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52" r:id="rId2"/>
    <p:sldMasterId id="2147483764" r:id="rId3"/>
    <p:sldMasterId id="2147483776" r:id="rId4"/>
  </p:sldMasterIdLst>
  <p:notesMasterIdLst>
    <p:notesMasterId r:id="rId78"/>
  </p:notesMasterIdLst>
  <p:sldIdLst>
    <p:sldId id="293" r:id="rId5"/>
    <p:sldId id="407" r:id="rId6"/>
    <p:sldId id="405" r:id="rId7"/>
    <p:sldId id="297" r:id="rId8"/>
    <p:sldId id="404" r:id="rId9"/>
    <p:sldId id="295" r:id="rId10"/>
    <p:sldId id="507" r:id="rId11"/>
    <p:sldId id="300" r:id="rId12"/>
    <p:sldId id="301" r:id="rId13"/>
    <p:sldId id="303" r:id="rId14"/>
    <p:sldId id="304" r:id="rId15"/>
    <p:sldId id="305" r:id="rId16"/>
    <p:sldId id="311" r:id="rId17"/>
    <p:sldId id="306" r:id="rId18"/>
    <p:sldId id="307" r:id="rId19"/>
    <p:sldId id="308" r:id="rId20"/>
    <p:sldId id="309" r:id="rId21"/>
    <p:sldId id="310" r:id="rId22"/>
    <p:sldId id="261" r:id="rId23"/>
    <p:sldId id="262" r:id="rId24"/>
    <p:sldId id="263" r:id="rId25"/>
    <p:sldId id="264" r:id="rId26"/>
    <p:sldId id="265" r:id="rId27"/>
    <p:sldId id="267" r:id="rId28"/>
    <p:sldId id="508" r:id="rId29"/>
    <p:sldId id="312" r:id="rId30"/>
    <p:sldId id="509" r:id="rId31"/>
    <p:sldId id="316" r:id="rId32"/>
    <p:sldId id="510" r:id="rId33"/>
    <p:sldId id="317" r:id="rId34"/>
    <p:sldId id="511" r:id="rId35"/>
    <p:sldId id="320" r:id="rId36"/>
    <p:sldId id="321" r:id="rId37"/>
    <p:sldId id="268" r:id="rId38"/>
    <p:sldId id="506" r:id="rId39"/>
    <p:sldId id="269" r:id="rId40"/>
    <p:sldId id="270" r:id="rId41"/>
    <p:sldId id="325" r:id="rId42"/>
    <p:sldId id="328" r:id="rId43"/>
    <p:sldId id="337" r:id="rId44"/>
    <p:sldId id="338" r:id="rId45"/>
    <p:sldId id="339" r:id="rId46"/>
    <p:sldId id="326" r:id="rId47"/>
    <p:sldId id="329" r:id="rId48"/>
    <p:sldId id="330" r:id="rId49"/>
    <p:sldId id="336" r:id="rId50"/>
    <p:sldId id="332" r:id="rId51"/>
    <p:sldId id="333" r:id="rId52"/>
    <p:sldId id="503" r:id="rId53"/>
    <p:sldId id="504" r:id="rId54"/>
    <p:sldId id="505" r:id="rId55"/>
    <p:sldId id="481" r:id="rId56"/>
    <p:sldId id="482" r:id="rId57"/>
    <p:sldId id="483" r:id="rId58"/>
    <p:sldId id="341" r:id="rId59"/>
    <p:sldId id="342" r:id="rId60"/>
    <p:sldId id="343" r:id="rId61"/>
    <p:sldId id="478" r:id="rId62"/>
    <p:sldId id="271" r:id="rId63"/>
    <p:sldId id="345" r:id="rId64"/>
    <p:sldId id="272" r:id="rId65"/>
    <p:sldId id="277" r:id="rId66"/>
    <p:sldId id="273" r:id="rId67"/>
    <p:sldId id="347" r:id="rId68"/>
    <p:sldId id="348" r:id="rId69"/>
    <p:sldId id="349" r:id="rId70"/>
    <p:sldId id="344" r:id="rId71"/>
    <p:sldId id="351" r:id="rId72"/>
    <p:sldId id="352" r:id="rId73"/>
    <p:sldId id="353" r:id="rId74"/>
    <p:sldId id="354" r:id="rId75"/>
    <p:sldId id="275" r:id="rId76"/>
    <p:sldId id="358" r:id="rId77"/>
  </p:sldIdLst>
  <p:sldSz cx="12192000" cy="6858000"/>
  <p:notesSz cx="6858000" cy="9144000"/>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7">
          <p15:clr>
            <a:srgbClr val="A4A3A4"/>
          </p15:clr>
        </p15:guide>
        <p15:guide id="2" pos="3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DE6"/>
    <a:srgbClr val="0097CC"/>
    <a:srgbClr val="C700F6"/>
    <a:srgbClr val="0000AC"/>
    <a:srgbClr val="00008E"/>
    <a:srgbClr val="003399"/>
    <a:srgbClr val="D60093"/>
    <a:srgbClr val="B92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08" d="100"/>
          <a:sy n="108" d="100"/>
        </p:scale>
        <p:origin x="678" y="102"/>
      </p:cViewPr>
      <p:guideLst>
        <p:guide orient="horz" pos="2207"/>
        <p:guide pos="3904"/>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9529DAF-5AF9-4170-85A1-BF698CA117E1}"/>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buFont typeface="Arial" panose="020B0604020202020204" pitchFamily="34" charset="0"/>
              <a:buNone/>
              <a:defRPr sz="1200" b="0">
                <a:latin typeface="Arial" panose="020B0604020202020204" pitchFamily="34" charset="0"/>
              </a:defRPr>
            </a:lvl1pPr>
          </a:lstStyle>
          <a:p>
            <a:pPr>
              <a:defRPr/>
            </a:pPr>
            <a:endParaRPr lang="zh-CN" altLang="en-US"/>
          </a:p>
        </p:txBody>
      </p:sp>
      <p:sp>
        <p:nvSpPr>
          <p:cNvPr id="2051" name="Rectangle 3">
            <a:extLst>
              <a:ext uri="{FF2B5EF4-FFF2-40B4-BE49-F238E27FC236}">
                <a16:creationId xmlns:a16="http://schemas.microsoft.com/office/drawing/2014/main" id="{0C8C530B-21E3-4B3B-B9A0-28DEB255DEE8}"/>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200" b="0">
                <a:latin typeface="Arial" panose="020B0604020202020204" pitchFamily="34" charset="0"/>
              </a:defRPr>
            </a:lvl1pPr>
          </a:lstStyle>
          <a:p>
            <a:pPr>
              <a:defRPr/>
            </a:pPr>
            <a:endParaRPr lang="en-US" altLang="zh-CN"/>
          </a:p>
        </p:txBody>
      </p:sp>
      <p:sp>
        <p:nvSpPr>
          <p:cNvPr id="38916" name="Rectangle 4">
            <a:extLst>
              <a:ext uri="{FF2B5EF4-FFF2-40B4-BE49-F238E27FC236}">
                <a16:creationId xmlns:a16="http://schemas.microsoft.com/office/drawing/2014/main" id="{FAAE01A8-1D76-4BEB-B926-E691BE21BDCE}"/>
              </a:ext>
            </a:extLst>
          </p:cNvPr>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0A1C57AC-2F4D-49DC-BDD8-99634B4C26BA}"/>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id="{554FC9AC-F5CD-45B6-B920-594DA85BFB83}"/>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eaLnBrk="1" hangingPunct="1">
              <a:buFont typeface="Arial" panose="020B0604020202020204" pitchFamily="34" charset="0"/>
              <a:buNone/>
              <a:defRPr sz="1200" b="0">
                <a:latin typeface="Arial" panose="020B0604020202020204" pitchFamily="34" charset="0"/>
              </a:defRPr>
            </a:lvl1pPr>
          </a:lstStyle>
          <a:p>
            <a:pPr>
              <a:defRPr/>
            </a:pPr>
            <a:endParaRPr lang="en-US" altLang="zh-CN"/>
          </a:p>
        </p:txBody>
      </p:sp>
      <p:sp>
        <p:nvSpPr>
          <p:cNvPr id="2055" name="Rectangle 7">
            <a:extLst>
              <a:ext uri="{FF2B5EF4-FFF2-40B4-BE49-F238E27FC236}">
                <a16:creationId xmlns:a16="http://schemas.microsoft.com/office/drawing/2014/main" id="{3AF34DF6-E5BA-4121-A489-69038A5E8B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b="0" noProof="1"/>
            </a:lvl1pPr>
          </a:lstStyle>
          <a:p>
            <a:fld id="{8F44E596-251D-4B4C-9D30-432D00FF6720}" type="slidenum">
              <a:rPr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ECBF16AF-87FD-4956-81B4-29281D3224FE}"/>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B48C1760-A0BB-4B9F-B8EC-2FB7E6053A3F}" type="slidenum">
              <a:rPr lang="en-US" altLang="zh-CN" sz="1200" b="0">
                <a:latin typeface="Times New Roman" panose="02020603050405020304" pitchFamily="18" charset="0"/>
              </a:rPr>
              <a:pPr algn="r" eaLnBrk="1" hangingPunct="1"/>
              <a:t>10</a:t>
            </a:fld>
            <a:endParaRPr lang="en-US" altLang="zh-CN" sz="1200" b="0">
              <a:latin typeface="Times New Roman" panose="02020603050405020304" pitchFamily="18" charset="0"/>
            </a:endParaRPr>
          </a:p>
        </p:txBody>
      </p:sp>
      <p:sp>
        <p:nvSpPr>
          <p:cNvPr id="50179" name="Rectangle 2">
            <a:extLst>
              <a:ext uri="{FF2B5EF4-FFF2-40B4-BE49-F238E27FC236}">
                <a16:creationId xmlns:a16="http://schemas.microsoft.com/office/drawing/2014/main" id="{75421C9A-CA1E-4F8D-A4D9-3AD2B38ACD0F}"/>
              </a:ext>
            </a:extLst>
          </p:cNvPr>
          <p:cNvSpPr>
            <a:spLocks noGrp="1" noRot="1" noChangeAspect="1" noChangeArrowheads="1" noTextEdit="1"/>
          </p:cNvSpPr>
          <p:nvPr>
            <p:ph type="sldImg" idx="4294967295"/>
          </p:nvPr>
        </p:nvSpPr>
        <p:spPr/>
      </p:sp>
      <p:sp>
        <p:nvSpPr>
          <p:cNvPr id="50180" name="Rectangle 3">
            <a:extLst>
              <a:ext uri="{FF2B5EF4-FFF2-40B4-BE49-F238E27FC236}">
                <a16:creationId xmlns:a16="http://schemas.microsoft.com/office/drawing/2014/main" id="{A1DF204F-25B5-4ED7-AB52-0A8E8AFE8AF4}"/>
              </a:ext>
            </a:extLst>
          </p:cNvPr>
          <p:cNvSpPr>
            <a:spLocks noGrp="1" noChangeArrowheads="1"/>
          </p:cNvSpPr>
          <p:nvPr>
            <p:ph type="body" idx="4294967295"/>
          </p:nvPr>
        </p:nvSpPr>
        <p:spPr/>
        <p:txBody>
          <a:bodyPr anchor="t">
            <a:prstTxWarp prst="textNoShape">
              <a:avLst/>
            </a:prstTxWarp>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58BFD830-AFB4-49F7-8E22-0D2642A011F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2B097395-26BA-4D0D-A67D-CD4F8CC2F401}" type="slidenum">
              <a:rPr lang="en-US" altLang="zh-CN" sz="1200" b="0">
                <a:latin typeface="Times New Roman" panose="02020603050405020304" pitchFamily="18" charset="0"/>
              </a:rPr>
              <a:pPr algn="r" eaLnBrk="1" hangingPunct="1"/>
              <a:t>71</a:t>
            </a:fld>
            <a:endParaRPr lang="en-US" altLang="zh-CN" sz="1200" b="0">
              <a:latin typeface="Times New Roman" panose="02020603050405020304" pitchFamily="18" charset="0"/>
            </a:endParaRPr>
          </a:p>
        </p:txBody>
      </p:sp>
      <p:sp>
        <p:nvSpPr>
          <p:cNvPr id="121859" name="Rectangle 2">
            <a:extLst>
              <a:ext uri="{FF2B5EF4-FFF2-40B4-BE49-F238E27FC236}">
                <a16:creationId xmlns:a16="http://schemas.microsoft.com/office/drawing/2014/main" id="{00D75961-1891-4D0B-BF8E-E00FB5653B45}"/>
              </a:ext>
            </a:extLst>
          </p:cNvPr>
          <p:cNvSpPr>
            <a:spLocks noGrp="1" noRot="1" noChangeAspect="1" noChangeArrowheads="1" noTextEdit="1"/>
          </p:cNvSpPr>
          <p:nvPr>
            <p:ph type="sldImg" idx="4294967295"/>
          </p:nvPr>
        </p:nvSpPr>
        <p:spPr/>
      </p:sp>
      <p:sp>
        <p:nvSpPr>
          <p:cNvPr id="121860" name="Rectangle 3">
            <a:extLst>
              <a:ext uri="{FF2B5EF4-FFF2-40B4-BE49-F238E27FC236}">
                <a16:creationId xmlns:a16="http://schemas.microsoft.com/office/drawing/2014/main" id="{A21E72A6-747A-4FE2-B6E0-4381BCCB37D4}"/>
              </a:ext>
            </a:extLst>
          </p:cNvPr>
          <p:cNvSpPr>
            <a:spLocks noGrp="1" noChangeArrowheads="1"/>
          </p:cNvSpPr>
          <p:nvPr>
            <p:ph type="body" idx="4294967295"/>
          </p:nvPr>
        </p:nvSpPr>
        <p:spPr/>
        <p:txBody>
          <a:bodyPr anchor="t">
            <a:prstTxWarp prst="textNoShape">
              <a:avLst/>
            </a:prstTxWarp>
          </a:bodyPr>
          <a:lstStyle/>
          <a:p>
            <a:r>
              <a:rPr lang="en-US" altLang="zh-CN" b="1"/>
              <a:t>2. EDA</a:t>
            </a:r>
            <a:r>
              <a:rPr lang="zh-CN" altLang="en-US" b="1"/>
              <a:t>技术与 </a:t>
            </a:r>
            <a:r>
              <a:rPr lang="en-US" altLang="zh-CN" b="1"/>
              <a:t>PLD</a:t>
            </a:r>
            <a:r>
              <a:rPr lang="zh-CN" altLang="en-US" b="1"/>
              <a:t>器件密不可分</a:t>
            </a:r>
            <a:endParaRPr lang="zh-CN" altLang="en-US"/>
          </a:p>
          <a:p>
            <a:r>
              <a:rPr lang="zh-CN" altLang="en-US"/>
              <a:t>             </a:t>
            </a:r>
            <a:r>
              <a:rPr lang="en-US" altLang="zh-CN"/>
              <a:t>EDA</a:t>
            </a:r>
            <a:r>
              <a:rPr lang="zh-CN" altLang="en-US"/>
              <a:t>技术是以</a:t>
            </a:r>
            <a:r>
              <a:rPr lang="en-US" altLang="zh-CN"/>
              <a:t>PLD</a:t>
            </a:r>
            <a:r>
              <a:rPr lang="zh-CN" altLang="en-US"/>
              <a:t>（ </a:t>
            </a:r>
            <a:r>
              <a:rPr lang="en-US" altLang="zh-CN"/>
              <a:t>Programmable Logic Devices—</a:t>
            </a:r>
            <a:r>
              <a:rPr lang="zh-CN" altLang="en-US"/>
              <a:t>可编程逻辑器件）</a:t>
            </a:r>
          </a:p>
          <a:p>
            <a:r>
              <a:rPr lang="zh-CN" altLang="en-US"/>
              <a:t>    的不断发展及其开发工具的不断完善为基础的。</a:t>
            </a:r>
          </a:p>
          <a:p>
            <a:r>
              <a:rPr lang="zh-CN" altLang="en-US"/>
              <a:t>             </a:t>
            </a:r>
            <a:r>
              <a:rPr lang="en-US" altLang="zh-CN"/>
              <a:t>EDA</a:t>
            </a:r>
            <a:r>
              <a:rPr lang="zh-CN" altLang="en-US"/>
              <a:t>技术包括两个方面：</a:t>
            </a:r>
          </a:p>
          <a:p>
            <a:r>
              <a:rPr lang="zh-CN" altLang="en-US"/>
              <a:t>                     可编程逻辑器件</a:t>
            </a:r>
            <a:r>
              <a:rPr lang="en-US" altLang="zh-CN"/>
              <a:t>PLD</a:t>
            </a:r>
            <a:r>
              <a:rPr lang="zh-CN" altLang="en-US"/>
              <a:t>；</a:t>
            </a:r>
          </a:p>
          <a:p>
            <a:r>
              <a:rPr lang="zh-CN" altLang="en-US"/>
              <a:t>                     开发软件、开发系统</a:t>
            </a:r>
          </a:p>
          <a:p>
            <a:endParaRPr lang="zh-CN" altLang="en-US"/>
          </a:p>
          <a:p>
            <a:r>
              <a:rPr lang="zh-CN" altLang="en-US"/>
              <a:t>             </a:t>
            </a:r>
            <a:r>
              <a:rPr lang="en-US" altLang="zh-CN"/>
              <a:t>PLD</a:t>
            </a:r>
            <a:r>
              <a:rPr lang="zh-CN" altLang="en-US"/>
              <a:t>从最初的</a:t>
            </a:r>
            <a:r>
              <a:rPr lang="en-US" altLang="zh-CN"/>
              <a:t>PAL</a:t>
            </a:r>
            <a:r>
              <a:rPr lang="zh-CN" altLang="en-US"/>
              <a:t>、</a:t>
            </a:r>
            <a:r>
              <a:rPr lang="en-US" altLang="zh-CN"/>
              <a:t>GAL</a:t>
            </a:r>
            <a:r>
              <a:rPr lang="zh-CN" altLang="en-US"/>
              <a:t>发展为现今的</a:t>
            </a:r>
            <a:r>
              <a:rPr lang="en-US" altLang="zh-CN"/>
              <a:t>FPGA</a:t>
            </a:r>
            <a:r>
              <a:rPr lang="zh-CN" altLang="en-US"/>
              <a:t>、</a:t>
            </a:r>
            <a:r>
              <a:rPr lang="en-US" altLang="zh-CN"/>
              <a:t>CPLD</a:t>
            </a:r>
            <a:r>
              <a:rPr lang="zh-CN" altLang="en-US"/>
              <a:t>，相应开发软件</a:t>
            </a:r>
          </a:p>
          <a:p>
            <a:r>
              <a:rPr lang="zh-CN" altLang="en-US"/>
              <a:t>    逐步发展成为高度自动化的</a:t>
            </a:r>
            <a:r>
              <a:rPr lang="en-US" altLang="zh-CN"/>
              <a:t>EDA</a:t>
            </a:r>
            <a:r>
              <a:rPr lang="zh-CN" altLang="en-US"/>
              <a:t>开发系统。</a:t>
            </a:r>
          </a:p>
          <a:p>
            <a:endParaRPr lang="zh-CN" altLang="en-US"/>
          </a:p>
          <a:p>
            <a:r>
              <a:rPr lang="zh-CN" altLang="en-US"/>
              <a:t>            可编程逻辑器件及开发工具（</a:t>
            </a:r>
            <a:r>
              <a:rPr lang="en-US" altLang="zh-CN"/>
              <a:t>EDA</a:t>
            </a:r>
            <a:r>
              <a:rPr lang="zh-CN" altLang="en-US"/>
              <a:t>）的出现，彻底改变了传统的电子</a:t>
            </a:r>
          </a:p>
          <a:p>
            <a:r>
              <a:rPr lang="zh-CN" altLang="en-US"/>
              <a:t>系统设计方法。在设计思想、设计手段、设计过程、设计结果（成就）等方</a:t>
            </a:r>
          </a:p>
          <a:p>
            <a:r>
              <a:rPr lang="zh-CN" altLang="en-US"/>
              <a:t>面都与传统设计方法迥然不同。是电子系统设计方法的革命。</a:t>
            </a:r>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8158AFB-07D8-4325-A7BF-40A9B3F93D3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24B50DB-3C03-4E3F-8C23-E17B91A82145}" type="slidenum">
              <a:rPr lang="en-US" altLang="zh-CN" sz="1200" b="0">
                <a:latin typeface="Times New Roman" panose="02020603050405020304" pitchFamily="18" charset="0"/>
              </a:rPr>
              <a:pPr algn="r" eaLnBrk="1" hangingPunct="1"/>
              <a:t>18</a:t>
            </a:fld>
            <a:endParaRPr lang="en-US" altLang="zh-CN" sz="1200" b="0">
              <a:latin typeface="Times New Roman" panose="02020603050405020304" pitchFamily="18" charset="0"/>
            </a:endParaRPr>
          </a:p>
        </p:txBody>
      </p:sp>
      <p:sp>
        <p:nvSpPr>
          <p:cNvPr id="59395" name="Rectangle 2">
            <a:extLst>
              <a:ext uri="{FF2B5EF4-FFF2-40B4-BE49-F238E27FC236}">
                <a16:creationId xmlns:a16="http://schemas.microsoft.com/office/drawing/2014/main" id="{CDAA057C-D236-4690-8E10-A9D79BF2A816}"/>
              </a:ext>
            </a:extLst>
          </p:cNvPr>
          <p:cNvSpPr>
            <a:spLocks noGrp="1" noRot="1" noChangeAspect="1" noChangeArrowheads="1" noTextEdit="1"/>
          </p:cNvSpPr>
          <p:nvPr>
            <p:ph type="sldImg" idx="4294967295"/>
          </p:nvPr>
        </p:nvSpPr>
        <p:spPr>
          <a:xfrm>
            <a:off x="381000" y="684213"/>
            <a:ext cx="6097588" cy="3430587"/>
          </a:xfrm>
        </p:spPr>
      </p:sp>
      <p:sp>
        <p:nvSpPr>
          <p:cNvPr id="59396" name="Rectangle 3">
            <a:extLst>
              <a:ext uri="{FF2B5EF4-FFF2-40B4-BE49-F238E27FC236}">
                <a16:creationId xmlns:a16="http://schemas.microsoft.com/office/drawing/2014/main" id="{6903E967-C909-43D7-ADEF-AED539A9E72F}"/>
              </a:ext>
            </a:extLst>
          </p:cNvPr>
          <p:cNvSpPr>
            <a:spLocks noGrp="1" noChangeArrowheads="1"/>
          </p:cNvSpPr>
          <p:nvPr>
            <p:ph type="body" idx="4294967295"/>
          </p:nvPr>
        </p:nvSpPr>
        <p:spPr>
          <a:xfrm>
            <a:off x="914400" y="4343400"/>
            <a:ext cx="5029200" cy="4116388"/>
          </a:xfrm>
        </p:spPr>
        <p:txBody>
          <a:bodyPr anchor="t">
            <a:prstTxWarp prst="textNoShape">
              <a:avLst/>
            </a:prstTxWarp>
          </a:bodyPr>
          <a:lstStyle/>
          <a:p>
            <a:r>
              <a:rPr lang="en-US" altLang="zh-CN"/>
              <a:t>Why is Nios so attractive?</a:t>
            </a:r>
          </a:p>
          <a:p>
            <a:r>
              <a:rPr lang="en-US" altLang="zh-CN"/>
              <a:t>Traditional approach – board level integration using discrete components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07D84CC-7C2F-4A3B-B336-A75F3D6A8DA5}"/>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780A9BAC-CCBC-421E-93BE-4703F40A76EF}" type="slidenum">
              <a:rPr lang="en-US" altLang="zh-CN" sz="1200" b="0">
                <a:latin typeface="Times New Roman" panose="02020603050405020304" pitchFamily="18" charset="0"/>
              </a:rPr>
              <a:pPr algn="r" eaLnBrk="1" hangingPunct="1"/>
              <a:t>35</a:t>
            </a:fld>
            <a:endParaRPr lang="en-US" altLang="zh-CN" sz="1200" b="0">
              <a:latin typeface="Times New Roman" panose="02020603050405020304" pitchFamily="18" charset="0"/>
            </a:endParaRPr>
          </a:p>
        </p:txBody>
      </p:sp>
      <p:sp>
        <p:nvSpPr>
          <p:cNvPr id="77827" name="Rectangle 2">
            <a:extLst>
              <a:ext uri="{FF2B5EF4-FFF2-40B4-BE49-F238E27FC236}">
                <a16:creationId xmlns:a16="http://schemas.microsoft.com/office/drawing/2014/main" id="{AA9D2785-1984-4AFB-A0A1-164867E04E99}"/>
              </a:ext>
            </a:extLst>
          </p:cNvPr>
          <p:cNvSpPr>
            <a:spLocks noGrp="1" noRot="1" noChangeAspect="1" noChangeArrowheads="1" noTextEdit="1"/>
          </p:cNvSpPr>
          <p:nvPr>
            <p:ph type="sldImg" idx="4294967295"/>
          </p:nvPr>
        </p:nvSpPr>
        <p:spPr/>
      </p:sp>
      <p:sp>
        <p:nvSpPr>
          <p:cNvPr id="77828" name="Rectangle 3">
            <a:extLst>
              <a:ext uri="{FF2B5EF4-FFF2-40B4-BE49-F238E27FC236}">
                <a16:creationId xmlns:a16="http://schemas.microsoft.com/office/drawing/2014/main" id="{930C26C7-319E-406D-9159-E28AF56D714E}"/>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prstTxWarp prst="textNoShape">
              <a:avLst/>
            </a:prstTxWarp>
          </a:bodyPr>
          <a:lstStyle/>
          <a:p>
            <a:r>
              <a:rPr lang="zh-CN" altLang="en-US"/>
              <a:t>电子系统的发展趋势：</a:t>
            </a:r>
          </a:p>
          <a:p>
            <a:r>
              <a:rPr lang="zh-CN" altLang="en-US"/>
              <a:t>        随着 </a:t>
            </a:r>
            <a:r>
              <a:rPr lang="en-US" altLang="zh-CN"/>
              <a:t>PLD</a:t>
            </a:r>
            <a:r>
              <a:rPr lang="zh-CN" altLang="en-US"/>
              <a:t>器件集成度的提高（一亿以上个晶体管，数百万门）和开发系</a:t>
            </a:r>
          </a:p>
          <a:p>
            <a:r>
              <a:rPr lang="zh-CN" altLang="en-US"/>
              <a:t>统的完善，可实现整个电子系统 → 单芯片设计（</a:t>
            </a:r>
            <a:r>
              <a:rPr lang="en-US" altLang="zh-CN"/>
              <a:t>SOPC</a:t>
            </a:r>
            <a:r>
              <a:rPr lang="zh-CN" altLang="en-US"/>
              <a:t>：</a:t>
            </a:r>
            <a:r>
              <a:rPr lang="en-US" altLang="zh-CN"/>
              <a:t>System  On a </a:t>
            </a:r>
          </a:p>
          <a:p>
            <a:r>
              <a:rPr lang="en-US" altLang="zh-CN"/>
              <a:t>Programmable Chip</a:t>
            </a:r>
            <a:r>
              <a:rPr lang="zh-CN" altLang="en-US"/>
              <a:t>，可编程单片系统、可编程片上系统）。相应的</a:t>
            </a:r>
            <a:r>
              <a:rPr lang="en-US" altLang="zh-CN"/>
              <a:t>EDA</a:t>
            </a:r>
            <a:r>
              <a:rPr lang="zh-CN" altLang="en-US"/>
              <a:t>技术</a:t>
            </a:r>
          </a:p>
          <a:p>
            <a:r>
              <a:rPr lang="zh-CN" altLang="en-US"/>
              <a:t>提升为 </a:t>
            </a:r>
            <a:r>
              <a:rPr lang="en-US" altLang="zh-CN"/>
              <a:t>ESDA</a:t>
            </a:r>
            <a:r>
              <a:rPr lang="zh-CN" altLang="en-US"/>
              <a:t>。在此领域，将更加强调用 </a:t>
            </a:r>
            <a:r>
              <a:rPr lang="en-US" altLang="zh-CN"/>
              <a:t>HDL</a:t>
            </a:r>
            <a:r>
              <a:rPr lang="zh-CN" altLang="en-US"/>
              <a:t>对复杂系统完成系统级的抽象</a:t>
            </a:r>
          </a:p>
          <a:p>
            <a:r>
              <a:rPr lang="zh-CN" altLang="en-US"/>
              <a:t>描述。目前研究有一定进展，尚不能实用化。</a:t>
            </a:r>
          </a:p>
          <a:p>
            <a:endParaRPr lang="zh-CN" altLang="en-US"/>
          </a:p>
          <a:p>
            <a:r>
              <a:rPr lang="zh-CN" altLang="en-US" b="1"/>
              <a:t>     </a:t>
            </a:r>
            <a:r>
              <a:rPr lang="en-US" altLang="zh-CN" b="1"/>
              <a:t>Concurrent Engineering(CE)</a:t>
            </a:r>
            <a:r>
              <a:rPr lang="zh-CN" altLang="en-US" b="1"/>
              <a:t>：</a:t>
            </a:r>
            <a:endParaRPr lang="zh-CN" altLang="en-US"/>
          </a:p>
          <a:p>
            <a:endParaRPr lang="zh-CN" altLang="en-US"/>
          </a:p>
          <a:p>
            <a:r>
              <a:rPr lang="zh-CN" altLang="en-US"/>
              <a:t>             </a:t>
            </a:r>
            <a:r>
              <a:rPr lang="en-US" altLang="zh-CN"/>
              <a:t>CE</a:t>
            </a:r>
            <a:r>
              <a:rPr lang="zh-CN" altLang="en-US"/>
              <a:t>是将电子产品及相关制造直至销售、维护全过程统一进行设计的一</a:t>
            </a:r>
          </a:p>
          <a:p>
            <a:r>
              <a:rPr lang="zh-CN" altLang="en-US"/>
              <a:t>种方法，其核心是产品设计对象的全面可预见性。</a:t>
            </a:r>
          </a:p>
          <a:p>
            <a:r>
              <a:rPr lang="zh-CN" altLang="en-US"/>
              <a:t>             </a:t>
            </a:r>
            <a:r>
              <a:rPr lang="en-US" altLang="zh-CN"/>
              <a:t>CE</a:t>
            </a:r>
            <a:r>
              <a:rPr lang="zh-CN" altLang="en-US"/>
              <a:t>要求从管理层次上把工艺、工具、任务、智力和时间的安排协调一</a:t>
            </a:r>
          </a:p>
          <a:p>
            <a:r>
              <a:rPr lang="zh-CN" altLang="en-US"/>
              <a:t>致，使用统一的集成化设计环境，由若干个相关的设计小组共享数据库，同步</a:t>
            </a:r>
          </a:p>
          <a:p>
            <a:r>
              <a:rPr lang="zh-CN" altLang="en-US"/>
              <a:t>地进行设计。</a:t>
            </a:r>
          </a:p>
          <a:p>
            <a:r>
              <a:rPr lang="zh-CN" altLang="en-US"/>
              <a:t>         </a:t>
            </a:r>
          </a:p>
          <a:p>
            <a:r>
              <a:rPr lang="zh-CN" altLang="en-US"/>
              <a:t>             并行工程（</a:t>
            </a:r>
            <a:r>
              <a:rPr lang="en-US" altLang="zh-CN"/>
              <a:t>CE</a:t>
            </a:r>
            <a:r>
              <a:rPr lang="zh-CN" altLang="en-US"/>
              <a:t>）和自上而下（</a:t>
            </a:r>
            <a:r>
              <a:rPr lang="en-US" altLang="zh-CN"/>
              <a:t>Top-Down</a:t>
            </a:r>
            <a:r>
              <a:rPr lang="zh-CN" altLang="en-US"/>
              <a:t>）设计方法被誉为构成现代</a:t>
            </a:r>
          </a:p>
          <a:p>
            <a:r>
              <a:rPr lang="zh-CN" altLang="en-US"/>
              <a:t>电子产品开发方式的两大特征。体现了设计策略的变革。</a:t>
            </a:r>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3E86ACA-DD1A-41CE-808C-D2472154923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6E3D7B1-62A6-4BD8-B9B1-FEAA3091F60A}" type="slidenum">
              <a:rPr lang="en-US" altLang="zh-CN" sz="1200" b="0">
                <a:latin typeface="Times New Roman" panose="02020603050405020304" pitchFamily="18" charset="0"/>
              </a:rPr>
              <a:pPr algn="r" eaLnBrk="1" hangingPunct="1"/>
              <a:t>43</a:t>
            </a:fld>
            <a:endParaRPr lang="en-US" altLang="zh-CN" sz="1200" b="0">
              <a:latin typeface="Times New Roman" panose="02020603050405020304" pitchFamily="18" charset="0"/>
            </a:endParaRPr>
          </a:p>
        </p:txBody>
      </p:sp>
      <p:sp>
        <p:nvSpPr>
          <p:cNvPr id="87043" name="Rectangle 2">
            <a:extLst>
              <a:ext uri="{FF2B5EF4-FFF2-40B4-BE49-F238E27FC236}">
                <a16:creationId xmlns:a16="http://schemas.microsoft.com/office/drawing/2014/main" id="{E97ADCEE-3D80-4A5D-84D3-7D228D4EA047}"/>
              </a:ext>
            </a:extLst>
          </p:cNvPr>
          <p:cNvSpPr>
            <a:spLocks noGrp="1" noRot="1" noChangeAspect="1" noChangeArrowheads="1" noTextEdit="1"/>
          </p:cNvSpPr>
          <p:nvPr>
            <p:ph type="sldImg" idx="4294967295"/>
          </p:nvPr>
        </p:nvSpPr>
        <p:spPr/>
      </p:sp>
      <p:sp>
        <p:nvSpPr>
          <p:cNvPr id="87044" name="Rectangle 3">
            <a:extLst>
              <a:ext uri="{FF2B5EF4-FFF2-40B4-BE49-F238E27FC236}">
                <a16:creationId xmlns:a16="http://schemas.microsoft.com/office/drawing/2014/main" id="{EA6749A6-9F68-4CCF-86D3-C87ED3144981}"/>
              </a:ext>
            </a:extLst>
          </p:cNvPr>
          <p:cNvSpPr>
            <a:spLocks noGrp="1" noChangeArrowheads="1"/>
          </p:cNvSpPr>
          <p:nvPr>
            <p:ph type="body" idx="4294967295"/>
          </p:nvPr>
        </p:nvSpPr>
        <p:spPr/>
        <p:txBody>
          <a:bodyPr anchor="t">
            <a:prstTxWarp prst="textNoShape">
              <a:avLst/>
            </a:prstTxWarp>
          </a:bodyPr>
          <a:lstStyle/>
          <a:p>
            <a:r>
              <a:rPr lang="en-US" altLang="zh-CN" b="1"/>
              <a:t>2. EDA</a:t>
            </a:r>
            <a:r>
              <a:rPr lang="zh-CN" altLang="en-US" b="1"/>
              <a:t>技术与 </a:t>
            </a:r>
            <a:r>
              <a:rPr lang="en-US" altLang="zh-CN" b="1"/>
              <a:t>PLD</a:t>
            </a:r>
            <a:r>
              <a:rPr lang="zh-CN" altLang="en-US" b="1"/>
              <a:t>器件密不可分</a:t>
            </a:r>
            <a:endParaRPr lang="zh-CN" altLang="en-US"/>
          </a:p>
          <a:p>
            <a:r>
              <a:rPr lang="zh-CN" altLang="en-US"/>
              <a:t>             </a:t>
            </a:r>
            <a:r>
              <a:rPr lang="en-US" altLang="zh-CN"/>
              <a:t>EDA</a:t>
            </a:r>
            <a:r>
              <a:rPr lang="zh-CN" altLang="en-US"/>
              <a:t>技术是以</a:t>
            </a:r>
            <a:r>
              <a:rPr lang="en-US" altLang="zh-CN"/>
              <a:t>PLD</a:t>
            </a:r>
            <a:r>
              <a:rPr lang="zh-CN" altLang="en-US"/>
              <a:t>（ </a:t>
            </a:r>
            <a:r>
              <a:rPr lang="en-US" altLang="zh-CN"/>
              <a:t>Programmable Logic Devices—</a:t>
            </a:r>
            <a:r>
              <a:rPr lang="zh-CN" altLang="en-US"/>
              <a:t>可编程逻辑器件）</a:t>
            </a:r>
          </a:p>
          <a:p>
            <a:r>
              <a:rPr lang="zh-CN" altLang="en-US"/>
              <a:t>    的不断发展及其开发工具的不断完善为基础的。</a:t>
            </a:r>
          </a:p>
          <a:p>
            <a:r>
              <a:rPr lang="zh-CN" altLang="en-US"/>
              <a:t>             </a:t>
            </a:r>
            <a:r>
              <a:rPr lang="en-US" altLang="zh-CN"/>
              <a:t>EDA</a:t>
            </a:r>
            <a:r>
              <a:rPr lang="zh-CN" altLang="en-US"/>
              <a:t>技术包括两个方面：</a:t>
            </a:r>
          </a:p>
          <a:p>
            <a:r>
              <a:rPr lang="zh-CN" altLang="en-US"/>
              <a:t>                     可编程逻辑器件</a:t>
            </a:r>
            <a:r>
              <a:rPr lang="en-US" altLang="zh-CN"/>
              <a:t>PLD</a:t>
            </a:r>
            <a:r>
              <a:rPr lang="zh-CN" altLang="en-US"/>
              <a:t>；</a:t>
            </a:r>
          </a:p>
          <a:p>
            <a:r>
              <a:rPr lang="zh-CN" altLang="en-US"/>
              <a:t>                     开发软件、开发系统</a:t>
            </a:r>
          </a:p>
          <a:p>
            <a:endParaRPr lang="zh-CN" altLang="en-US"/>
          </a:p>
          <a:p>
            <a:r>
              <a:rPr lang="zh-CN" altLang="en-US"/>
              <a:t>             </a:t>
            </a:r>
            <a:r>
              <a:rPr lang="en-US" altLang="zh-CN"/>
              <a:t>PLD</a:t>
            </a:r>
            <a:r>
              <a:rPr lang="zh-CN" altLang="en-US"/>
              <a:t>从最初的</a:t>
            </a:r>
            <a:r>
              <a:rPr lang="en-US" altLang="zh-CN"/>
              <a:t>PAL</a:t>
            </a:r>
            <a:r>
              <a:rPr lang="zh-CN" altLang="en-US"/>
              <a:t>、</a:t>
            </a:r>
            <a:r>
              <a:rPr lang="en-US" altLang="zh-CN"/>
              <a:t>GAL</a:t>
            </a:r>
            <a:r>
              <a:rPr lang="zh-CN" altLang="en-US"/>
              <a:t>发展为现今的</a:t>
            </a:r>
            <a:r>
              <a:rPr lang="en-US" altLang="zh-CN"/>
              <a:t>FPGA</a:t>
            </a:r>
            <a:r>
              <a:rPr lang="zh-CN" altLang="en-US"/>
              <a:t>、</a:t>
            </a:r>
            <a:r>
              <a:rPr lang="en-US" altLang="zh-CN"/>
              <a:t>CPLD</a:t>
            </a:r>
            <a:r>
              <a:rPr lang="zh-CN" altLang="en-US"/>
              <a:t>，相应开发软件</a:t>
            </a:r>
          </a:p>
          <a:p>
            <a:r>
              <a:rPr lang="zh-CN" altLang="en-US"/>
              <a:t>    逐步发展成为高度自动化的</a:t>
            </a:r>
            <a:r>
              <a:rPr lang="en-US" altLang="zh-CN"/>
              <a:t>EDA</a:t>
            </a:r>
            <a:r>
              <a:rPr lang="zh-CN" altLang="en-US"/>
              <a:t>开发系统。</a:t>
            </a:r>
          </a:p>
          <a:p>
            <a:endParaRPr lang="zh-CN" altLang="en-US"/>
          </a:p>
          <a:p>
            <a:r>
              <a:rPr lang="zh-CN" altLang="en-US"/>
              <a:t>            可编程逻辑器件及开发工具（</a:t>
            </a:r>
            <a:r>
              <a:rPr lang="en-US" altLang="zh-CN"/>
              <a:t>EDA</a:t>
            </a:r>
            <a:r>
              <a:rPr lang="zh-CN" altLang="en-US"/>
              <a:t>）的出现，彻底改变了传统的电子</a:t>
            </a:r>
          </a:p>
          <a:p>
            <a:r>
              <a:rPr lang="zh-CN" altLang="en-US"/>
              <a:t>系统设计方法。在设计思想、设计手段、设计过程、设计结果（成就）等方</a:t>
            </a:r>
          </a:p>
          <a:p>
            <a:r>
              <a:rPr lang="zh-CN" altLang="en-US"/>
              <a:t>面都与传统设计方法迥然不同。是电子系统设计方法的革命。</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6E2247BE-DBB6-4373-BE1D-62A95A371EC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BB040E5-136D-4D0A-8FBA-69C93F0A42F9}" type="slidenum">
              <a:rPr lang="en-US" altLang="zh-CN" sz="1200" b="0">
                <a:latin typeface="Times New Roman" panose="02020603050405020304" pitchFamily="18" charset="0"/>
              </a:rPr>
              <a:pPr algn="r" eaLnBrk="1" hangingPunct="1"/>
              <a:t>44</a:t>
            </a:fld>
            <a:endParaRPr lang="en-US" altLang="zh-CN" sz="1200" b="0">
              <a:latin typeface="Times New Roman" panose="02020603050405020304" pitchFamily="18" charset="0"/>
            </a:endParaRPr>
          </a:p>
        </p:txBody>
      </p:sp>
      <p:sp>
        <p:nvSpPr>
          <p:cNvPr id="89091" name="Rectangle 2">
            <a:extLst>
              <a:ext uri="{FF2B5EF4-FFF2-40B4-BE49-F238E27FC236}">
                <a16:creationId xmlns:a16="http://schemas.microsoft.com/office/drawing/2014/main" id="{B1770854-F19D-4B05-9DA0-68462E001860}"/>
              </a:ext>
            </a:extLst>
          </p:cNvPr>
          <p:cNvSpPr>
            <a:spLocks noGrp="1" noRot="1" noChangeAspect="1" noChangeArrowheads="1" noTextEdit="1"/>
          </p:cNvSpPr>
          <p:nvPr>
            <p:ph type="sldImg" idx="4294967295"/>
          </p:nvPr>
        </p:nvSpPr>
        <p:spPr/>
      </p:sp>
      <p:sp>
        <p:nvSpPr>
          <p:cNvPr id="89092" name="Rectangle 3">
            <a:extLst>
              <a:ext uri="{FF2B5EF4-FFF2-40B4-BE49-F238E27FC236}">
                <a16:creationId xmlns:a16="http://schemas.microsoft.com/office/drawing/2014/main" id="{3EEF664B-FF9B-4C03-82B5-EAD5F8D43B07}"/>
              </a:ext>
            </a:extLst>
          </p:cNvPr>
          <p:cNvSpPr>
            <a:spLocks noGrp="1" noChangeArrowheads="1"/>
          </p:cNvSpPr>
          <p:nvPr>
            <p:ph type="body" idx="4294967295"/>
          </p:nvPr>
        </p:nvSpPr>
        <p:spPr/>
        <p:txBody>
          <a:bodyPr anchor="t">
            <a:prstTxWarp prst="textNoShape">
              <a:avLst/>
            </a:prstTxWarp>
          </a:bodyPr>
          <a:lstStyle/>
          <a:p>
            <a:r>
              <a:rPr lang="en-US" altLang="zh-CN" b="1"/>
              <a:t>2. EDA</a:t>
            </a:r>
            <a:r>
              <a:rPr lang="zh-CN" altLang="en-US" b="1"/>
              <a:t>技术与 </a:t>
            </a:r>
            <a:r>
              <a:rPr lang="en-US" altLang="zh-CN" b="1"/>
              <a:t>PLD</a:t>
            </a:r>
            <a:r>
              <a:rPr lang="zh-CN" altLang="en-US" b="1"/>
              <a:t>器件密不可分</a:t>
            </a:r>
            <a:endParaRPr lang="zh-CN" altLang="en-US"/>
          </a:p>
          <a:p>
            <a:r>
              <a:rPr lang="zh-CN" altLang="en-US"/>
              <a:t>             </a:t>
            </a:r>
            <a:r>
              <a:rPr lang="en-US" altLang="zh-CN"/>
              <a:t>EDA</a:t>
            </a:r>
            <a:r>
              <a:rPr lang="zh-CN" altLang="en-US"/>
              <a:t>技术是以</a:t>
            </a:r>
            <a:r>
              <a:rPr lang="en-US" altLang="zh-CN"/>
              <a:t>PLD</a:t>
            </a:r>
            <a:r>
              <a:rPr lang="zh-CN" altLang="en-US"/>
              <a:t>（ </a:t>
            </a:r>
            <a:r>
              <a:rPr lang="en-US" altLang="zh-CN"/>
              <a:t>Programmable Logic Devices—</a:t>
            </a:r>
            <a:r>
              <a:rPr lang="zh-CN" altLang="en-US"/>
              <a:t>可编程逻辑器件）</a:t>
            </a:r>
          </a:p>
          <a:p>
            <a:r>
              <a:rPr lang="zh-CN" altLang="en-US"/>
              <a:t>    的不断发展及其开发工具的不断完善为基础的。</a:t>
            </a:r>
          </a:p>
          <a:p>
            <a:r>
              <a:rPr lang="zh-CN" altLang="en-US"/>
              <a:t>             </a:t>
            </a:r>
            <a:r>
              <a:rPr lang="en-US" altLang="zh-CN"/>
              <a:t>EDA</a:t>
            </a:r>
            <a:r>
              <a:rPr lang="zh-CN" altLang="en-US"/>
              <a:t>技术包括两个方面：</a:t>
            </a:r>
          </a:p>
          <a:p>
            <a:r>
              <a:rPr lang="zh-CN" altLang="en-US"/>
              <a:t>                     可编程逻辑器件</a:t>
            </a:r>
            <a:r>
              <a:rPr lang="en-US" altLang="zh-CN"/>
              <a:t>PLD</a:t>
            </a:r>
            <a:r>
              <a:rPr lang="zh-CN" altLang="en-US"/>
              <a:t>；</a:t>
            </a:r>
          </a:p>
          <a:p>
            <a:r>
              <a:rPr lang="zh-CN" altLang="en-US"/>
              <a:t>                     开发软件、开发系统</a:t>
            </a:r>
          </a:p>
          <a:p>
            <a:endParaRPr lang="zh-CN" altLang="en-US"/>
          </a:p>
          <a:p>
            <a:r>
              <a:rPr lang="zh-CN" altLang="en-US"/>
              <a:t>             </a:t>
            </a:r>
            <a:r>
              <a:rPr lang="en-US" altLang="zh-CN"/>
              <a:t>PLD</a:t>
            </a:r>
            <a:r>
              <a:rPr lang="zh-CN" altLang="en-US"/>
              <a:t>从最初的</a:t>
            </a:r>
            <a:r>
              <a:rPr lang="en-US" altLang="zh-CN"/>
              <a:t>PAL</a:t>
            </a:r>
            <a:r>
              <a:rPr lang="zh-CN" altLang="en-US"/>
              <a:t>、</a:t>
            </a:r>
            <a:r>
              <a:rPr lang="en-US" altLang="zh-CN"/>
              <a:t>GAL</a:t>
            </a:r>
            <a:r>
              <a:rPr lang="zh-CN" altLang="en-US"/>
              <a:t>发展为现今的</a:t>
            </a:r>
            <a:r>
              <a:rPr lang="en-US" altLang="zh-CN"/>
              <a:t>FPGA</a:t>
            </a:r>
            <a:r>
              <a:rPr lang="zh-CN" altLang="en-US"/>
              <a:t>、</a:t>
            </a:r>
            <a:r>
              <a:rPr lang="en-US" altLang="zh-CN"/>
              <a:t>CPLD</a:t>
            </a:r>
            <a:r>
              <a:rPr lang="zh-CN" altLang="en-US"/>
              <a:t>，相应开发软件</a:t>
            </a:r>
          </a:p>
          <a:p>
            <a:r>
              <a:rPr lang="zh-CN" altLang="en-US"/>
              <a:t>    逐步发展成为高度自动化的</a:t>
            </a:r>
            <a:r>
              <a:rPr lang="en-US" altLang="zh-CN"/>
              <a:t>EDA</a:t>
            </a:r>
            <a:r>
              <a:rPr lang="zh-CN" altLang="en-US"/>
              <a:t>开发系统。</a:t>
            </a:r>
          </a:p>
          <a:p>
            <a:endParaRPr lang="zh-CN" altLang="en-US"/>
          </a:p>
          <a:p>
            <a:r>
              <a:rPr lang="zh-CN" altLang="en-US"/>
              <a:t>            可编程逻辑器件及开发工具（</a:t>
            </a:r>
            <a:r>
              <a:rPr lang="en-US" altLang="zh-CN"/>
              <a:t>EDA</a:t>
            </a:r>
            <a:r>
              <a:rPr lang="zh-CN" altLang="en-US"/>
              <a:t>）的出现，彻底改变了传统的电子</a:t>
            </a:r>
          </a:p>
          <a:p>
            <a:r>
              <a:rPr lang="zh-CN" altLang="en-US"/>
              <a:t>系统设计方法。在设计思想、设计手段、设计过程、设计结果（成就）等方</a:t>
            </a:r>
          </a:p>
          <a:p>
            <a:r>
              <a:rPr lang="zh-CN" altLang="en-US"/>
              <a:t>面都与传统设计方法迥然不同。是电子系统设计方法的革命。</a:t>
            </a:r>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BD9397-9CE9-43A8-A845-CD90AA48842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7EE6BB1-A330-4FB4-97FC-48DDE301FA50}" type="slidenum">
              <a:rPr lang="en-US" altLang="zh-CN" sz="1200" b="0">
                <a:latin typeface="Times New Roman" panose="02020603050405020304" pitchFamily="18" charset="0"/>
              </a:rPr>
              <a:pPr algn="r" eaLnBrk="1" hangingPunct="1"/>
              <a:t>64</a:t>
            </a:fld>
            <a:endParaRPr lang="en-US" altLang="zh-CN" sz="1200" b="0">
              <a:latin typeface="Times New Roman" panose="02020603050405020304" pitchFamily="18" charset="0"/>
            </a:endParaRPr>
          </a:p>
        </p:txBody>
      </p:sp>
      <p:sp>
        <p:nvSpPr>
          <p:cNvPr id="110595" name="Rectangle 2">
            <a:extLst>
              <a:ext uri="{FF2B5EF4-FFF2-40B4-BE49-F238E27FC236}">
                <a16:creationId xmlns:a16="http://schemas.microsoft.com/office/drawing/2014/main" id="{E0FC779A-313A-4C2C-9C05-E1FB95AD05E6}"/>
              </a:ext>
            </a:extLst>
          </p:cNvPr>
          <p:cNvSpPr>
            <a:spLocks noGrp="1" noRot="1" noChangeAspect="1" noChangeArrowheads="1" noTextEdit="1"/>
          </p:cNvSpPr>
          <p:nvPr>
            <p:ph type="sldImg" idx="4294967295"/>
          </p:nvPr>
        </p:nvSpPr>
        <p:spPr/>
      </p:sp>
      <p:sp>
        <p:nvSpPr>
          <p:cNvPr id="110596" name="Rectangle 3">
            <a:extLst>
              <a:ext uri="{FF2B5EF4-FFF2-40B4-BE49-F238E27FC236}">
                <a16:creationId xmlns:a16="http://schemas.microsoft.com/office/drawing/2014/main" id="{70BE0572-F64C-44FA-BE79-D4AC4DA9721F}"/>
              </a:ext>
            </a:extLst>
          </p:cNvPr>
          <p:cNvSpPr>
            <a:spLocks noGrp="1" noChangeArrowheads="1"/>
          </p:cNvSpPr>
          <p:nvPr>
            <p:ph type="body" idx="4294967295"/>
          </p:nvPr>
        </p:nvSpPr>
        <p:spPr/>
        <p:txBody>
          <a:bodyPr anchor="t">
            <a:prstTxWarp prst="textNoShape">
              <a:avLst/>
            </a:prstTxWarp>
          </a:bodyPr>
          <a:lstStyle/>
          <a:p>
            <a:r>
              <a:rPr lang="en-US" altLang="zh-CN" b="1"/>
              <a:t>2. EDA</a:t>
            </a:r>
            <a:r>
              <a:rPr lang="zh-CN" altLang="en-US" b="1"/>
              <a:t>技术与 </a:t>
            </a:r>
            <a:r>
              <a:rPr lang="en-US" altLang="zh-CN" b="1"/>
              <a:t>PLD</a:t>
            </a:r>
            <a:r>
              <a:rPr lang="zh-CN" altLang="en-US" b="1"/>
              <a:t>器件密不可分</a:t>
            </a:r>
            <a:endParaRPr lang="zh-CN" altLang="en-US"/>
          </a:p>
          <a:p>
            <a:r>
              <a:rPr lang="zh-CN" altLang="en-US"/>
              <a:t>             </a:t>
            </a:r>
            <a:r>
              <a:rPr lang="en-US" altLang="zh-CN"/>
              <a:t>EDA</a:t>
            </a:r>
            <a:r>
              <a:rPr lang="zh-CN" altLang="en-US"/>
              <a:t>技术是以</a:t>
            </a:r>
            <a:r>
              <a:rPr lang="en-US" altLang="zh-CN"/>
              <a:t>PLD</a:t>
            </a:r>
            <a:r>
              <a:rPr lang="zh-CN" altLang="en-US"/>
              <a:t>（ </a:t>
            </a:r>
            <a:r>
              <a:rPr lang="en-US" altLang="zh-CN"/>
              <a:t>Programmable Logic Devices—</a:t>
            </a:r>
            <a:r>
              <a:rPr lang="zh-CN" altLang="en-US"/>
              <a:t>可编程逻辑器件）</a:t>
            </a:r>
          </a:p>
          <a:p>
            <a:r>
              <a:rPr lang="zh-CN" altLang="en-US"/>
              <a:t>    的不断发展及其开发工具的不断完善为基础的。</a:t>
            </a:r>
          </a:p>
          <a:p>
            <a:r>
              <a:rPr lang="zh-CN" altLang="en-US"/>
              <a:t>             </a:t>
            </a:r>
            <a:r>
              <a:rPr lang="en-US" altLang="zh-CN"/>
              <a:t>EDA</a:t>
            </a:r>
            <a:r>
              <a:rPr lang="zh-CN" altLang="en-US"/>
              <a:t>技术包括两个方面：</a:t>
            </a:r>
          </a:p>
          <a:p>
            <a:r>
              <a:rPr lang="zh-CN" altLang="en-US"/>
              <a:t>                     可编程逻辑器件</a:t>
            </a:r>
            <a:r>
              <a:rPr lang="en-US" altLang="zh-CN"/>
              <a:t>PLD</a:t>
            </a:r>
            <a:r>
              <a:rPr lang="zh-CN" altLang="en-US"/>
              <a:t>；</a:t>
            </a:r>
          </a:p>
          <a:p>
            <a:r>
              <a:rPr lang="zh-CN" altLang="en-US"/>
              <a:t>                     开发软件、开发系统</a:t>
            </a:r>
          </a:p>
          <a:p>
            <a:endParaRPr lang="zh-CN" altLang="en-US"/>
          </a:p>
          <a:p>
            <a:r>
              <a:rPr lang="zh-CN" altLang="en-US"/>
              <a:t>             </a:t>
            </a:r>
            <a:r>
              <a:rPr lang="en-US" altLang="zh-CN"/>
              <a:t>PLD</a:t>
            </a:r>
            <a:r>
              <a:rPr lang="zh-CN" altLang="en-US"/>
              <a:t>从最初的</a:t>
            </a:r>
            <a:r>
              <a:rPr lang="en-US" altLang="zh-CN"/>
              <a:t>PAL</a:t>
            </a:r>
            <a:r>
              <a:rPr lang="zh-CN" altLang="en-US"/>
              <a:t>、</a:t>
            </a:r>
            <a:r>
              <a:rPr lang="en-US" altLang="zh-CN"/>
              <a:t>GAL</a:t>
            </a:r>
            <a:r>
              <a:rPr lang="zh-CN" altLang="en-US"/>
              <a:t>发展为现今的</a:t>
            </a:r>
            <a:r>
              <a:rPr lang="en-US" altLang="zh-CN"/>
              <a:t>FPGA</a:t>
            </a:r>
            <a:r>
              <a:rPr lang="zh-CN" altLang="en-US"/>
              <a:t>、</a:t>
            </a:r>
            <a:r>
              <a:rPr lang="en-US" altLang="zh-CN"/>
              <a:t>CPLD</a:t>
            </a:r>
            <a:r>
              <a:rPr lang="zh-CN" altLang="en-US"/>
              <a:t>，相应开发软件</a:t>
            </a:r>
          </a:p>
          <a:p>
            <a:r>
              <a:rPr lang="zh-CN" altLang="en-US"/>
              <a:t>    逐步发展成为高度自动化的</a:t>
            </a:r>
            <a:r>
              <a:rPr lang="en-US" altLang="zh-CN"/>
              <a:t>EDA</a:t>
            </a:r>
            <a:r>
              <a:rPr lang="zh-CN" altLang="en-US"/>
              <a:t>开发系统。</a:t>
            </a:r>
          </a:p>
          <a:p>
            <a:endParaRPr lang="zh-CN" altLang="en-US"/>
          </a:p>
          <a:p>
            <a:r>
              <a:rPr lang="zh-CN" altLang="en-US"/>
              <a:t>            可编程逻辑器件及开发工具（</a:t>
            </a:r>
            <a:r>
              <a:rPr lang="en-US" altLang="zh-CN"/>
              <a:t>EDA</a:t>
            </a:r>
            <a:r>
              <a:rPr lang="zh-CN" altLang="en-US"/>
              <a:t>）的出现，彻底改变了传统的电子</a:t>
            </a:r>
          </a:p>
          <a:p>
            <a:r>
              <a:rPr lang="zh-CN" altLang="en-US"/>
              <a:t>系统设计方法。在设计思想、设计手段、设计过程、设计结果（成就）等方</a:t>
            </a:r>
          </a:p>
          <a:p>
            <a:r>
              <a:rPr lang="zh-CN" altLang="en-US"/>
              <a:t>面都与传统设计方法迥然不同。是电子系统设计方法的革命。</a:t>
            </a:r>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72553407-482D-40C4-8502-E5E0BB21597D}"/>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7A6F555A-66F6-4230-87FB-68A15B85600D}" type="slidenum">
              <a:rPr lang="en-US" altLang="zh-CN" sz="1200" b="0"/>
              <a:pPr algn="r" eaLnBrk="1" hangingPunct="1"/>
              <a:t>67</a:t>
            </a:fld>
            <a:endParaRPr lang="en-US" altLang="zh-CN" sz="1200" b="0"/>
          </a:p>
        </p:txBody>
      </p:sp>
      <p:sp>
        <p:nvSpPr>
          <p:cNvPr id="114691" name="Rectangle 2">
            <a:extLst>
              <a:ext uri="{FF2B5EF4-FFF2-40B4-BE49-F238E27FC236}">
                <a16:creationId xmlns:a16="http://schemas.microsoft.com/office/drawing/2014/main" id="{AC72F655-F830-4A0A-9E98-5FB90A995580}"/>
              </a:ext>
            </a:extLst>
          </p:cNvPr>
          <p:cNvSpPr>
            <a:spLocks noGrp="1" noRot="1" noChangeAspect="1" noChangeArrowheads="1" noTextEdit="1"/>
          </p:cNvSpPr>
          <p:nvPr>
            <p:ph type="sldImg" idx="4294967295"/>
          </p:nvPr>
        </p:nvSpPr>
        <p:spPr/>
      </p:sp>
      <p:sp>
        <p:nvSpPr>
          <p:cNvPr id="114692" name="Rectangle 3">
            <a:extLst>
              <a:ext uri="{FF2B5EF4-FFF2-40B4-BE49-F238E27FC236}">
                <a16:creationId xmlns:a16="http://schemas.microsoft.com/office/drawing/2014/main" id="{BFA11727-7A9C-421B-BE93-6F403F90A196}"/>
              </a:ext>
            </a:extLst>
          </p:cNvPr>
          <p:cNvSpPr>
            <a:spLocks noGrp="1" noChangeArrowheads="1"/>
          </p:cNvSpPr>
          <p:nvPr>
            <p:ph type="body" idx="4294967295"/>
          </p:nvPr>
        </p:nvSpPr>
        <p:spPr>
          <a:xfrm>
            <a:off x="685800" y="4343400"/>
            <a:ext cx="5486400" cy="4114800"/>
          </a:xfrm>
        </p:spPr>
        <p:txBody>
          <a:bodyPr anchor="t">
            <a:prstTxWarp prst="textNoShape">
              <a:avLst/>
            </a:prstTxWarp>
          </a:bodyPr>
          <a:lstStyle/>
          <a:p>
            <a:pPr eaLnBrk="1" hangingPunct="1"/>
            <a:r>
              <a:rPr lang="en-US" altLang="zh-CN"/>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AD72529B-7388-44C1-BEE1-8406E0AFBEE5}"/>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095055F1-F1A7-4B8F-8733-3491B35FA818}" type="slidenum">
              <a:rPr lang="en-US" altLang="zh-CN" sz="1200" b="0">
                <a:latin typeface="Times New Roman" panose="02020603050405020304" pitchFamily="18" charset="0"/>
              </a:rPr>
              <a:pPr algn="r" eaLnBrk="1" hangingPunct="1"/>
              <a:t>69</a:t>
            </a:fld>
            <a:endParaRPr lang="en-US" altLang="zh-CN" sz="1200" b="0">
              <a:latin typeface="Times New Roman" panose="02020603050405020304" pitchFamily="18" charset="0"/>
            </a:endParaRPr>
          </a:p>
        </p:txBody>
      </p:sp>
      <p:sp>
        <p:nvSpPr>
          <p:cNvPr id="117763" name="Rectangle 2">
            <a:extLst>
              <a:ext uri="{FF2B5EF4-FFF2-40B4-BE49-F238E27FC236}">
                <a16:creationId xmlns:a16="http://schemas.microsoft.com/office/drawing/2014/main" id="{4D44B53E-E991-4983-AEC6-AA41DAAE518A}"/>
              </a:ext>
            </a:extLst>
          </p:cNvPr>
          <p:cNvSpPr>
            <a:spLocks noGrp="1" noRot="1" noChangeAspect="1" noChangeArrowheads="1" noTextEdit="1"/>
          </p:cNvSpPr>
          <p:nvPr>
            <p:ph type="sldImg" idx="4294967295"/>
          </p:nvPr>
        </p:nvSpPr>
        <p:spPr/>
      </p:sp>
      <p:sp>
        <p:nvSpPr>
          <p:cNvPr id="117764" name="Rectangle 3">
            <a:extLst>
              <a:ext uri="{FF2B5EF4-FFF2-40B4-BE49-F238E27FC236}">
                <a16:creationId xmlns:a16="http://schemas.microsoft.com/office/drawing/2014/main" id="{13A65F3E-2460-4FA2-BE85-AF63543DBD83}"/>
              </a:ext>
            </a:extLst>
          </p:cNvPr>
          <p:cNvSpPr>
            <a:spLocks noGrp="1" noChangeArrowheads="1"/>
          </p:cNvSpPr>
          <p:nvPr>
            <p:ph type="body" idx="4294967295"/>
          </p:nvPr>
        </p:nvSpPr>
        <p:spPr/>
        <p:txBody>
          <a:bodyPr anchor="t">
            <a:prstTxWarp prst="textNoShape">
              <a:avLst/>
            </a:prstTxWarp>
          </a:bodyPr>
          <a:lstStyle/>
          <a:p>
            <a:r>
              <a:rPr lang="en-US" altLang="zh-CN" b="1"/>
              <a:t>2. EDA</a:t>
            </a:r>
            <a:r>
              <a:rPr lang="zh-CN" altLang="en-US" b="1"/>
              <a:t>技术与 </a:t>
            </a:r>
            <a:r>
              <a:rPr lang="en-US" altLang="zh-CN" b="1"/>
              <a:t>PLD</a:t>
            </a:r>
            <a:r>
              <a:rPr lang="zh-CN" altLang="en-US" b="1"/>
              <a:t>器件密不可分</a:t>
            </a:r>
            <a:endParaRPr lang="zh-CN" altLang="en-US"/>
          </a:p>
          <a:p>
            <a:r>
              <a:rPr lang="zh-CN" altLang="en-US"/>
              <a:t>             </a:t>
            </a:r>
            <a:r>
              <a:rPr lang="en-US" altLang="zh-CN"/>
              <a:t>EDA</a:t>
            </a:r>
            <a:r>
              <a:rPr lang="zh-CN" altLang="en-US"/>
              <a:t>技术是以</a:t>
            </a:r>
            <a:r>
              <a:rPr lang="en-US" altLang="zh-CN"/>
              <a:t>PLD</a:t>
            </a:r>
            <a:r>
              <a:rPr lang="zh-CN" altLang="en-US"/>
              <a:t>（ </a:t>
            </a:r>
            <a:r>
              <a:rPr lang="en-US" altLang="zh-CN"/>
              <a:t>Programmable Logic Devices—</a:t>
            </a:r>
            <a:r>
              <a:rPr lang="zh-CN" altLang="en-US"/>
              <a:t>可编程逻辑器件）</a:t>
            </a:r>
          </a:p>
          <a:p>
            <a:r>
              <a:rPr lang="zh-CN" altLang="en-US"/>
              <a:t>    的不断发展及其开发工具的不断完善为基础的。</a:t>
            </a:r>
          </a:p>
          <a:p>
            <a:r>
              <a:rPr lang="zh-CN" altLang="en-US"/>
              <a:t>             </a:t>
            </a:r>
            <a:r>
              <a:rPr lang="en-US" altLang="zh-CN"/>
              <a:t>EDA</a:t>
            </a:r>
            <a:r>
              <a:rPr lang="zh-CN" altLang="en-US"/>
              <a:t>技术包括两个方面：</a:t>
            </a:r>
          </a:p>
          <a:p>
            <a:r>
              <a:rPr lang="zh-CN" altLang="en-US"/>
              <a:t>                     可编程逻辑器件</a:t>
            </a:r>
            <a:r>
              <a:rPr lang="en-US" altLang="zh-CN"/>
              <a:t>PLD</a:t>
            </a:r>
            <a:r>
              <a:rPr lang="zh-CN" altLang="en-US"/>
              <a:t>；</a:t>
            </a:r>
          </a:p>
          <a:p>
            <a:r>
              <a:rPr lang="zh-CN" altLang="en-US"/>
              <a:t>                     开发软件、开发系统</a:t>
            </a:r>
          </a:p>
          <a:p>
            <a:endParaRPr lang="zh-CN" altLang="en-US"/>
          </a:p>
          <a:p>
            <a:r>
              <a:rPr lang="zh-CN" altLang="en-US"/>
              <a:t>             </a:t>
            </a:r>
            <a:r>
              <a:rPr lang="en-US" altLang="zh-CN"/>
              <a:t>PLD</a:t>
            </a:r>
            <a:r>
              <a:rPr lang="zh-CN" altLang="en-US"/>
              <a:t>从最初的</a:t>
            </a:r>
            <a:r>
              <a:rPr lang="en-US" altLang="zh-CN"/>
              <a:t>PAL</a:t>
            </a:r>
            <a:r>
              <a:rPr lang="zh-CN" altLang="en-US"/>
              <a:t>、</a:t>
            </a:r>
            <a:r>
              <a:rPr lang="en-US" altLang="zh-CN"/>
              <a:t>GAL</a:t>
            </a:r>
            <a:r>
              <a:rPr lang="zh-CN" altLang="en-US"/>
              <a:t>发展为现今的</a:t>
            </a:r>
            <a:r>
              <a:rPr lang="en-US" altLang="zh-CN"/>
              <a:t>FPGA</a:t>
            </a:r>
            <a:r>
              <a:rPr lang="zh-CN" altLang="en-US"/>
              <a:t>、</a:t>
            </a:r>
            <a:r>
              <a:rPr lang="en-US" altLang="zh-CN"/>
              <a:t>CPLD</a:t>
            </a:r>
            <a:r>
              <a:rPr lang="zh-CN" altLang="en-US"/>
              <a:t>，相应开发软件</a:t>
            </a:r>
          </a:p>
          <a:p>
            <a:r>
              <a:rPr lang="zh-CN" altLang="en-US"/>
              <a:t>    逐步发展成为高度自动化的</a:t>
            </a:r>
            <a:r>
              <a:rPr lang="en-US" altLang="zh-CN"/>
              <a:t>EDA</a:t>
            </a:r>
            <a:r>
              <a:rPr lang="zh-CN" altLang="en-US"/>
              <a:t>开发系统。</a:t>
            </a:r>
          </a:p>
          <a:p>
            <a:endParaRPr lang="zh-CN" altLang="en-US"/>
          </a:p>
          <a:p>
            <a:r>
              <a:rPr lang="zh-CN" altLang="en-US"/>
              <a:t>            可编程逻辑器件及开发工具（</a:t>
            </a:r>
            <a:r>
              <a:rPr lang="en-US" altLang="zh-CN"/>
              <a:t>EDA</a:t>
            </a:r>
            <a:r>
              <a:rPr lang="zh-CN" altLang="en-US"/>
              <a:t>）的出现，彻底改变了传统的电子</a:t>
            </a:r>
          </a:p>
          <a:p>
            <a:r>
              <a:rPr lang="zh-CN" altLang="en-US"/>
              <a:t>系统设计方法。在设计思想、设计手段、设计过程、设计结果（成就）等方</a:t>
            </a:r>
          </a:p>
          <a:p>
            <a:r>
              <a:rPr lang="zh-CN" altLang="en-US"/>
              <a:t>面都与传统设计方法迥然不同。是电子系统设计方法的革命。</a:t>
            </a:r>
          </a:p>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D36E7E98-47C7-47E2-A8F3-C80B63EDA9D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51588B9E-163D-4817-B960-E782E77BD3C5}" type="slidenum">
              <a:rPr lang="en-US" altLang="zh-CN" sz="1200" b="0">
                <a:latin typeface="Times New Roman" panose="02020603050405020304" pitchFamily="18" charset="0"/>
              </a:rPr>
              <a:pPr algn="r" eaLnBrk="1" hangingPunct="1"/>
              <a:t>70</a:t>
            </a:fld>
            <a:endParaRPr lang="en-US" altLang="zh-CN" sz="1200" b="0">
              <a:latin typeface="Times New Roman" panose="02020603050405020304" pitchFamily="18" charset="0"/>
            </a:endParaRPr>
          </a:p>
        </p:txBody>
      </p:sp>
      <p:sp>
        <p:nvSpPr>
          <p:cNvPr id="119811" name="Rectangle 2">
            <a:extLst>
              <a:ext uri="{FF2B5EF4-FFF2-40B4-BE49-F238E27FC236}">
                <a16:creationId xmlns:a16="http://schemas.microsoft.com/office/drawing/2014/main" id="{3CE57C79-A9B5-49F5-A61D-3330A6A48FBD}"/>
              </a:ext>
            </a:extLst>
          </p:cNvPr>
          <p:cNvSpPr>
            <a:spLocks noGrp="1" noRot="1" noChangeAspect="1" noChangeArrowheads="1" noTextEdit="1"/>
          </p:cNvSpPr>
          <p:nvPr>
            <p:ph type="sldImg" idx="4294967295"/>
          </p:nvPr>
        </p:nvSpPr>
        <p:spPr/>
      </p:sp>
      <p:sp>
        <p:nvSpPr>
          <p:cNvPr id="119812" name="Rectangle 3">
            <a:extLst>
              <a:ext uri="{FF2B5EF4-FFF2-40B4-BE49-F238E27FC236}">
                <a16:creationId xmlns:a16="http://schemas.microsoft.com/office/drawing/2014/main" id="{619D76B1-6F1D-4A64-B619-B7FF629C5AFC}"/>
              </a:ext>
            </a:extLst>
          </p:cNvPr>
          <p:cNvSpPr>
            <a:spLocks noGrp="1" noChangeArrowheads="1"/>
          </p:cNvSpPr>
          <p:nvPr>
            <p:ph type="body" idx="4294967295"/>
          </p:nvPr>
        </p:nvSpPr>
        <p:spPr/>
        <p:txBody>
          <a:bodyPr anchor="t">
            <a:prstTxWarp prst="textNoShape">
              <a:avLst/>
            </a:prstTxWarp>
          </a:bodyPr>
          <a:lstStyle/>
          <a:p>
            <a:r>
              <a:rPr lang="en-US" altLang="zh-CN" b="1"/>
              <a:t>2. EDA</a:t>
            </a:r>
            <a:r>
              <a:rPr lang="zh-CN" altLang="en-US" b="1"/>
              <a:t>技术与 </a:t>
            </a:r>
            <a:r>
              <a:rPr lang="en-US" altLang="zh-CN" b="1"/>
              <a:t>PLD</a:t>
            </a:r>
            <a:r>
              <a:rPr lang="zh-CN" altLang="en-US" b="1"/>
              <a:t>器件密不可分</a:t>
            </a:r>
            <a:endParaRPr lang="zh-CN" altLang="en-US"/>
          </a:p>
          <a:p>
            <a:r>
              <a:rPr lang="zh-CN" altLang="en-US"/>
              <a:t>             </a:t>
            </a:r>
            <a:r>
              <a:rPr lang="en-US" altLang="zh-CN"/>
              <a:t>EDA</a:t>
            </a:r>
            <a:r>
              <a:rPr lang="zh-CN" altLang="en-US"/>
              <a:t>技术是以</a:t>
            </a:r>
            <a:r>
              <a:rPr lang="en-US" altLang="zh-CN"/>
              <a:t>PLD</a:t>
            </a:r>
            <a:r>
              <a:rPr lang="zh-CN" altLang="en-US"/>
              <a:t>（ </a:t>
            </a:r>
            <a:r>
              <a:rPr lang="en-US" altLang="zh-CN"/>
              <a:t>Programmable Logic Devices—</a:t>
            </a:r>
            <a:r>
              <a:rPr lang="zh-CN" altLang="en-US"/>
              <a:t>可编程逻辑器件）</a:t>
            </a:r>
          </a:p>
          <a:p>
            <a:r>
              <a:rPr lang="zh-CN" altLang="en-US"/>
              <a:t>    的不断发展及其开发工具的不断完善为基础的。</a:t>
            </a:r>
          </a:p>
          <a:p>
            <a:r>
              <a:rPr lang="zh-CN" altLang="en-US"/>
              <a:t>             </a:t>
            </a:r>
            <a:r>
              <a:rPr lang="en-US" altLang="zh-CN"/>
              <a:t>EDA</a:t>
            </a:r>
            <a:r>
              <a:rPr lang="zh-CN" altLang="en-US"/>
              <a:t>技术包括两个方面：</a:t>
            </a:r>
          </a:p>
          <a:p>
            <a:r>
              <a:rPr lang="zh-CN" altLang="en-US"/>
              <a:t>                     可编程逻辑器件</a:t>
            </a:r>
            <a:r>
              <a:rPr lang="en-US" altLang="zh-CN"/>
              <a:t>PLD</a:t>
            </a:r>
            <a:r>
              <a:rPr lang="zh-CN" altLang="en-US"/>
              <a:t>；</a:t>
            </a:r>
          </a:p>
          <a:p>
            <a:r>
              <a:rPr lang="zh-CN" altLang="en-US"/>
              <a:t>                     开发软件、开发系统</a:t>
            </a:r>
          </a:p>
          <a:p>
            <a:endParaRPr lang="zh-CN" altLang="en-US"/>
          </a:p>
          <a:p>
            <a:r>
              <a:rPr lang="zh-CN" altLang="en-US"/>
              <a:t>             </a:t>
            </a:r>
            <a:r>
              <a:rPr lang="en-US" altLang="zh-CN"/>
              <a:t>PLD</a:t>
            </a:r>
            <a:r>
              <a:rPr lang="zh-CN" altLang="en-US"/>
              <a:t>从最初的</a:t>
            </a:r>
            <a:r>
              <a:rPr lang="en-US" altLang="zh-CN"/>
              <a:t>PAL</a:t>
            </a:r>
            <a:r>
              <a:rPr lang="zh-CN" altLang="en-US"/>
              <a:t>、</a:t>
            </a:r>
            <a:r>
              <a:rPr lang="en-US" altLang="zh-CN"/>
              <a:t>GAL</a:t>
            </a:r>
            <a:r>
              <a:rPr lang="zh-CN" altLang="en-US"/>
              <a:t>发展为现今的</a:t>
            </a:r>
            <a:r>
              <a:rPr lang="en-US" altLang="zh-CN"/>
              <a:t>FPGA</a:t>
            </a:r>
            <a:r>
              <a:rPr lang="zh-CN" altLang="en-US"/>
              <a:t>、</a:t>
            </a:r>
            <a:r>
              <a:rPr lang="en-US" altLang="zh-CN"/>
              <a:t>CPLD</a:t>
            </a:r>
            <a:r>
              <a:rPr lang="zh-CN" altLang="en-US"/>
              <a:t>，相应开发软件</a:t>
            </a:r>
          </a:p>
          <a:p>
            <a:r>
              <a:rPr lang="zh-CN" altLang="en-US"/>
              <a:t>    逐步发展成为高度自动化的</a:t>
            </a:r>
            <a:r>
              <a:rPr lang="en-US" altLang="zh-CN"/>
              <a:t>EDA</a:t>
            </a:r>
            <a:r>
              <a:rPr lang="zh-CN" altLang="en-US"/>
              <a:t>开发系统。</a:t>
            </a:r>
          </a:p>
          <a:p>
            <a:endParaRPr lang="zh-CN" altLang="en-US"/>
          </a:p>
          <a:p>
            <a:r>
              <a:rPr lang="zh-CN" altLang="en-US"/>
              <a:t>            可编程逻辑器件及开发工具（</a:t>
            </a:r>
            <a:r>
              <a:rPr lang="en-US" altLang="zh-CN"/>
              <a:t>EDA</a:t>
            </a:r>
            <a:r>
              <a:rPr lang="zh-CN" altLang="en-US"/>
              <a:t>）的出现，彻底改变了传统的电子</a:t>
            </a:r>
          </a:p>
          <a:p>
            <a:r>
              <a:rPr lang="zh-CN" altLang="en-US"/>
              <a:t>系统设计方法。在设计思想、设计手段、设计过程、设计结果（成就）等方</a:t>
            </a:r>
          </a:p>
          <a:p>
            <a:r>
              <a:rPr lang="zh-CN" altLang="en-US"/>
              <a:t>面都与传统设计方法迥然不同。是电子系统设计方法的革命。</a:t>
            </a:r>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2">
            <a:extLst>
              <a:ext uri="{FF2B5EF4-FFF2-40B4-BE49-F238E27FC236}">
                <a16:creationId xmlns:a16="http://schemas.microsoft.com/office/drawing/2014/main" id="{339BDE69-F313-410D-AA49-B75D20813902}"/>
              </a:ext>
            </a:extLst>
          </p:cNvPr>
          <p:cNvSpPr>
            <a:spLocks noGrp="1" noChangeArrowheads="1"/>
          </p:cNvSpPr>
          <p:nvPr>
            <p:ph type="dt" sz="half" idx="10"/>
          </p:nvPr>
        </p:nvSpPr>
        <p:spPr>
          <a:ln/>
        </p:spPr>
        <p:txBody>
          <a:bodyPr/>
          <a:lstStyle>
            <a:lvl1pPr>
              <a:defRPr/>
            </a:lvl1pPr>
          </a:lstStyle>
          <a:p>
            <a:pPr>
              <a:defRPr/>
            </a:pPr>
            <a:fld id="{3A361CFC-A1BA-4196-B1F2-5F5E354CDA74}" type="datetimeFigureOut">
              <a:rPr lang="zh-CN" altLang="en-US"/>
              <a:pPr>
                <a:defRPr/>
              </a:pPr>
              <a:t>2021/9/1</a:t>
            </a:fld>
            <a:endParaRPr lang="zh-CN" altLang="en-US"/>
          </a:p>
        </p:txBody>
      </p:sp>
      <p:sp>
        <p:nvSpPr>
          <p:cNvPr id="5" name="Rectangle 3">
            <a:extLst>
              <a:ext uri="{FF2B5EF4-FFF2-40B4-BE49-F238E27FC236}">
                <a16:creationId xmlns:a16="http://schemas.microsoft.com/office/drawing/2014/main" id="{54E2EF7F-FB3E-4518-B902-FA6F2BF3858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1A471817-C1A7-431C-A87E-7005187CFB15}"/>
              </a:ext>
            </a:extLst>
          </p:cNvPr>
          <p:cNvSpPr>
            <a:spLocks noGrp="1" noChangeArrowheads="1"/>
          </p:cNvSpPr>
          <p:nvPr>
            <p:ph type="sldNum" sz="quarter" idx="12"/>
          </p:nvPr>
        </p:nvSpPr>
        <p:spPr>
          <a:ln/>
        </p:spPr>
        <p:txBody>
          <a:bodyPr/>
          <a:lstStyle>
            <a:lvl1pPr>
              <a:defRPr/>
            </a:lvl1pPr>
          </a:lstStyle>
          <a:p>
            <a:fld id="{61DDD5DE-AACC-4E0C-8103-F090E98B3FC4}" type="slidenum">
              <a:rPr altLang="zh-CN"/>
              <a:pPr/>
              <a:t>‹#›</a:t>
            </a:fld>
            <a:endParaRPr lang="zh-CN" altLang="zh-CN"/>
          </a:p>
        </p:txBody>
      </p:sp>
    </p:spTree>
    <p:extLst>
      <p:ext uri="{BB962C8B-B14F-4D97-AF65-F5344CB8AC3E}">
        <p14:creationId xmlns:p14="http://schemas.microsoft.com/office/powerpoint/2010/main" val="1242159980"/>
      </p:ext>
    </p:extLst>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98646000-4A15-44CF-AC8A-A7D66A90E63E}"/>
              </a:ext>
            </a:extLst>
          </p:cNvPr>
          <p:cNvSpPr>
            <a:spLocks noGrp="1" noChangeArrowheads="1"/>
          </p:cNvSpPr>
          <p:nvPr>
            <p:ph type="dt" sz="half" idx="10"/>
          </p:nvPr>
        </p:nvSpPr>
        <p:spPr>
          <a:ln/>
        </p:spPr>
        <p:txBody>
          <a:bodyPr/>
          <a:lstStyle>
            <a:lvl1pPr>
              <a:defRPr/>
            </a:lvl1pPr>
          </a:lstStyle>
          <a:p>
            <a:pPr>
              <a:defRPr/>
            </a:pPr>
            <a:fld id="{09D9F07D-6852-4913-BB9B-A937F9E8BA62}" type="datetimeFigureOut">
              <a:rPr lang="zh-CN" altLang="en-US"/>
              <a:pPr>
                <a:defRPr/>
              </a:pPr>
              <a:t>2021/9/1</a:t>
            </a:fld>
            <a:endParaRPr lang="zh-CN" altLang="en-US"/>
          </a:p>
        </p:txBody>
      </p:sp>
      <p:sp>
        <p:nvSpPr>
          <p:cNvPr id="5" name="Rectangle 3">
            <a:extLst>
              <a:ext uri="{FF2B5EF4-FFF2-40B4-BE49-F238E27FC236}">
                <a16:creationId xmlns:a16="http://schemas.microsoft.com/office/drawing/2014/main" id="{B1382192-89AB-4D7B-9EFD-9BEA71F5003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FE4AEFED-06D2-4664-988D-333617EF6A04}"/>
              </a:ext>
            </a:extLst>
          </p:cNvPr>
          <p:cNvSpPr>
            <a:spLocks noGrp="1" noChangeArrowheads="1"/>
          </p:cNvSpPr>
          <p:nvPr>
            <p:ph type="sldNum" sz="quarter" idx="12"/>
          </p:nvPr>
        </p:nvSpPr>
        <p:spPr>
          <a:ln/>
        </p:spPr>
        <p:txBody>
          <a:bodyPr/>
          <a:lstStyle>
            <a:lvl1pPr>
              <a:defRPr/>
            </a:lvl1pPr>
          </a:lstStyle>
          <a:p>
            <a:fld id="{FD43AA33-AEA3-4FE3-8E84-BE82672E9375}" type="slidenum">
              <a:rPr altLang="zh-CN"/>
              <a:pPr/>
              <a:t>‹#›</a:t>
            </a:fld>
            <a:endParaRPr lang="zh-CN" altLang="zh-CN"/>
          </a:p>
        </p:txBody>
      </p:sp>
    </p:spTree>
    <p:extLst>
      <p:ext uri="{BB962C8B-B14F-4D97-AF65-F5344CB8AC3E}">
        <p14:creationId xmlns:p14="http://schemas.microsoft.com/office/powerpoint/2010/main" val="2363942680"/>
      </p:ext>
    </p:extLst>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7085" y="115888"/>
            <a:ext cx="2745316" cy="5967412"/>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94785" y="115888"/>
            <a:ext cx="8039100" cy="596741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CE041091-680B-45A7-B87E-4B14DBD0577C}"/>
              </a:ext>
            </a:extLst>
          </p:cNvPr>
          <p:cNvSpPr>
            <a:spLocks noGrp="1" noChangeArrowheads="1"/>
          </p:cNvSpPr>
          <p:nvPr>
            <p:ph type="dt" sz="half" idx="10"/>
          </p:nvPr>
        </p:nvSpPr>
        <p:spPr>
          <a:ln/>
        </p:spPr>
        <p:txBody>
          <a:bodyPr/>
          <a:lstStyle>
            <a:lvl1pPr>
              <a:defRPr/>
            </a:lvl1pPr>
          </a:lstStyle>
          <a:p>
            <a:pPr>
              <a:defRPr/>
            </a:pPr>
            <a:fld id="{9FCBFB8E-5F0F-4365-8A5F-57F2FF1562E7}" type="datetimeFigureOut">
              <a:rPr lang="zh-CN" altLang="en-US"/>
              <a:pPr>
                <a:defRPr/>
              </a:pPr>
              <a:t>2021/9/1</a:t>
            </a:fld>
            <a:endParaRPr lang="zh-CN" altLang="en-US"/>
          </a:p>
        </p:txBody>
      </p:sp>
      <p:sp>
        <p:nvSpPr>
          <p:cNvPr id="5" name="Rectangle 3">
            <a:extLst>
              <a:ext uri="{FF2B5EF4-FFF2-40B4-BE49-F238E27FC236}">
                <a16:creationId xmlns:a16="http://schemas.microsoft.com/office/drawing/2014/main" id="{01F56615-A3F0-40D7-8647-0D77B68DDAD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1AD6C465-C347-4504-A59F-2912329794A1}"/>
              </a:ext>
            </a:extLst>
          </p:cNvPr>
          <p:cNvSpPr>
            <a:spLocks noGrp="1" noChangeArrowheads="1"/>
          </p:cNvSpPr>
          <p:nvPr>
            <p:ph type="sldNum" sz="quarter" idx="12"/>
          </p:nvPr>
        </p:nvSpPr>
        <p:spPr>
          <a:ln/>
        </p:spPr>
        <p:txBody>
          <a:bodyPr/>
          <a:lstStyle>
            <a:lvl1pPr>
              <a:defRPr/>
            </a:lvl1pPr>
          </a:lstStyle>
          <a:p>
            <a:fld id="{2CD0B2BF-78C4-4FF8-AE5C-45C0E80B5305}" type="slidenum">
              <a:rPr altLang="zh-CN"/>
              <a:pPr/>
              <a:t>‹#›</a:t>
            </a:fld>
            <a:endParaRPr lang="zh-CN" altLang="zh-CN"/>
          </a:p>
        </p:txBody>
      </p:sp>
    </p:spTree>
    <p:extLst>
      <p:ext uri="{BB962C8B-B14F-4D97-AF65-F5344CB8AC3E}">
        <p14:creationId xmlns:p14="http://schemas.microsoft.com/office/powerpoint/2010/main" val="2377797119"/>
      </p:ext>
    </p:extLst>
  </p:cSld>
  <p:clrMapOvr>
    <a:masterClrMapping/>
  </p:clrMapOvr>
  <p:transition>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a:extLst>
              <a:ext uri="{FF2B5EF4-FFF2-40B4-BE49-F238E27FC236}">
                <a16:creationId xmlns:a16="http://schemas.microsoft.com/office/drawing/2014/main" id="{F7419EFD-6B47-4AF4-9308-241A9235A2BF}"/>
              </a:ext>
            </a:extLst>
          </p:cNvPr>
          <p:cNvSpPr>
            <a:spLocks noGrp="1"/>
          </p:cNvSpPr>
          <p:nvPr>
            <p:ph type="dt" sz="half" idx="10"/>
          </p:nvPr>
        </p:nvSpPr>
        <p:spPr/>
        <p:txBody>
          <a:bodyPr/>
          <a:lstStyle>
            <a:lvl1pPr>
              <a:defRPr/>
            </a:lvl1pPr>
          </a:lstStyle>
          <a:p>
            <a:pPr>
              <a:defRPr/>
            </a:pPr>
            <a:fld id="{62A656D4-0BEE-40E1-8837-ABA0522D9A53}" type="datetimeFigureOut">
              <a:rPr lang="en-US"/>
              <a:pPr>
                <a:defRPr/>
              </a:pPr>
              <a:t>9/1/2021</a:t>
            </a:fld>
            <a:endParaRPr lang="en-US"/>
          </a:p>
        </p:txBody>
      </p:sp>
      <p:sp>
        <p:nvSpPr>
          <p:cNvPr id="5" name="Footer Placeholder 4">
            <a:extLst>
              <a:ext uri="{FF2B5EF4-FFF2-40B4-BE49-F238E27FC236}">
                <a16:creationId xmlns:a16="http://schemas.microsoft.com/office/drawing/2014/main" id="{F3751664-C219-43A9-9813-D095B3F2B7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5C7E899-CF90-42DB-9658-934878580831}"/>
              </a:ext>
            </a:extLst>
          </p:cNvPr>
          <p:cNvSpPr>
            <a:spLocks noGrp="1"/>
          </p:cNvSpPr>
          <p:nvPr>
            <p:ph type="sldNum" sz="quarter" idx="12"/>
          </p:nvPr>
        </p:nvSpPr>
        <p:spPr/>
        <p:txBody>
          <a:bodyPr/>
          <a:lstStyle>
            <a:lvl1pPr>
              <a:defRPr/>
            </a:lvl1pPr>
          </a:lstStyle>
          <a:p>
            <a:fld id="{504A1265-C105-4CF7-991A-320E0A98A0BA}" type="slidenum">
              <a:rPr lang="en-US" altLang="zh-CN"/>
              <a:pPr/>
              <a:t>‹#›</a:t>
            </a:fld>
            <a:endParaRPr lang="en-US" altLang="zh-CN"/>
          </a:p>
        </p:txBody>
      </p:sp>
    </p:spTree>
    <p:extLst>
      <p:ext uri="{BB962C8B-B14F-4D97-AF65-F5344CB8AC3E}">
        <p14:creationId xmlns:p14="http://schemas.microsoft.com/office/powerpoint/2010/main" val="3339955937"/>
      </p:ext>
    </p:extLst>
  </p:cSld>
  <p:clrMapOvr>
    <a:masterClrMapping/>
  </p:clrMapOvr>
  <p:transition>
    <p:cover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5E491A6B-4EB1-4302-AF3F-C487A77468E4}"/>
              </a:ext>
            </a:extLst>
          </p:cNvPr>
          <p:cNvSpPr>
            <a:spLocks noGrp="1"/>
          </p:cNvSpPr>
          <p:nvPr>
            <p:ph type="dt" sz="half" idx="10"/>
          </p:nvPr>
        </p:nvSpPr>
        <p:spPr/>
        <p:txBody>
          <a:bodyPr/>
          <a:lstStyle>
            <a:lvl1pPr>
              <a:defRPr/>
            </a:lvl1pPr>
          </a:lstStyle>
          <a:p>
            <a:pPr>
              <a:defRPr/>
            </a:pPr>
            <a:fld id="{1134EB0C-F3A4-4423-8560-F9D9D4C73A25}" type="datetimeFigureOut">
              <a:rPr lang="en-US"/>
              <a:pPr>
                <a:defRPr/>
              </a:pPr>
              <a:t>9/1/2021</a:t>
            </a:fld>
            <a:endParaRPr lang="en-US"/>
          </a:p>
        </p:txBody>
      </p:sp>
      <p:sp>
        <p:nvSpPr>
          <p:cNvPr id="5" name="Footer Placeholder 4">
            <a:extLst>
              <a:ext uri="{FF2B5EF4-FFF2-40B4-BE49-F238E27FC236}">
                <a16:creationId xmlns:a16="http://schemas.microsoft.com/office/drawing/2014/main" id="{B5621DEB-BC7F-4ADE-8843-96AD4DDE8D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410F45A-C4B9-4052-BB4B-4411CEF9D292}"/>
              </a:ext>
            </a:extLst>
          </p:cNvPr>
          <p:cNvSpPr>
            <a:spLocks noGrp="1"/>
          </p:cNvSpPr>
          <p:nvPr>
            <p:ph type="sldNum" sz="quarter" idx="12"/>
          </p:nvPr>
        </p:nvSpPr>
        <p:spPr/>
        <p:txBody>
          <a:bodyPr/>
          <a:lstStyle>
            <a:lvl1pPr>
              <a:defRPr/>
            </a:lvl1pPr>
          </a:lstStyle>
          <a:p>
            <a:fld id="{091139D5-DF0F-4590-ABCE-C3E505FE134B}" type="slidenum">
              <a:rPr lang="en-US" altLang="zh-CN"/>
              <a:pPr/>
              <a:t>‹#›</a:t>
            </a:fld>
            <a:endParaRPr lang="en-US" altLang="zh-CN"/>
          </a:p>
        </p:txBody>
      </p:sp>
    </p:spTree>
    <p:extLst>
      <p:ext uri="{BB962C8B-B14F-4D97-AF65-F5344CB8AC3E}">
        <p14:creationId xmlns:p14="http://schemas.microsoft.com/office/powerpoint/2010/main" val="3028006752"/>
      </p:ext>
    </p:extLst>
  </p:cSld>
  <p:clrMapOvr>
    <a:masterClrMapping/>
  </p:clrMapOvr>
  <p:transition>
    <p:cover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A5550983-75D9-4E05-A24D-2B5B91340256}"/>
              </a:ext>
            </a:extLst>
          </p:cNvPr>
          <p:cNvSpPr>
            <a:spLocks noGrp="1"/>
          </p:cNvSpPr>
          <p:nvPr>
            <p:ph type="dt" sz="half" idx="10"/>
          </p:nvPr>
        </p:nvSpPr>
        <p:spPr/>
        <p:txBody>
          <a:bodyPr/>
          <a:lstStyle>
            <a:lvl1pPr>
              <a:defRPr/>
            </a:lvl1pPr>
          </a:lstStyle>
          <a:p>
            <a:pPr>
              <a:defRPr/>
            </a:pPr>
            <a:fld id="{BFCC9DC4-D863-4D56-B844-25751A017471}" type="datetimeFigureOut">
              <a:rPr lang="en-US"/>
              <a:pPr>
                <a:defRPr/>
              </a:pPr>
              <a:t>9/1/2021</a:t>
            </a:fld>
            <a:endParaRPr lang="en-US"/>
          </a:p>
        </p:txBody>
      </p:sp>
      <p:sp>
        <p:nvSpPr>
          <p:cNvPr id="5" name="Footer Placeholder 4">
            <a:extLst>
              <a:ext uri="{FF2B5EF4-FFF2-40B4-BE49-F238E27FC236}">
                <a16:creationId xmlns:a16="http://schemas.microsoft.com/office/drawing/2014/main" id="{015093EF-FC64-43BA-A27D-DEAEE65B7EB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498FB50-D672-42D7-A282-4FED78C4F0AF}"/>
              </a:ext>
            </a:extLst>
          </p:cNvPr>
          <p:cNvSpPr>
            <a:spLocks noGrp="1"/>
          </p:cNvSpPr>
          <p:nvPr>
            <p:ph type="sldNum" sz="quarter" idx="12"/>
          </p:nvPr>
        </p:nvSpPr>
        <p:spPr/>
        <p:txBody>
          <a:bodyPr/>
          <a:lstStyle>
            <a:lvl1pPr>
              <a:defRPr/>
            </a:lvl1pPr>
          </a:lstStyle>
          <a:p>
            <a:fld id="{B0F0E43E-76F9-4180-AF09-3D511A59065D}" type="slidenum">
              <a:rPr lang="en-US" altLang="zh-CN"/>
              <a:pPr/>
              <a:t>‹#›</a:t>
            </a:fld>
            <a:endParaRPr lang="en-US" altLang="zh-CN"/>
          </a:p>
        </p:txBody>
      </p:sp>
    </p:spTree>
    <p:extLst>
      <p:ext uri="{BB962C8B-B14F-4D97-AF65-F5344CB8AC3E}">
        <p14:creationId xmlns:p14="http://schemas.microsoft.com/office/powerpoint/2010/main" val="3780245525"/>
      </p:ext>
    </p:extLst>
  </p:cSld>
  <p:clrMapOvr>
    <a:masterClrMapping/>
  </p:clrMapOvr>
  <p:transition>
    <p:cover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4">
            <a:extLst>
              <a:ext uri="{FF2B5EF4-FFF2-40B4-BE49-F238E27FC236}">
                <a16:creationId xmlns:a16="http://schemas.microsoft.com/office/drawing/2014/main" id="{27EA9D67-EA4B-4824-A01F-C224E8F64FBB}"/>
              </a:ext>
            </a:extLst>
          </p:cNvPr>
          <p:cNvSpPr>
            <a:spLocks noGrp="1"/>
          </p:cNvSpPr>
          <p:nvPr>
            <p:ph type="dt" sz="half" idx="10"/>
          </p:nvPr>
        </p:nvSpPr>
        <p:spPr/>
        <p:txBody>
          <a:bodyPr/>
          <a:lstStyle>
            <a:lvl1pPr>
              <a:defRPr/>
            </a:lvl1pPr>
          </a:lstStyle>
          <a:p>
            <a:pPr>
              <a:defRPr/>
            </a:pPr>
            <a:fld id="{3A53CD58-984B-4093-9C14-07820509D62D}" type="datetimeFigureOut">
              <a:rPr lang="en-US"/>
              <a:pPr>
                <a:defRPr/>
              </a:pPr>
              <a:t>9/1/2021</a:t>
            </a:fld>
            <a:endParaRPr lang="en-US"/>
          </a:p>
        </p:txBody>
      </p:sp>
      <p:sp>
        <p:nvSpPr>
          <p:cNvPr id="6" name="Footer Placeholder 5">
            <a:extLst>
              <a:ext uri="{FF2B5EF4-FFF2-40B4-BE49-F238E27FC236}">
                <a16:creationId xmlns:a16="http://schemas.microsoft.com/office/drawing/2014/main" id="{12A4ED89-6CF3-427C-B1B8-A16FA6AC46F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1142235-5ADA-48AE-9A94-046507979C33}"/>
              </a:ext>
            </a:extLst>
          </p:cNvPr>
          <p:cNvSpPr>
            <a:spLocks noGrp="1"/>
          </p:cNvSpPr>
          <p:nvPr>
            <p:ph type="sldNum" sz="quarter" idx="12"/>
          </p:nvPr>
        </p:nvSpPr>
        <p:spPr/>
        <p:txBody>
          <a:bodyPr/>
          <a:lstStyle>
            <a:lvl1pPr>
              <a:defRPr/>
            </a:lvl1pPr>
          </a:lstStyle>
          <a:p>
            <a:fld id="{595C8D32-E4A2-4EF1-9F10-AB900A4AF3B0}" type="slidenum">
              <a:rPr lang="en-US" altLang="zh-CN"/>
              <a:pPr/>
              <a:t>‹#›</a:t>
            </a:fld>
            <a:endParaRPr lang="en-US" altLang="zh-CN"/>
          </a:p>
        </p:txBody>
      </p:sp>
    </p:spTree>
    <p:extLst>
      <p:ext uri="{BB962C8B-B14F-4D97-AF65-F5344CB8AC3E}">
        <p14:creationId xmlns:p14="http://schemas.microsoft.com/office/powerpoint/2010/main" val="999228232"/>
      </p:ext>
    </p:extLst>
  </p:cSld>
  <p:clrMapOvr>
    <a:masterClrMapping/>
  </p:clrMapOvr>
  <p:transition>
    <p:cover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6">
            <a:extLst>
              <a:ext uri="{FF2B5EF4-FFF2-40B4-BE49-F238E27FC236}">
                <a16:creationId xmlns:a16="http://schemas.microsoft.com/office/drawing/2014/main" id="{49A4EB85-F3B6-429C-A2CD-6D9378C9D605}"/>
              </a:ext>
            </a:extLst>
          </p:cNvPr>
          <p:cNvSpPr>
            <a:spLocks noGrp="1"/>
          </p:cNvSpPr>
          <p:nvPr>
            <p:ph type="dt" sz="half" idx="10"/>
          </p:nvPr>
        </p:nvSpPr>
        <p:spPr/>
        <p:txBody>
          <a:bodyPr/>
          <a:lstStyle>
            <a:lvl1pPr>
              <a:defRPr/>
            </a:lvl1pPr>
          </a:lstStyle>
          <a:p>
            <a:pPr>
              <a:defRPr/>
            </a:pPr>
            <a:fld id="{92B2EC8A-0EB1-4EF5-A40D-046FB3FA778B}" type="datetimeFigureOut">
              <a:rPr lang="en-US"/>
              <a:pPr>
                <a:defRPr/>
              </a:pPr>
              <a:t>9/1/2021</a:t>
            </a:fld>
            <a:endParaRPr lang="en-US"/>
          </a:p>
        </p:txBody>
      </p:sp>
      <p:sp>
        <p:nvSpPr>
          <p:cNvPr id="8" name="Footer Placeholder 7">
            <a:extLst>
              <a:ext uri="{FF2B5EF4-FFF2-40B4-BE49-F238E27FC236}">
                <a16:creationId xmlns:a16="http://schemas.microsoft.com/office/drawing/2014/main" id="{D7414D5A-4001-4550-92FB-AD7E6B6C9F5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4A6BA4F9-A0F1-42EB-8816-DD203BD7800D}"/>
              </a:ext>
            </a:extLst>
          </p:cNvPr>
          <p:cNvSpPr>
            <a:spLocks noGrp="1"/>
          </p:cNvSpPr>
          <p:nvPr>
            <p:ph type="sldNum" sz="quarter" idx="12"/>
          </p:nvPr>
        </p:nvSpPr>
        <p:spPr/>
        <p:txBody>
          <a:bodyPr/>
          <a:lstStyle>
            <a:lvl1pPr>
              <a:defRPr/>
            </a:lvl1pPr>
          </a:lstStyle>
          <a:p>
            <a:fld id="{FE9625A8-BA6C-43F7-9E19-868B57A6300E}" type="slidenum">
              <a:rPr lang="en-US" altLang="zh-CN"/>
              <a:pPr/>
              <a:t>‹#›</a:t>
            </a:fld>
            <a:endParaRPr lang="en-US" altLang="zh-CN"/>
          </a:p>
        </p:txBody>
      </p:sp>
    </p:spTree>
    <p:extLst>
      <p:ext uri="{BB962C8B-B14F-4D97-AF65-F5344CB8AC3E}">
        <p14:creationId xmlns:p14="http://schemas.microsoft.com/office/powerpoint/2010/main" val="294019217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2">
            <a:extLst>
              <a:ext uri="{FF2B5EF4-FFF2-40B4-BE49-F238E27FC236}">
                <a16:creationId xmlns:a16="http://schemas.microsoft.com/office/drawing/2014/main" id="{E7C913EB-1361-4777-9BC2-5E3F49E787E8}"/>
              </a:ext>
            </a:extLst>
          </p:cNvPr>
          <p:cNvSpPr>
            <a:spLocks noGrp="1"/>
          </p:cNvSpPr>
          <p:nvPr>
            <p:ph type="dt" sz="half" idx="10"/>
          </p:nvPr>
        </p:nvSpPr>
        <p:spPr/>
        <p:txBody>
          <a:bodyPr/>
          <a:lstStyle>
            <a:lvl1pPr>
              <a:defRPr/>
            </a:lvl1pPr>
          </a:lstStyle>
          <a:p>
            <a:pPr>
              <a:defRPr/>
            </a:pPr>
            <a:fld id="{3B40DA2C-E80E-4849-BD93-1056D50044DF}" type="datetimeFigureOut">
              <a:rPr lang="en-US"/>
              <a:pPr>
                <a:defRPr/>
              </a:pPr>
              <a:t>9/1/2021</a:t>
            </a:fld>
            <a:endParaRPr lang="en-US"/>
          </a:p>
        </p:txBody>
      </p:sp>
      <p:sp>
        <p:nvSpPr>
          <p:cNvPr id="4" name="Footer Placeholder 3">
            <a:extLst>
              <a:ext uri="{FF2B5EF4-FFF2-40B4-BE49-F238E27FC236}">
                <a16:creationId xmlns:a16="http://schemas.microsoft.com/office/drawing/2014/main" id="{273CAFAA-FA84-47B9-8AC7-F71AC176509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C378661D-3F2C-4CF4-A552-537F293759F3}"/>
              </a:ext>
            </a:extLst>
          </p:cNvPr>
          <p:cNvSpPr>
            <a:spLocks noGrp="1"/>
          </p:cNvSpPr>
          <p:nvPr>
            <p:ph type="sldNum" sz="quarter" idx="12"/>
          </p:nvPr>
        </p:nvSpPr>
        <p:spPr/>
        <p:txBody>
          <a:bodyPr/>
          <a:lstStyle>
            <a:lvl1pPr>
              <a:defRPr/>
            </a:lvl1pPr>
          </a:lstStyle>
          <a:p>
            <a:fld id="{36EFCA00-92F7-4BA5-AC17-DC8BF83C0ED1}" type="slidenum">
              <a:rPr lang="en-US" altLang="zh-CN"/>
              <a:pPr/>
              <a:t>‹#›</a:t>
            </a:fld>
            <a:endParaRPr lang="en-US" altLang="zh-CN"/>
          </a:p>
        </p:txBody>
      </p:sp>
    </p:spTree>
    <p:extLst>
      <p:ext uri="{BB962C8B-B14F-4D97-AF65-F5344CB8AC3E}">
        <p14:creationId xmlns:p14="http://schemas.microsoft.com/office/powerpoint/2010/main" val="3873290211"/>
      </p:ext>
    </p:extLst>
  </p:cSld>
  <p:clrMapOvr>
    <a:masterClrMapping/>
  </p:clrMapOvr>
  <p:transition>
    <p:cover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6">
            <a:extLst>
              <a:ext uri="{FF2B5EF4-FFF2-40B4-BE49-F238E27FC236}">
                <a16:creationId xmlns:a16="http://schemas.microsoft.com/office/drawing/2014/main" id="{DE4087B3-69F8-41E8-BA18-2A7E2380D32B}"/>
              </a:ext>
            </a:extLst>
          </p:cNvPr>
          <p:cNvSpPr/>
          <p:nvPr userDrawn="1">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3" name="Date Placeholder 1">
            <a:extLst>
              <a:ext uri="{FF2B5EF4-FFF2-40B4-BE49-F238E27FC236}">
                <a16:creationId xmlns:a16="http://schemas.microsoft.com/office/drawing/2014/main" id="{5CA43ADD-898A-4A84-B4B0-D836D577A5FB}"/>
              </a:ext>
            </a:extLst>
          </p:cNvPr>
          <p:cNvSpPr>
            <a:spLocks noGrp="1"/>
          </p:cNvSpPr>
          <p:nvPr>
            <p:ph type="dt" sz="half" idx="10"/>
          </p:nvPr>
        </p:nvSpPr>
        <p:spPr/>
        <p:txBody>
          <a:bodyPr/>
          <a:lstStyle>
            <a:lvl1pPr>
              <a:defRPr/>
            </a:lvl1pPr>
          </a:lstStyle>
          <a:p>
            <a:pPr>
              <a:defRPr/>
            </a:pPr>
            <a:fld id="{A37EAB03-28DC-4A89-98A8-BD33EE74357D}" type="datetimeFigureOut">
              <a:rPr lang="en-US"/>
              <a:pPr>
                <a:defRPr/>
              </a:pPr>
              <a:t>9/1/2021</a:t>
            </a:fld>
            <a:endParaRPr lang="en-US"/>
          </a:p>
        </p:txBody>
      </p:sp>
      <p:sp>
        <p:nvSpPr>
          <p:cNvPr id="4" name="Footer Placeholder 2">
            <a:extLst>
              <a:ext uri="{FF2B5EF4-FFF2-40B4-BE49-F238E27FC236}">
                <a16:creationId xmlns:a16="http://schemas.microsoft.com/office/drawing/2014/main" id="{7E5931B4-22C7-4E98-9F42-7FD7F4C0EB9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4D431655-0D68-430D-9730-BB545DE6DDC1}"/>
              </a:ext>
            </a:extLst>
          </p:cNvPr>
          <p:cNvSpPr>
            <a:spLocks noGrp="1"/>
          </p:cNvSpPr>
          <p:nvPr>
            <p:ph type="sldNum" sz="quarter" idx="12"/>
          </p:nvPr>
        </p:nvSpPr>
        <p:spPr/>
        <p:txBody>
          <a:bodyPr/>
          <a:lstStyle>
            <a:lvl1pPr>
              <a:defRPr/>
            </a:lvl1pPr>
          </a:lstStyle>
          <a:p>
            <a:fld id="{FF24A2EA-E1E5-4879-98D3-27A12D68F29C}" type="slidenum">
              <a:rPr lang="en-US" altLang="zh-CN"/>
              <a:pPr/>
              <a:t>‹#›</a:t>
            </a:fld>
            <a:endParaRPr lang="en-US" altLang="zh-CN"/>
          </a:p>
        </p:txBody>
      </p:sp>
    </p:spTree>
    <p:extLst>
      <p:ext uri="{BB962C8B-B14F-4D97-AF65-F5344CB8AC3E}">
        <p14:creationId xmlns:p14="http://schemas.microsoft.com/office/powerpoint/2010/main" val="1687020680"/>
      </p:ext>
    </p:extLst>
  </p:cSld>
  <p:clrMapOvr>
    <a:masterClrMapping/>
  </p:clrMapOvr>
  <p:transition>
    <p:cover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B793F488-1F5E-4AE0-9BC2-8BFD89A09985}"/>
              </a:ext>
            </a:extLst>
          </p:cNvPr>
          <p:cNvSpPr>
            <a:spLocks noGrp="1"/>
          </p:cNvSpPr>
          <p:nvPr>
            <p:ph type="dt" sz="half" idx="10"/>
          </p:nvPr>
        </p:nvSpPr>
        <p:spPr/>
        <p:txBody>
          <a:bodyPr/>
          <a:lstStyle>
            <a:lvl1pPr>
              <a:defRPr/>
            </a:lvl1pPr>
          </a:lstStyle>
          <a:p>
            <a:pPr>
              <a:defRPr/>
            </a:pPr>
            <a:fld id="{718686D3-B000-4E6F-B495-F3215E5EA0FB}" type="datetimeFigureOut">
              <a:rPr lang="en-US"/>
              <a:pPr>
                <a:defRPr/>
              </a:pPr>
              <a:t>9/1/2021</a:t>
            </a:fld>
            <a:endParaRPr lang="en-US"/>
          </a:p>
        </p:txBody>
      </p:sp>
      <p:sp>
        <p:nvSpPr>
          <p:cNvPr id="6" name="Footer Placeholder 5">
            <a:extLst>
              <a:ext uri="{FF2B5EF4-FFF2-40B4-BE49-F238E27FC236}">
                <a16:creationId xmlns:a16="http://schemas.microsoft.com/office/drawing/2014/main" id="{E1D2F2FF-8A76-46C9-A1D0-471423AA2F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D5CDFC6-2EE5-4BBC-8443-1FEBD8EBD89A}"/>
              </a:ext>
            </a:extLst>
          </p:cNvPr>
          <p:cNvSpPr>
            <a:spLocks noGrp="1"/>
          </p:cNvSpPr>
          <p:nvPr>
            <p:ph type="sldNum" sz="quarter" idx="12"/>
          </p:nvPr>
        </p:nvSpPr>
        <p:spPr/>
        <p:txBody>
          <a:bodyPr/>
          <a:lstStyle>
            <a:lvl1pPr>
              <a:defRPr/>
            </a:lvl1pPr>
          </a:lstStyle>
          <a:p>
            <a:fld id="{73D20091-A79A-4F2B-8378-C393BE990DC6}" type="slidenum">
              <a:rPr lang="en-US" altLang="zh-CN"/>
              <a:pPr/>
              <a:t>‹#›</a:t>
            </a:fld>
            <a:endParaRPr lang="en-US" altLang="zh-CN"/>
          </a:p>
        </p:txBody>
      </p:sp>
    </p:spTree>
    <p:extLst>
      <p:ext uri="{BB962C8B-B14F-4D97-AF65-F5344CB8AC3E}">
        <p14:creationId xmlns:p14="http://schemas.microsoft.com/office/powerpoint/2010/main" val="419628188"/>
      </p:ext>
    </p:extLst>
  </p:cSld>
  <p:clrMapOvr>
    <a:masterClrMapping/>
  </p:clrMapOvr>
  <p:transition>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49A5AF8E-D66B-47FC-9136-35A917AE1CC2}"/>
              </a:ext>
            </a:extLst>
          </p:cNvPr>
          <p:cNvSpPr>
            <a:spLocks noGrp="1" noChangeArrowheads="1"/>
          </p:cNvSpPr>
          <p:nvPr>
            <p:ph type="dt" sz="half" idx="10"/>
          </p:nvPr>
        </p:nvSpPr>
        <p:spPr>
          <a:ln/>
        </p:spPr>
        <p:txBody>
          <a:bodyPr/>
          <a:lstStyle>
            <a:lvl1pPr>
              <a:defRPr/>
            </a:lvl1pPr>
          </a:lstStyle>
          <a:p>
            <a:pPr>
              <a:defRPr/>
            </a:pPr>
            <a:fld id="{E1A3A3E6-3797-441A-9E78-C0E4AC75CE2D}" type="datetimeFigureOut">
              <a:rPr lang="zh-CN" altLang="en-US"/>
              <a:pPr>
                <a:defRPr/>
              </a:pPr>
              <a:t>2021/9/1</a:t>
            </a:fld>
            <a:endParaRPr lang="zh-CN" altLang="en-US"/>
          </a:p>
        </p:txBody>
      </p:sp>
      <p:sp>
        <p:nvSpPr>
          <p:cNvPr id="5" name="Rectangle 3">
            <a:extLst>
              <a:ext uri="{FF2B5EF4-FFF2-40B4-BE49-F238E27FC236}">
                <a16:creationId xmlns:a16="http://schemas.microsoft.com/office/drawing/2014/main" id="{F2B4916F-BC19-4D89-B82E-EBF2807DDEE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8C714FDE-0DC9-4934-8E20-309EE3F4A407}"/>
              </a:ext>
            </a:extLst>
          </p:cNvPr>
          <p:cNvSpPr>
            <a:spLocks noGrp="1" noChangeArrowheads="1"/>
          </p:cNvSpPr>
          <p:nvPr>
            <p:ph type="sldNum" sz="quarter" idx="12"/>
          </p:nvPr>
        </p:nvSpPr>
        <p:spPr>
          <a:ln/>
        </p:spPr>
        <p:txBody>
          <a:bodyPr/>
          <a:lstStyle>
            <a:lvl1pPr>
              <a:defRPr/>
            </a:lvl1pPr>
          </a:lstStyle>
          <a:p>
            <a:fld id="{EBDC03D2-44E2-4C59-855B-7AB0B7415F57}" type="slidenum">
              <a:rPr altLang="zh-CN"/>
              <a:pPr/>
              <a:t>‹#›</a:t>
            </a:fld>
            <a:endParaRPr lang="zh-CN" altLang="zh-CN"/>
          </a:p>
        </p:txBody>
      </p:sp>
    </p:spTree>
    <p:extLst>
      <p:ext uri="{BB962C8B-B14F-4D97-AF65-F5344CB8AC3E}">
        <p14:creationId xmlns:p14="http://schemas.microsoft.com/office/powerpoint/2010/main" val="2394625405"/>
      </p:ext>
    </p:extLst>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EBA18F1B-A59B-414A-83CC-12002BDF956A}"/>
              </a:ext>
            </a:extLst>
          </p:cNvPr>
          <p:cNvSpPr>
            <a:spLocks noGrp="1"/>
          </p:cNvSpPr>
          <p:nvPr>
            <p:ph type="dt" sz="half" idx="10"/>
          </p:nvPr>
        </p:nvSpPr>
        <p:spPr/>
        <p:txBody>
          <a:bodyPr/>
          <a:lstStyle>
            <a:lvl1pPr>
              <a:defRPr/>
            </a:lvl1pPr>
          </a:lstStyle>
          <a:p>
            <a:pPr>
              <a:defRPr/>
            </a:pPr>
            <a:fld id="{BF2F9896-0964-4B81-8539-E93ADC0120C5}" type="datetimeFigureOut">
              <a:rPr lang="en-US"/>
              <a:pPr>
                <a:defRPr/>
              </a:pPr>
              <a:t>9/1/2021</a:t>
            </a:fld>
            <a:endParaRPr lang="en-US"/>
          </a:p>
        </p:txBody>
      </p:sp>
      <p:sp>
        <p:nvSpPr>
          <p:cNvPr id="6" name="Footer Placeholder 5">
            <a:extLst>
              <a:ext uri="{FF2B5EF4-FFF2-40B4-BE49-F238E27FC236}">
                <a16:creationId xmlns:a16="http://schemas.microsoft.com/office/drawing/2014/main" id="{920C6E1A-29BA-4F2A-81F8-5787A1B675D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A85BAFC-FFE2-4784-8F51-A0062CCFAB56}"/>
              </a:ext>
            </a:extLst>
          </p:cNvPr>
          <p:cNvSpPr>
            <a:spLocks noGrp="1"/>
          </p:cNvSpPr>
          <p:nvPr>
            <p:ph type="sldNum" sz="quarter" idx="12"/>
          </p:nvPr>
        </p:nvSpPr>
        <p:spPr/>
        <p:txBody>
          <a:bodyPr/>
          <a:lstStyle>
            <a:lvl1pPr>
              <a:defRPr/>
            </a:lvl1pPr>
          </a:lstStyle>
          <a:p>
            <a:fld id="{16BFFDF2-3C4E-4013-983E-5F2C84460865}" type="slidenum">
              <a:rPr lang="en-US" altLang="zh-CN"/>
              <a:pPr/>
              <a:t>‹#›</a:t>
            </a:fld>
            <a:endParaRPr lang="en-US" altLang="zh-CN"/>
          </a:p>
        </p:txBody>
      </p:sp>
    </p:spTree>
    <p:extLst>
      <p:ext uri="{BB962C8B-B14F-4D97-AF65-F5344CB8AC3E}">
        <p14:creationId xmlns:p14="http://schemas.microsoft.com/office/powerpoint/2010/main" val="1172720226"/>
      </p:ext>
    </p:extLst>
  </p:cSld>
  <p:clrMapOvr>
    <a:masterClrMapping/>
  </p:clrMapOvr>
  <p:transition>
    <p:cover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CD5F585F-ABFB-4FE2-A683-0343BDB5C5F9}"/>
              </a:ext>
            </a:extLst>
          </p:cNvPr>
          <p:cNvSpPr>
            <a:spLocks noGrp="1"/>
          </p:cNvSpPr>
          <p:nvPr>
            <p:ph type="dt" sz="half" idx="10"/>
          </p:nvPr>
        </p:nvSpPr>
        <p:spPr/>
        <p:txBody>
          <a:bodyPr/>
          <a:lstStyle>
            <a:lvl1pPr>
              <a:defRPr/>
            </a:lvl1pPr>
          </a:lstStyle>
          <a:p>
            <a:pPr>
              <a:defRPr/>
            </a:pPr>
            <a:fld id="{098C308F-9B06-4BB2-81A9-1E5800160C2E}" type="datetimeFigureOut">
              <a:rPr lang="en-US"/>
              <a:pPr>
                <a:defRPr/>
              </a:pPr>
              <a:t>9/1/2021</a:t>
            </a:fld>
            <a:endParaRPr lang="en-US"/>
          </a:p>
        </p:txBody>
      </p:sp>
      <p:sp>
        <p:nvSpPr>
          <p:cNvPr id="5" name="Footer Placeholder 4">
            <a:extLst>
              <a:ext uri="{FF2B5EF4-FFF2-40B4-BE49-F238E27FC236}">
                <a16:creationId xmlns:a16="http://schemas.microsoft.com/office/drawing/2014/main" id="{BE2A1D67-A3F7-440A-9CEB-F84999976F2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EFD93EA-97E9-4325-8593-F546AD0A6FC6}"/>
              </a:ext>
            </a:extLst>
          </p:cNvPr>
          <p:cNvSpPr>
            <a:spLocks noGrp="1"/>
          </p:cNvSpPr>
          <p:nvPr>
            <p:ph type="sldNum" sz="quarter" idx="12"/>
          </p:nvPr>
        </p:nvSpPr>
        <p:spPr/>
        <p:txBody>
          <a:bodyPr/>
          <a:lstStyle>
            <a:lvl1pPr>
              <a:defRPr/>
            </a:lvl1pPr>
          </a:lstStyle>
          <a:p>
            <a:fld id="{A575D674-4A3D-4F08-A234-9E8932C55543}" type="slidenum">
              <a:rPr lang="en-US" altLang="zh-CN"/>
              <a:pPr/>
              <a:t>‹#›</a:t>
            </a:fld>
            <a:endParaRPr lang="en-US" altLang="zh-CN"/>
          </a:p>
        </p:txBody>
      </p:sp>
    </p:spTree>
    <p:extLst>
      <p:ext uri="{BB962C8B-B14F-4D97-AF65-F5344CB8AC3E}">
        <p14:creationId xmlns:p14="http://schemas.microsoft.com/office/powerpoint/2010/main" val="3200989474"/>
      </p:ext>
    </p:extLst>
  </p:cSld>
  <p:clrMapOvr>
    <a:masterClrMapping/>
  </p:clrMapOvr>
  <p:transition>
    <p:cover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D0693FBC-86EC-45D1-AC2B-F42440361CDF}"/>
              </a:ext>
            </a:extLst>
          </p:cNvPr>
          <p:cNvSpPr>
            <a:spLocks noGrp="1"/>
          </p:cNvSpPr>
          <p:nvPr>
            <p:ph type="dt" sz="half" idx="10"/>
          </p:nvPr>
        </p:nvSpPr>
        <p:spPr/>
        <p:txBody>
          <a:bodyPr/>
          <a:lstStyle>
            <a:lvl1pPr>
              <a:defRPr/>
            </a:lvl1pPr>
          </a:lstStyle>
          <a:p>
            <a:pPr>
              <a:defRPr/>
            </a:pPr>
            <a:fld id="{81D7EC38-D160-4C1F-BD47-4103170A1D9F}" type="datetimeFigureOut">
              <a:rPr lang="en-US"/>
              <a:pPr>
                <a:defRPr/>
              </a:pPr>
              <a:t>9/1/2021</a:t>
            </a:fld>
            <a:endParaRPr lang="en-US"/>
          </a:p>
        </p:txBody>
      </p:sp>
      <p:sp>
        <p:nvSpPr>
          <p:cNvPr id="5" name="Footer Placeholder 4">
            <a:extLst>
              <a:ext uri="{FF2B5EF4-FFF2-40B4-BE49-F238E27FC236}">
                <a16:creationId xmlns:a16="http://schemas.microsoft.com/office/drawing/2014/main" id="{29B28BF1-77A8-4865-87BD-9E379A15A75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4315856-966D-4530-887A-BB9932F9B66A}"/>
              </a:ext>
            </a:extLst>
          </p:cNvPr>
          <p:cNvSpPr>
            <a:spLocks noGrp="1"/>
          </p:cNvSpPr>
          <p:nvPr>
            <p:ph type="sldNum" sz="quarter" idx="12"/>
          </p:nvPr>
        </p:nvSpPr>
        <p:spPr/>
        <p:txBody>
          <a:bodyPr/>
          <a:lstStyle>
            <a:lvl1pPr>
              <a:defRPr/>
            </a:lvl1pPr>
          </a:lstStyle>
          <a:p>
            <a:fld id="{527F93BC-2350-4918-AFA7-18AA6750F8C1}" type="slidenum">
              <a:rPr lang="en-US" altLang="zh-CN"/>
              <a:pPr/>
              <a:t>‹#›</a:t>
            </a:fld>
            <a:endParaRPr lang="en-US" altLang="zh-CN"/>
          </a:p>
        </p:txBody>
      </p:sp>
    </p:spTree>
    <p:extLst>
      <p:ext uri="{BB962C8B-B14F-4D97-AF65-F5344CB8AC3E}">
        <p14:creationId xmlns:p14="http://schemas.microsoft.com/office/powerpoint/2010/main" val="2097180978"/>
      </p:ext>
    </p:extLst>
  </p:cSld>
  <p:clrMapOvr>
    <a:masterClrMapping/>
  </p:clrMapOvr>
  <p:transition>
    <p:cover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a:extLst>
              <a:ext uri="{FF2B5EF4-FFF2-40B4-BE49-F238E27FC236}">
                <a16:creationId xmlns:a16="http://schemas.microsoft.com/office/drawing/2014/main" id="{184412E3-7EB4-44A5-BAB7-7DBEAC644111}"/>
              </a:ext>
            </a:extLst>
          </p:cNvPr>
          <p:cNvSpPr>
            <a:spLocks noGrp="1"/>
          </p:cNvSpPr>
          <p:nvPr>
            <p:ph type="dt" sz="half" idx="10"/>
          </p:nvPr>
        </p:nvSpPr>
        <p:spPr/>
        <p:txBody>
          <a:bodyPr/>
          <a:lstStyle>
            <a:lvl1pPr>
              <a:defRPr/>
            </a:lvl1pPr>
          </a:lstStyle>
          <a:p>
            <a:pPr>
              <a:defRPr/>
            </a:pPr>
            <a:fld id="{6AFDE0F1-AB8A-4A51-B3C3-ED453A1A63E9}" type="datetimeFigureOut">
              <a:rPr lang="en-US"/>
              <a:pPr>
                <a:defRPr/>
              </a:pPr>
              <a:t>9/1/2021</a:t>
            </a:fld>
            <a:endParaRPr lang="en-US"/>
          </a:p>
        </p:txBody>
      </p:sp>
      <p:sp>
        <p:nvSpPr>
          <p:cNvPr id="5" name="Footer Placeholder 4">
            <a:extLst>
              <a:ext uri="{FF2B5EF4-FFF2-40B4-BE49-F238E27FC236}">
                <a16:creationId xmlns:a16="http://schemas.microsoft.com/office/drawing/2014/main" id="{EB7B73A1-E0EC-471F-8590-634E96E8ABC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576EE4F-377F-47BC-BE25-D33978B417D3}"/>
              </a:ext>
            </a:extLst>
          </p:cNvPr>
          <p:cNvSpPr>
            <a:spLocks noGrp="1"/>
          </p:cNvSpPr>
          <p:nvPr>
            <p:ph type="sldNum" sz="quarter" idx="12"/>
          </p:nvPr>
        </p:nvSpPr>
        <p:spPr/>
        <p:txBody>
          <a:bodyPr/>
          <a:lstStyle>
            <a:lvl1pPr>
              <a:defRPr/>
            </a:lvl1pPr>
          </a:lstStyle>
          <a:p>
            <a:fld id="{2104FD09-F514-45DB-B1B9-9DF88D404ED8}" type="slidenum">
              <a:rPr lang="en-US" altLang="zh-CN"/>
              <a:pPr/>
              <a:t>‹#›</a:t>
            </a:fld>
            <a:endParaRPr lang="en-US" altLang="zh-CN"/>
          </a:p>
        </p:txBody>
      </p:sp>
    </p:spTree>
    <p:extLst>
      <p:ext uri="{BB962C8B-B14F-4D97-AF65-F5344CB8AC3E}">
        <p14:creationId xmlns:p14="http://schemas.microsoft.com/office/powerpoint/2010/main" val="2454806491"/>
      </p:ext>
    </p:extLst>
  </p:cSld>
  <p:clrMapOvr>
    <a:masterClrMapping/>
  </p:clrMapOvr>
  <p:transition>
    <p:cover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8EDC6E6B-F64A-41B8-9E74-430ABB54A4F1}"/>
              </a:ext>
            </a:extLst>
          </p:cNvPr>
          <p:cNvSpPr>
            <a:spLocks noGrp="1"/>
          </p:cNvSpPr>
          <p:nvPr>
            <p:ph type="dt" sz="half" idx="10"/>
          </p:nvPr>
        </p:nvSpPr>
        <p:spPr/>
        <p:txBody>
          <a:bodyPr/>
          <a:lstStyle>
            <a:lvl1pPr>
              <a:defRPr/>
            </a:lvl1pPr>
          </a:lstStyle>
          <a:p>
            <a:pPr>
              <a:defRPr/>
            </a:pPr>
            <a:fld id="{00A368F6-B73C-47A6-94A2-17C988D3971A}" type="datetimeFigureOut">
              <a:rPr lang="en-US"/>
              <a:pPr>
                <a:defRPr/>
              </a:pPr>
              <a:t>9/1/2021</a:t>
            </a:fld>
            <a:endParaRPr lang="en-US"/>
          </a:p>
        </p:txBody>
      </p:sp>
      <p:sp>
        <p:nvSpPr>
          <p:cNvPr id="5" name="Footer Placeholder 4">
            <a:extLst>
              <a:ext uri="{FF2B5EF4-FFF2-40B4-BE49-F238E27FC236}">
                <a16:creationId xmlns:a16="http://schemas.microsoft.com/office/drawing/2014/main" id="{0D9A08CE-70B2-48A7-8236-312BFA23596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6EAC8B5-651D-47A6-AAAB-F9408DF81D7F}"/>
              </a:ext>
            </a:extLst>
          </p:cNvPr>
          <p:cNvSpPr>
            <a:spLocks noGrp="1"/>
          </p:cNvSpPr>
          <p:nvPr>
            <p:ph type="sldNum" sz="quarter" idx="12"/>
          </p:nvPr>
        </p:nvSpPr>
        <p:spPr/>
        <p:txBody>
          <a:bodyPr/>
          <a:lstStyle>
            <a:lvl1pPr>
              <a:defRPr/>
            </a:lvl1pPr>
          </a:lstStyle>
          <a:p>
            <a:fld id="{B231B3CD-11F1-4BBF-9588-952E992B77E5}" type="slidenum">
              <a:rPr lang="en-US" altLang="zh-CN"/>
              <a:pPr/>
              <a:t>‹#›</a:t>
            </a:fld>
            <a:endParaRPr lang="en-US" altLang="zh-CN"/>
          </a:p>
        </p:txBody>
      </p:sp>
    </p:spTree>
    <p:extLst>
      <p:ext uri="{BB962C8B-B14F-4D97-AF65-F5344CB8AC3E}">
        <p14:creationId xmlns:p14="http://schemas.microsoft.com/office/powerpoint/2010/main" val="911193103"/>
      </p:ext>
    </p:extLst>
  </p:cSld>
  <p:clrMapOvr>
    <a:masterClrMapping/>
  </p:clrMapOvr>
  <p:transition>
    <p:cover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E26A86A3-A4E7-4CDF-B46C-BB5842B8F3FD}"/>
              </a:ext>
            </a:extLst>
          </p:cNvPr>
          <p:cNvSpPr>
            <a:spLocks noGrp="1"/>
          </p:cNvSpPr>
          <p:nvPr>
            <p:ph type="dt" sz="half" idx="10"/>
          </p:nvPr>
        </p:nvSpPr>
        <p:spPr/>
        <p:txBody>
          <a:bodyPr/>
          <a:lstStyle>
            <a:lvl1pPr>
              <a:defRPr/>
            </a:lvl1pPr>
          </a:lstStyle>
          <a:p>
            <a:pPr>
              <a:defRPr/>
            </a:pPr>
            <a:fld id="{2004A421-5EF1-4D9C-8C1B-4A1EEC4DB1BD}" type="datetimeFigureOut">
              <a:rPr lang="en-US"/>
              <a:pPr>
                <a:defRPr/>
              </a:pPr>
              <a:t>9/1/2021</a:t>
            </a:fld>
            <a:endParaRPr lang="en-US"/>
          </a:p>
        </p:txBody>
      </p:sp>
      <p:sp>
        <p:nvSpPr>
          <p:cNvPr id="5" name="Footer Placeholder 4">
            <a:extLst>
              <a:ext uri="{FF2B5EF4-FFF2-40B4-BE49-F238E27FC236}">
                <a16:creationId xmlns:a16="http://schemas.microsoft.com/office/drawing/2014/main" id="{256EE9B3-E9BC-41A4-B951-E599CD73FF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DE9D056-3139-43BC-9EEA-E1B8E1A16BAE}"/>
              </a:ext>
            </a:extLst>
          </p:cNvPr>
          <p:cNvSpPr>
            <a:spLocks noGrp="1"/>
          </p:cNvSpPr>
          <p:nvPr>
            <p:ph type="sldNum" sz="quarter" idx="12"/>
          </p:nvPr>
        </p:nvSpPr>
        <p:spPr/>
        <p:txBody>
          <a:bodyPr/>
          <a:lstStyle>
            <a:lvl1pPr>
              <a:defRPr/>
            </a:lvl1pPr>
          </a:lstStyle>
          <a:p>
            <a:fld id="{6542099C-EB49-42A1-B360-3957C10BF794}" type="slidenum">
              <a:rPr lang="en-US" altLang="zh-CN"/>
              <a:pPr/>
              <a:t>‹#›</a:t>
            </a:fld>
            <a:endParaRPr lang="en-US" altLang="zh-CN"/>
          </a:p>
        </p:txBody>
      </p:sp>
    </p:spTree>
    <p:extLst>
      <p:ext uri="{BB962C8B-B14F-4D97-AF65-F5344CB8AC3E}">
        <p14:creationId xmlns:p14="http://schemas.microsoft.com/office/powerpoint/2010/main" val="1892895772"/>
      </p:ext>
    </p:extLst>
  </p:cSld>
  <p:clrMapOvr>
    <a:masterClrMapping/>
  </p:clrMapOvr>
  <p:transition>
    <p:cover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4">
            <a:extLst>
              <a:ext uri="{FF2B5EF4-FFF2-40B4-BE49-F238E27FC236}">
                <a16:creationId xmlns:a16="http://schemas.microsoft.com/office/drawing/2014/main" id="{7F96D876-0AF8-46EB-8BFC-8AE3210CA62F}"/>
              </a:ext>
            </a:extLst>
          </p:cNvPr>
          <p:cNvSpPr>
            <a:spLocks noGrp="1"/>
          </p:cNvSpPr>
          <p:nvPr>
            <p:ph type="dt" sz="half" idx="10"/>
          </p:nvPr>
        </p:nvSpPr>
        <p:spPr/>
        <p:txBody>
          <a:bodyPr/>
          <a:lstStyle>
            <a:lvl1pPr>
              <a:defRPr/>
            </a:lvl1pPr>
          </a:lstStyle>
          <a:p>
            <a:pPr>
              <a:defRPr/>
            </a:pPr>
            <a:fld id="{53600594-F57C-4E94-A4D6-98E32D2C61DB}" type="datetimeFigureOut">
              <a:rPr lang="en-US"/>
              <a:pPr>
                <a:defRPr/>
              </a:pPr>
              <a:t>9/1/2021</a:t>
            </a:fld>
            <a:endParaRPr lang="en-US"/>
          </a:p>
        </p:txBody>
      </p:sp>
      <p:sp>
        <p:nvSpPr>
          <p:cNvPr id="6" name="Footer Placeholder 5">
            <a:extLst>
              <a:ext uri="{FF2B5EF4-FFF2-40B4-BE49-F238E27FC236}">
                <a16:creationId xmlns:a16="http://schemas.microsoft.com/office/drawing/2014/main" id="{AD8ADB7C-3A49-49A3-AFA2-406FCD316E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149F10E-9DDC-41DD-B654-2C707F3F2A84}"/>
              </a:ext>
            </a:extLst>
          </p:cNvPr>
          <p:cNvSpPr>
            <a:spLocks noGrp="1"/>
          </p:cNvSpPr>
          <p:nvPr>
            <p:ph type="sldNum" sz="quarter" idx="12"/>
          </p:nvPr>
        </p:nvSpPr>
        <p:spPr/>
        <p:txBody>
          <a:bodyPr/>
          <a:lstStyle>
            <a:lvl1pPr>
              <a:defRPr/>
            </a:lvl1pPr>
          </a:lstStyle>
          <a:p>
            <a:fld id="{98E9967A-CC4C-4550-8722-501DCC8C2016}" type="slidenum">
              <a:rPr lang="en-US" altLang="zh-CN"/>
              <a:pPr/>
              <a:t>‹#›</a:t>
            </a:fld>
            <a:endParaRPr lang="en-US" altLang="zh-CN"/>
          </a:p>
        </p:txBody>
      </p:sp>
    </p:spTree>
    <p:extLst>
      <p:ext uri="{BB962C8B-B14F-4D97-AF65-F5344CB8AC3E}">
        <p14:creationId xmlns:p14="http://schemas.microsoft.com/office/powerpoint/2010/main" val="3359520100"/>
      </p:ext>
    </p:extLst>
  </p:cSld>
  <p:clrMapOvr>
    <a:masterClrMapping/>
  </p:clrMapOvr>
  <p:transition>
    <p:cover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6">
            <a:extLst>
              <a:ext uri="{FF2B5EF4-FFF2-40B4-BE49-F238E27FC236}">
                <a16:creationId xmlns:a16="http://schemas.microsoft.com/office/drawing/2014/main" id="{405023EB-53BA-4F37-A08A-783930FD171C}"/>
              </a:ext>
            </a:extLst>
          </p:cNvPr>
          <p:cNvSpPr>
            <a:spLocks noGrp="1"/>
          </p:cNvSpPr>
          <p:nvPr>
            <p:ph type="dt" sz="half" idx="10"/>
          </p:nvPr>
        </p:nvSpPr>
        <p:spPr/>
        <p:txBody>
          <a:bodyPr/>
          <a:lstStyle>
            <a:lvl1pPr>
              <a:defRPr/>
            </a:lvl1pPr>
          </a:lstStyle>
          <a:p>
            <a:pPr>
              <a:defRPr/>
            </a:pPr>
            <a:fld id="{9F001C8A-B34A-4DD0-AF30-BE9FF4E8AAA9}" type="datetimeFigureOut">
              <a:rPr lang="en-US"/>
              <a:pPr>
                <a:defRPr/>
              </a:pPr>
              <a:t>9/1/2021</a:t>
            </a:fld>
            <a:endParaRPr lang="en-US"/>
          </a:p>
        </p:txBody>
      </p:sp>
      <p:sp>
        <p:nvSpPr>
          <p:cNvPr id="8" name="Footer Placeholder 7">
            <a:extLst>
              <a:ext uri="{FF2B5EF4-FFF2-40B4-BE49-F238E27FC236}">
                <a16:creationId xmlns:a16="http://schemas.microsoft.com/office/drawing/2014/main" id="{4139421E-7477-43DA-8802-BA9A1885DB6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3017A2C7-3998-40E9-84B5-3F91AB19B84B}"/>
              </a:ext>
            </a:extLst>
          </p:cNvPr>
          <p:cNvSpPr>
            <a:spLocks noGrp="1"/>
          </p:cNvSpPr>
          <p:nvPr>
            <p:ph type="sldNum" sz="quarter" idx="12"/>
          </p:nvPr>
        </p:nvSpPr>
        <p:spPr/>
        <p:txBody>
          <a:bodyPr/>
          <a:lstStyle>
            <a:lvl1pPr>
              <a:defRPr/>
            </a:lvl1pPr>
          </a:lstStyle>
          <a:p>
            <a:fld id="{4A08B589-E9D5-47DB-AF20-FDEEFDC1304E}" type="slidenum">
              <a:rPr lang="en-US" altLang="zh-CN"/>
              <a:pPr/>
              <a:t>‹#›</a:t>
            </a:fld>
            <a:endParaRPr lang="en-US" altLang="zh-CN"/>
          </a:p>
        </p:txBody>
      </p:sp>
    </p:spTree>
    <p:extLst>
      <p:ext uri="{BB962C8B-B14F-4D97-AF65-F5344CB8AC3E}">
        <p14:creationId xmlns:p14="http://schemas.microsoft.com/office/powerpoint/2010/main" val="1988167337"/>
      </p:ext>
    </p:extLst>
  </p:cSld>
  <p:clrMapOvr>
    <a:masterClrMapping/>
  </p:clrMapOvr>
  <p:transition>
    <p:cover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2">
            <a:extLst>
              <a:ext uri="{FF2B5EF4-FFF2-40B4-BE49-F238E27FC236}">
                <a16:creationId xmlns:a16="http://schemas.microsoft.com/office/drawing/2014/main" id="{61EB950E-AC27-45BF-A120-D127114C0CD7}"/>
              </a:ext>
            </a:extLst>
          </p:cNvPr>
          <p:cNvSpPr>
            <a:spLocks noGrp="1"/>
          </p:cNvSpPr>
          <p:nvPr>
            <p:ph type="dt" sz="half" idx="10"/>
          </p:nvPr>
        </p:nvSpPr>
        <p:spPr/>
        <p:txBody>
          <a:bodyPr/>
          <a:lstStyle>
            <a:lvl1pPr>
              <a:defRPr/>
            </a:lvl1pPr>
          </a:lstStyle>
          <a:p>
            <a:pPr>
              <a:defRPr/>
            </a:pPr>
            <a:fld id="{ED8757A9-5728-4B92-A485-CFE102B44031}" type="datetimeFigureOut">
              <a:rPr lang="en-US"/>
              <a:pPr>
                <a:defRPr/>
              </a:pPr>
              <a:t>9/1/2021</a:t>
            </a:fld>
            <a:endParaRPr lang="en-US"/>
          </a:p>
        </p:txBody>
      </p:sp>
      <p:sp>
        <p:nvSpPr>
          <p:cNvPr id="4" name="Footer Placeholder 3">
            <a:extLst>
              <a:ext uri="{FF2B5EF4-FFF2-40B4-BE49-F238E27FC236}">
                <a16:creationId xmlns:a16="http://schemas.microsoft.com/office/drawing/2014/main" id="{EFB15930-55FE-4969-8473-B4301D9FA02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B9660FB4-902B-4CAD-81D9-D9E85F73B126}"/>
              </a:ext>
            </a:extLst>
          </p:cNvPr>
          <p:cNvSpPr>
            <a:spLocks noGrp="1"/>
          </p:cNvSpPr>
          <p:nvPr>
            <p:ph type="sldNum" sz="quarter" idx="12"/>
          </p:nvPr>
        </p:nvSpPr>
        <p:spPr/>
        <p:txBody>
          <a:bodyPr/>
          <a:lstStyle>
            <a:lvl1pPr>
              <a:defRPr/>
            </a:lvl1pPr>
          </a:lstStyle>
          <a:p>
            <a:fld id="{766CE702-D02B-4E31-97E6-72B779FBD301}" type="slidenum">
              <a:rPr lang="en-US" altLang="zh-CN"/>
              <a:pPr/>
              <a:t>‹#›</a:t>
            </a:fld>
            <a:endParaRPr lang="en-US" altLang="zh-CN"/>
          </a:p>
        </p:txBody>
      </p:sp>
    </p:spTree>
    <p:extLst>
      <p:ext uri="{BB962C8B-B14F-4D97-AF65-F5344CB8AC3E}">
        <p14:creationId xmlns:p14="http://schemas.microsoft.com/office/powerpoint/2010/main" val="3061504947"/>
      </p:ext>
    </p:extLst>
  </p:cSld>
  <p:clrMapOvr>
    <a:masterClrMapping/>
  </p:clrMapOvr>
  <p:transition>
    <p:cover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6A124A-EAD5-4959-869F-155D588566FE}"/>
              </a:ext>
            </a:extLst>
          </p:cNvPr>
          <p:cNvSpPr>
            <a:spLocks noGrp="1"/>
          </p:cNvSpPr>
          <p:nvPr>
            <p:ph type="dt" sz="half" idx="10"/>
          </p:nvPr>
        </p:nvSpPr>
        <p:spPr/>
        <p:txBody>
          <a:bodyPr/>
          <a:lstStyle>
            <a:lvl1pPr>
              <a:defRPr/>
            </a:lvl1pPr>
          </a:lstStyle>
          <a:p>
            <a:pPr>
              <a:defRPr/>
            </a:pPr>
            <a:fld id="{95A99807-B1BA-4C1A-A476-15B1E75E1F53}" type="datetimeFigureOut">
              <a:rPr lang="en-US"/>
              <a:pPr>
                <a:defRPr/>
              </a:pPr>
              <a:t>9/1/2021</a:t>
            </a:fld>
            <a:endParaRPr lang="en-US"/>
          </a:p>
        </p:txBody>
      </p:sp>
      <p:sp>
        <p:nvSpPr>
          <p:cNvPr id="3" name="Footer Placeholder 2">
            <a:extLst>
              <a:ext uri="{FF2B5EF4-FFF2-40B4-BE49-F238E27FC236}">
                <a16:creationId xmlns:a16="http://schemas.microsoft.com/office/drawing/2014/main" id="{531D3CDF-F8D8-45B4-A90C-2E8818267EB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90B56E48-7437-4934-9F40-75053AF05D26}"/>
              </a:ext>
            </a:extLst>
          </p:cNvPr>
          <p:cNvSpPr>
            <a:spLocks noGrp="1"/>
          </p:cNvSpPr>
          <p:nvPr>
            <p:ph type="sldNum" sz="quarter" idx="12"/>
          </p:nvPr>
        </p:nvSpPr>
        <p:spPr/>
        <p:txBody>
          <a:bodyPr/>
          <a:lstStyle>
            <a:lvl1pPr>
              <a:defRPr/>
            </a:lvl1pPr>
          </a:lstStyle>
          <a:p>
            <a:fld id="{3EC54B6B-F960-4F2F-ABA3-706B4C4B371D}" type="slidenum">
              <a:rPr lang="en-US" altLang="zh-CN"/>
              <a:pPr/>
              <a:t>‹#›</a:t>
            </a:fld>
            <a:endParaRPr lang="en-US" altLang="zh-CN"/>
          </a:p>
        </p:txBody>
      </p:sp>
    </p:spTree>
    <p:extLst>
      <p:ext uri="{BB962C8B-B14F-4D97-AF65-F5344CB8AC3E}">
        <p14:creationId xmlns:p14="http://schemas.microsoft.com/office/powerpoint/2010/main" val="1861507559"/>
      </p:ext>
    </p:extLst>
  </p:cSld>
  <p:clrMapOvr>
    <a:masterClrMapping/>
  </p:clrMapOvr>
  <p:transition>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
            <a:extLst>
              <a:ext uri="{FF2B5EF4-FFF2-40B4-BE49-F238E27FC236}">
                <a16:creationId xmlns:a16="http://schemas.microsoft.com/office/drawing/2014/main" id="{4F1A607F-F41A-4FCA-B12B-DD6591F0AD23}"/>
              </a:ext>
            </a:extLst>
          </p:cNvPr>
          <p:cNvSpPr>
            <a:spLocks noGrp="1" noChangeArrowheads="1"/>
          </p:cNvSpPr>
          <p:nvPr>
            <p:ph type="dt" sz="half" idx="10"/>
          </p:nvPr>
        </p:nvSpPr>
        <p:spPr>
          <a:ln/>
        </p:spPr>
        <p:txBody>
          <a:bodyPr/>
          <a:lstStyle>
            <a:lvl1pPr>
              <a:defRPr/>
            </a:lvl1pPr>
          </a:lstStyle>
          <a:p>
            <a:pPr>
              <a:defRPr/>
            </a:pPr>
            <a:fld id="{827C94D6-B6E3-4586-91FB-7AFA83864FF5}" type="datetimeFigureOut">
              <a:rPr lang="zh-CN" altLang="en-US"/>
              <a:pPr>
                <a:defRPr/>
              </a:pPr>
              <a:t>2021/9/1</a:t>
            </a:fld>
            <a:endParaRPr lang="zh-CN" altLang="en-US"/>
          </a:p>
        </p:txBody>
      </p:sp>
      <p:sp>
        <p:nvSpPr>
          <p:cNvPr id="5" name="Rectangle 3">
            <a:extLst>
              <a:ext uri="{FF2B5EF4-FFF2-40B4-BE49-F238E27FC236}">
                <a16:creationId xmlns:a16="http://schemas.microsoft.com/office/drawing/2014/main" id="{4F7F9B14-E4F0-4B30-9150-236789A1FE3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289EAEE5-E63D-4FDF-8BCD-C49FFC289246}"/>
              </a:ext>
            </a:extLst>
          </p:cNvPr>
          <p:cNvSpPr>
            <a:spLocks noGrp="1" noChangeArrowheads="1"/>
          </p:cNvSpPr>
          <p:nvPr>
            <p:ph type="sldNum" sz="quarter" idx="12"/>
          </p:nvPr>
        </p:nvSpPr>
        <p:spPr>
          <a:ln/>
        </p:spPr>
        <p:txBody>
          <a:bodyPr/>
          <a:lstStyle>
            <a:lvl1pPr>
              <a:defRPr/>
            </a:lvl1pPr>
          </a:lstStyle>
          <a:p>
            <a:fld id="{A7A68B05-BD36-4D4C-BC96-4ABE4C068D31}" type="slidenum">
              <a:rPr altLang="zh-CN"/>
              <a:pPr/>
              <a:t>‹#›</a:t>
            </a:fld>
            <a:endParaRPr lang="zh-CN" altLang="zh-CN"/>
          </a:p>
        </p:txBody>
      </p:sp>
    </p:spTree>
    <p:extLst>
      <p:ext uri="{BB962C8B-B14F-4D97-AF65-F5344CB8AC3E}">
        <p14:creationId xmlns:p14="http://schemas.microsoft.com/office/powerpoint/2010/main" val="2383989975"/>
      </p:ext>
    </p:extLst>
  </p:cSld>
  <p:clrMapOvr>
    <a:masterClrMapping/>
  </p:clrMapOvr>
  <p:transition>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C852DBA1-2230-435D-A599-950795115CC3}"/>
              </a:ext>
            </a:extLst>
          </p:cNvPr>
          <p:cNvSpPr>
            <a:spLocks noGrp="1"/>
          </p:cNvSpPr>
          <p:nvPr>
            <p:ph type="dt" sz="half" idx="10"/>
          </p:nvPr>
        </p:nvSpPr>
        <p:spPr/>
        <p:txBody>
          <a:bodyPr/>
          <a:lstStyle>
            <a:lvl1pPr>
              <a:defRPr/>
            </a:lvl1pPr>
          </a:lstStyle>
          <a:p>
            <a:pPr>
              <a:defRPr/>
            </a:pPr>
            <a:fld id="{6875C7AD-17EC-43A5-9B0B-B85089003D33}" type="datetimeFigureOut">
              <a:rPr lang="en-US"/>
              <a:pPr>
                <a:defRPr/>
              </a:pPr>
              <a:t>9/1/2021</a:t>
            </a:fld>
            <a:endParaRPr lang="en-US"/>
          </a:p>
        </p:txBody>
      </p:sp>
      <p:sp>
        <p:nvSpPr>
          <p:cNvPr id="6" name="Footer Placeholder 5">
            <a:extLst>
              <a:ext uri="{FF2B5EF4-FFF2-40B4-BE49-F238E27FC236}">
                <a16:creationId xmlns:a16="http://schemas.microsoft.com/office/drawing/2014/main" id="{E372D7D2-B9A5-477D-A323-FE5D799EF09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8EC628E-A510-475F-AC49-39094E3A01DC}"/>
              </a:ext>
            </a:extLst>
          </p:cNvPr>
          <p:cNvSpPr>
            <a:spLocks noGrp="1"/>
          </p:cNvSpPr>
          <p:nvPr>
            <p:ph type="sldNum" sz="quarter" idx="12"/>
          </p:nvPr>
        </p:nvSpPr>
        <p:spPr/>
        <p:txBody>
          <a:bodyPr/>
          <a:lstStyle>
            <a:lvl1pPr>
              <a:defRPr/>
            </a:lvl1pPr>
          </a:lstStyle>
          <a:p>
            <a:fld id="{EBCD3BE1-0A37-4E1B-80C9-C1E66BEB945D}" type="slidenum">
              <a:rPr lang="en-US" altLang="zh-CN"/>
              <a:pPr/>
              <a:t>‹#›</a:t>
            </a:fld>
            <a:endParaRPr lang="en-US" altLang="zh-CN"/>
          </a:p>
        </p:txBody>
      </p:sp>
    </p:spTree>
    <p:extLst>
      <p:ext uri="{BB962C8B-B14F-4D97-AF65-F5344CB8AC3E}">
        <p14:creationId xmlns:p14="http://schemas.microsoft.com/office/powerpoint/2010/main" val="79633670"/>
      </p:ext>
    </p:extLst>
  </p:cSld>
  <p:clrMapOvr>
    <a:masterClrMapping/>
  </p:clrMapOvr>
  <p:transition>
    <p:cover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60A7DEF5-6B83-4C5A-8AAE-48323CA9D92E}"/>
              </a:ext>
            </a:extLst>
          </p:cNvPr>
          <p:cNvSpPr>
            <a:spLocks noGrp="1"/>
          </p:cNvSpPr>
          <p:nvPr>
            <p:ph type="dt" sz="half" idx="10"/>
          </p:nvPr>
        </p:nvSpPr>
        <p:spPr/>
        <p:txBody>
          <a:bodyPr/>
          <a:lstStyle>
            <a:lvl1pPr>
              <a:defRPr/>
            </a:lvl1pPr>
          </a:lstStyle>
          <a:p>
            <a:pPr>
              <a:defRPr/>
            </a:pPr>
            <a:fld id="{71770DEC-2FFA-4BA6-82F0-ED23945AADEF}" type="datetimeFigureOut">
              <a:rPr lang="en-US"/>
              <a:pPr>
                <a:defRPr/>
              </a:pPr>
              <a:t>9/1/2021</a:t>
            </a:fld>
            <a:endParaRPr lang="en-US"/>
          </a:p>
        </p:txBody>
      </p:sp>
      <p:sp>
        <p:nvSpPr>
          <p:cNvPr id="6" name="Footer Placeholder 5">
            <a:extLst>
              <a:ext uri="{FF2B5EF4-FFF2-40B4-BE49-F238E27FC236}">
                <a16:creationId xmlns:a16="http://schemas.microsoft.com/office/drawing/2014/main" id="{E1486A46-7ED8-4BDA-A123-B560D20324C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AD816C9-1A4A-40F0-B0D4-11A6554CA979}"/>
              </a:ext>
            </a:extLst>
          </p:cNvPr>
          <p:cNvSpPr>
            <a:spLocks noGrp="1"/>
          </p:cNvSpPr>
          <p:nvPr>
            <p:ph type="sldNum" sz="quarter" idx="12"/>
          </p:nvPr>
        </p:nvSpPr>
        <p:spPr/>
        <p:txBody>
          <a:bodyPr/>
          <a:lstStyle>
            <a:lvl1pPr>
              <a:defRPr/>
            </a:lvl1pPr>
          </a:lstStyle>
          <a:p>
            <a:fld id="{67A5BFC4-7C35-4029-9285-C1C604C5B5FE}" type="slidenum">
              <a:rPr lang="en-US" altLang="zh-CN"/>
              <a:pPr/>
              <a:t>‹#›</a:t>
            </a:fld>
            <a:endParaRPr lang="en-US" altLang="zh-CN"/>
          </a:p>
        </p:txBody>
      </p:sp>
    </p:spTree>
    <p:extLst>
      <p:ext uri="{BB962C8B-B14F-4D97-AF65-F5344CB8AC3E}">
        <p14:creationId xmlns:p14="http://schemas.microsoft.com/office/powerpoint/2010/main" val="1067178919"/>
      </p:ext>
    </p:extLst>
  </p:cSld>
  <p:clrMapOvr>
    <a:masterClrMapping/>
  </p:clrMapOvr>
  <p:transition>
    <p:cover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1DD58204-1AB3-430F-B741-C1BA8BC4C7B0}"/>
              </a:ext>
            </a:extLst>
          </p:cNvPr>
          <p:cNvSpPr>
            <a:spLocks noGrp="1"/>
          </p:cNvSpPr>
          <p:nvPr>
            <p:ph type="dt" sz="half" idx="10"/>
          </p:nvPr>
        </p:nvSpPr>
        <p:spPr/>
        <p:txBody>
          <a:bodyPr/>
          <a:lstStyle>
            <a:lvl1pPr>
              <a:defRPr/>
            </a:lvl1pPr>
          </a:lstStyle>
          <a:p>
            <a:pPr>
              <a:defRPr/>
            </a:pPr>
            <a:fld id="{EF9B6F1D-D276-44DD-9DE4-D2C1C6D03CEE}" type="datetimeFigureOut">
              <a:rPr lang="en-US"/>
              <a:pPr>
                <a:defRPr/>
              </a:pPr>
              <a:t>9/1/2021</a:t>
            </a:fld>
            <a:endParaRPr lang="en-US"/>
          </a:p>
        </p:txBody>
      </p:sp>
      <p:sp>
        <p:nvSpPr>
          <p:cNvPr id="5" name="Footer Placeholder 4">
            <a:extLst>
              <a:ext uri="{FF2B5EF4-FFF2-40B4-BE49-F238E27FC236}">
                <a16:creationId xmlns:a16="http://schemas.microsoft.com/office/drawing/2014/main" id="{97057CF4-8AC9-46C9-BE75-54A3327776F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F227CC5-12C6-4390-878B-C28792CE977D}"/>
              </a:ext>
            </a:extLst>
          </p:cNvPr>
          <p:cNvSpPr>
            <a:spLocks noGrp="1"/>
          </p:cNvSpPr>
          <p:nvPr>
            <p:ph type="sldNum" sz="quarter" idx="12"/>
          </p:nvPr>
        </p:nvSpPr>
        <p:spPr/>
        <p:txBody>
          <a:bodyPr/>
          <a:lstStyle>
            <a:lvl1pPr>
              <a:defRPr/>
            </a:lvl1pPr>
          </a:lstStyle>
          <a:p>
            <a:fld id="{58DD043F-9C08-41A7-AF91-1C983E57F464}" type="slidenum">
              <a:rPr lang="en-US" altLang="zh-CN"/>
              <a:pPr/>
              <a:t>‹#›</a:t>
            </a:fld>
            <a:endParaRPr lang="en-US" altLang="zh-CN"/>
          </a:p>
        </p:txBody>
      </p:sp>
    </p:spTree>
    <p:extLst>
      <p:ext uri="{BB962C8B-B14F-4D97-AF65-F5344CB8AC3E}">
        <p14:creationId xmlns:p14="http://schemas.microsoft.com/office/powerpoint/2010/main" val="513608181"/>
      </p:ext>
    </p:extLst>
  </p:cSld>
  <p:clrMapOvr>
    <a:masterClrMapping/>
  </p:clrMapOvr>
  <p:transition>
    <p:cover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A5C5AF4C-53BF-4786-9A47-A75AD8E09653}"/>
              </a:ext>
            </a:extLst>
          </p:cNvPr>
          <p:cNvSpPr>
            <a:spLocks noGrp="1"/>
          </p:cNvSpPr>
          <p:nvPr>
            <p:ph type="dt" sz="half" idx="10"/>
          </p:nvPr>
        </p:nvSpPr>
        <p:spPr/>
        <p:txBody>
          <a:bodyPr/>
          <a:lstStyle>
            <a:lvl1pPr>
              <a:defRPr/>
            </a:lvl1pPr>
          </a:lstStyle>
          <a:p>
            <a:pPr>
              <a:defRPr/>
            </a:pPr>
            <a:fld id="{2BC894FA-6030-4E33-B1A3-9992BF062D8B}" type="datetimeFigureOut">
              <a:rPr lang="en-US"/>
              <a:pPr>
                <a:defRPr/>
              </a:pPr>
              <a:t>9/1/2021</a:t>
            </a:fld>
            <a:endParaRPr lang="en-US"/>
          </a:p>
        </p:txBody>
      </p:sp>
      <p:sp>
        <p:nvSpPr>
          <p:cNvPr id="5" name="Footer Placeholder 4">
            <a:extLst>
              <a:ext uri="{FF2B5EF4-FFF2-40B4-BE49-F238E27FC236}">
                <a16:creationId xmlns:a16="http://schemas.microsoft.com/office/drawing/2014/main" id="{167871DE-0534-42FD-A165-3792FC7D72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E1F65B6-691C-4CDF-BF6E-891F6EB1D215}"/>
              </a:ext>
            </a:extLst>
          </p:cNvPr>
          <p:cNvSpPr>
            <a:spLocks noGrp="1"/>
          </p:cNvSpPr>
          <p:nvPr>
            <p:ph type="sldNum" sz="quarter" idx="12"/>
          </p:nvPr>
        </p:nvSpPr>
        <p:spPr/>
        <p:txBody>
          <a:bodyPr/>
          <a:lstStyle>
            <a:lvl1pPr>
              <a:defRPr/>
            </a:lvl1pPr>
          </a:lstStyle>
          <a:p>
            <a:fld id="{9088622C-605A-4DB8-9FB4-E9183CCF1E34}" type="slidenum">
              <a:rPr lang="en-US" altLang="zh-CN"/>
              <a:pPr/>
              <a:t>‹#›</a:t>
            </a:fld>
            <a:endParaRPr lang="en-US" altLang="zh-CN"/>
          </a:p>
        </p:txBody>
      </p:sp>
    </p:spTree>
    <p:extLst>
      <p:ext uri="{BB962C8B-B14F-4D97-AF65-F5344CB8AC3E}">
        <p14:creationId xmlns:p14="http://schemas.microsoft.com/office/powerpoint/2010/main" val="1901933238"/>
      </p:ext>
    </p:extLst>
  </p:cSld>
  <p:clrMapOvr>
    <a:masterClrMapping/>
  </p:clrMapOvr>
  <p:transition>
    <p:cover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a:extLst>
              <a:ext uri="{FF2B5EF4-FFF2-40B4-BE49-F238E27FC236}">
                <a16:creationId xmlns:a16="http://schemas.microsoft.com/office/drawing/2014/main" id="{B7E677C6-87A8-4059-AEBC-A132496B9366}"/>
              </a:ext>
            </a:extLst>
          </p:cNvPr>
          <p:cNvSpPr>
            <a:spLocks noGrp="1"/>
          </p:cNvSpPr>
          <p:nvPr>
            <p:ph type="dt" sz="half" idx="10"/>
          </p:nvPr>
        </p:nvSpPr>
        <p:spPr/>
        <p:txBody>
          <a:bodyPr/>
          <a:lstStyle>
            <a:lvl1pPr>
              <a:defRPr/>
            </a:lvl1pPr>
          </a:lstStyle>
          <a:p>
            <a:pPr>
              <a:defRPr/>
            </a:pPr>
            <a:fld id="{EB5ACF58-3869-48E5-9699-8A8E4C3D3115}" type="datetimeFigureOut">
              <a:rPr lang="en-US"/>
              <a:pPr>
                <a:defRPr/>
              </a:pPr>
              <a:t>9/1/2021</a:t>
            </a:fld>
            <a:endParaRPr lang="en-US"/>
          </a:p>
        </p:txBody>
      </p:sp>
      <p:sp>
        <p:nvSpPr>
          <p:cNvPr id="5" name="Footer Placeholder 4">
            <a:extLst>
              <a:ext uri="{FF2B5EF4-FFF2-40B4-BE49-F238E27FC236}">
                <a16:creationId xmlns:a16="http://schemas.microsoft.com/office/drawing/2014/main" id="{1B69D2F6-6C84-45BF-A84B-39F59EBAD24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857BD2B-F51B-4E3D-ADF7-7ACB675A2FB6}"/>
              </a:ext>
            </a:extLst>
          </p:cNvPr>
          <p:cNvSpPr>
            <a:spLocks noGrp="1"/>
          </p:cNvSpPr>
          <p:nvPr>
            <p:ph type="sldNum" sz="quarter" idx="12"/>
          </p:nvPr>
        </p:nvSpPr>
        <p:spPr/>
        <p:txBody>
          <a:bodyPr/>
          <a:lstStyle>
            <a:lvl1pPr>
              <a:defRPr/>
            </a:lvl1pPr>
          </a:lstStyle>
          <a:p>
            <a:fld id="{7D700402-0F1D-4B81-8EA2-D2B183E8E695}" type="slidenum">
              <a:rPr lang="en-US" altLang="zh-CN"/>
              <a:pPr/>
              <a:t>‹#›</a:t>
            </a:fld>
            <a:endParaRPr lang="en-US" altLang="zh-CN"/>
          </a:p>
        </p:txBody>
      </p:sp>
    </p:spTree>
    <p:extLst>
      <p:ext uri="{BB962C8B-B14F-4D97-AF65-F5344CB8AC3E}">
        <p14:creationId xmlns:p14="http://schemas.microsoft.com/office/powerpoint/2010/main" val="2514816800"/>
      </p:ext>
    </p:extLst>
  </p:cSld>
  <p:clrMapOvr>
    <a:masterClrMapping/>
  </p:clrMapOvr>
  <p:transition>
    <p:cover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16BBDD93-1422-4B1B-873C-2218452ADD72}"/>
              </a:ext>
            </a:extLst>
          </p:cNvPr>
          <p:cNvSpPr>
            <a:spLocks noGrp="1"/>
          </p:cNvSpPr>
          <p:nvPr>
            <p:ph type="dt" sz="half" idx="10"/>
          </p:nvPr>
        </p:nvSpPr>
        <p:spPr/>
        <p:txBody>
          <a:bodyPr/>
          <a:lstStyle>
            <a:lvl1pPr>
              <a:defRPr/>
            </a:lvl1pPr>
          </a:lstStyle>
          <a:p>
            <a:pPr>
              <a:defRPr/>
            </a:pPr>
            <a:fld id="{FBA474DD-6BA0-4FC7-9C17-D502D26C0D0F}" type="datetimeFigureOut">
              <a:rPr lang="en-US"/>
              <a:pPr>
                <a:defRPr/>
              </a:pPr>
              <a:t>9/1/2021</a:t>
            </a:fld>
            <a:endParaRPr lang="en-US"/>
          </a:p>
        </p:txBody>
      </p:sp>
      <p:sp>
        <p:nvSpPr>
          <p:cNvPr id="5" name="Footer Placeholder 4">
            <a:extLst>
              <a:ext uri="{FF2B5EF4-FFF2-40B4-BE49-F238E27FC236}">
                <a16:creationId xmlns:a16="http://schemas.microsoft.com/office/drawing/2014/main" id="{B7FF4FF8-6DCB-451F-BCCD-AD235996896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D0CEF54-D331-4C42-A65E-24E691FDE259}"/>
              </a:ext>
            </a:extLst>
          </p:cNvPr>
          <p:cNvSpPr>
            <a:spLocks noGrp="1"/>
          </p:cNvSpPr>
          <p:nvPr>
            <p:ph type="sldNum" sz="quarter" idx="12"/>
          </p:nvPr>
        </p:nvSpPr>
        <p:spPr/>
        <p:txBody>
          <a:bodyPr/>
          <a:lstStyle>
            <a:lvl1pPr>
              <a:defRPr/>
            </a:lvl1pPr>
          </a:lstStyle>
          <a:p>
            <a:fld id="{E31657F2-C814-4E7F-AB9E-13208004B04C}" type="slidenum">
              <a:rPr lang="en-US" altLang="zh-CN"/>
              <a:pPr/>
              <a:t>‹#›</a:t>
            </a:fld>
            <a:endParaRPr lang="en-US" altLang="zh-CN"/>
          </a:p>
        </p:txBody>
      </p:sp>
    </p:spTree>
    <p:extLst>
      <p:ext uri="{BB962C8B-B14F-4D97-AF65-F5344CB8AC3E}">
        <p14:creationId xmlns:p14="http://schemas.microsoft.com/office/powerpoint/2010/main" val="3830588896"/>
      </p:ext>
    </p:extLst>
  </p:cSld>
  <p:clrMapOvr>
    <a:masterClrMapping/>
  </p:clrMapOvr>
  <p:transition>
    <p:cover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C82DF62D-9F06-4F42-941F-BBB83DA99C02}"/>
              </a:ext>
            </a:extLst>
          </p:cNvPr>
          <p:cNvSpPr>
            <a:spLocks noGrp="1"/>
          </p:cNvSpPr>
          <p:nvPr>
            <p:ph type="dt" sz="half" idx="10"/>
          </p:nvPr>
        </p:nvSpPr>
        <p:spPr/>
        <p:txBody>
          <a:bodyPr/>
          <a:lstStyle>
            <a:lvl1pPr>
              <a:defRPr/>
            </a:lvl1pPr>
          </a:lstStyle>
          <a:p>
            <a:pPr>
              <a:defRPr/>
            </a:pPr>
            <a:fld id="{2B40140D-13BE-440D-9D2B-7B8B325B1A0E}" type="datetimeFigureOut">
              <a:rPr lang="en-US"/>
              <a:pPr>
                <a:defRPr/>
              </a:pPr>
              <a:t>9/1/2021</a:t>
            </a:fld>
            <a:endParaRPr lang="en-US"/>
          </a:p>
        </p:txBody>
      </p:sp>
      <p:sp>
        <p:nvSpPr>
          <p:cNvPr id="5" name="Footer Placeholder 4">
            <a:extLst>
              <a:ext uri="{FF2B5EF4-FFF2-40B4-BE49-F238E27FC236}">
                <a16:creationId xmlns:a16="http://schemas.microsoft.com/office/drawing/2014/main" id="{D2D0090F-BB63-4DC1-8D3E-8A0B5911D6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AE59330-9913-4A0D-B04C-08409EBDF30E}"/>
              </a:ext>
            </a:extLst>
          </p:cNvPr>
          <p:cNvSpPr>
            <a:spLocks noGrp="1"/>
          </p:cNvSpPr>
          <p:nvPr>
            <p:ph type="sldNum" sz="quarter" idx="12"/>
          </p:nvPr>
        </p:nvSpPr>
        <p:spPr/>
        <p:txBody>
          <a:bodyPr/>
          <a:lstStyle>
            <a:lvl1pPr>
              <a:defRPr/>
            </a:lvl1pPr>
          </a:lstStyle>
          <a:p>
            <a:fld id="{3ADEBADB-E27A-4784-9831-79847D63009B}" type="slidenum">
              <a:rPr lang="en-US" altLang="zh-CN"/>
              <a:pPr/>
              <a:t>‹#›</a:t>
            </a:fld>
            <a:endParaRPr lang="en-US" altLang="zh-CN"/>
          </a:p>
        </p:txBody>
      </p:sp>
    </p:spTree>
    <p:extLst>
      <p:ext uri="{BB962C8B-B14F-4D97-AF65-F5344CB8AC3E}">
        <p14:creationId xmlns:p14="http://schemas.microsoft.com/office/powerpoint/2010/main" val="2947449881"/>
      </p:ext>
    </p:extLst>
  </p:cSld>
  <p:clrMapOvr>
    <a:masterClrMapping/>
  </p:clrMapOvr>
  <p:transition>
    <p:cover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4">
            <a:extLst>
              <a:ext uri="{FF2B5EF4-FFF2-40B4-BE49-F238E27FC236}">
                <a16:creationId xmlns:a16="http://schemas.microsoft.com/office/drawing/2014/main" id="{E3586DCC-B22E-4D56-B031-A3C347E625D2}"/>
              </a:ext>
            </a:extLst>
          </p:cNvPr>
          <p:cNvSpPr>
            <a:spLocks noGrp="1"/>
          </p:cNvSpPr>
          <p:nvPr>
            <p:ph type="dt" sz="half" idx="10"/>
          </p:nvPr>
        </p:nvSpPr>
        <p:spPr/>
        <p:txBody>
          <a:bodyPr/>
          <a:lstStyle>
            <a:lvl1pPr>
              <a:defRPr/>
            </a:lvl1pPr>
          </a:lstStyle>
          <a:p>
            <a:pPr>
              <a:defRPr/>
            </a:pPr>
            <a:fld id="{63433955-17FA-4496-8517-48800C04A5B8}" type="datetimeFigureOut">
              <a:rPr lang="en-US"/>
              <a:pPr>
                <a:defRPr/>
              </a:pPr>
              <a:t>9/1/2021</a:t>
            </a:fld>
            <a:endParaRPr lang="en-US"/>
          </a:p>
        </p:txBody>
      </p:sp>
      <p:sp>
        <p:nvSpPr>
          <p:cNvPr id="6" name="Footer Placeholder 5">
            <a:extLst>
              <a:ext uri="{FF2B5EF4-FFF2-40B4-BE49-F238E27FC236}">
                <a16:creationId xmlns:a16="http://schemas.microsoft.com/office/drawing/2014/main" id="{2C1E1B5E-AFC0-4B8D-BB19-8C7CB16810C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048561DD-5FD2-4795-8A63-D6F16038F5D7}"/>
              </a:ext>
            </a:extLst>
          </p:cNvPr>
          <p:cNvSpPr>
            <a:spLocks noGrp="1"/>
          </p:cNvSpPr>
          <p:nvPr>
            <p:ph type="sldNum" sz="quarter" idx="12"/>
          </p:nvPr>
        </p:nvSpPr>
        <p:spPr/>
        <p:txBody>
          <a:bodyPr/>
          <a:lstStyle>
            <a:lvl1pPr>
              <a:defRPr/>
            </a:lvl1pPr>
          </a:lstStyle>
          <a:p>
            <a:fld id="{75106E99-5B1F-4D85-964D-E7E75CAEEFA1}" type="slidenum">
              <a:rPr lang="en-US" altLang="zh-CN"/>
              <a:pPr/>
              <a:t>‹#›</a:t>
            </a:fld>
            <a:endParaRPr lang="en-US" altLang="zh-CN"/>
          </a:p>
        </p:txBody>
      </p:sp>
    </p:spTree>
    <p:extLst>
      <p:ext uri="{BB962C8B-B14F-4D97-AF65-F5344CB8AC3E}">
        <p14:creationId xmlns:p14="http://schemas.microsoft.com/office/powerpoint/2010/main" val="179684303"/>
      </p:ext>
    </p:extLst>
  </p:cSld>
  <p:clrMapOvr>
    <a:masterClrMapping/>
  </p:clrMapOvr>
  <p:transition>
    <p:cover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6">
            <a:extLst>
              <a:ext uri="{FF2B5EF4-FFF2-40B4-BE49-F238E27FC236}">
                <a16:creationId xmlns:a16="http://schemas.microsoft.com/office/drawing/2014/main" id="{DF8FF77C-0443-4418-872D-B2F41F2A47DE}"/>
              </a:ext>
            </a:extLst>
          </p:cNvPr>
          <p:cNvSpPr>
            <a:spLocks noGrp="1"/>
          </p:cNvSpPr>
          <p:nvPr>
            <p:ph type="dt" sz="half" idx="10"/>
          </p:nvPr>
        </p:nvSpPr>
        <p:spPr/>
        <p:txBody>
          <a:bodyPr/>
          <a:lstStyle>
            <a:lvl1pPr>
              <a:defRPr/>
            </a:lvl1pPr>
          </a:lstStyle>
          <a:p>
            <a:pPr>
              <a:defRPr/>
            </a:pPr>
            <a:fld id="{ADFE16EE-45E8-41D2-BEE2-AA05A973D24C}" type="datetimeFigureOut">
              <a:rPr lang="en-US"/>
              <a:pPr>
                <a:defRPr/>
              </a:pPr>
              <a:t>9/1/2021</a:t>
            </a:fld>
            <a:endParaRPr lang="en-US"/>
          </a:p>
        </p:txBody>
      </p:sp>
      <p:sp>
        <p:nvSpPr>
          <p:cNvPr id="8" name="Footer Placeholder 7">
            <a:extLst>
              <a:ext uri="{FF2B5EF4-FFF2-40B4-BE49-F238E27FC236}">
                <a16:creationId xmlns:a16="http://schemas.microsoft.com/office/drawing/2014/main" id="{7D377928-AEE5-44FF-BDCD-E73A24DCB3C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B7CFB9DF-5665-4B3D-B69F-97EFA526075B}"/>
              </a:ext>
            </a:extLst>
          </p:cNvPr>
          <p:cNvSpPr>
            <a:spLocks noGrp="1"/>
          </p:cNvSpPr>
          <p:nvPr>
            <p:ph type="sldNum" sz="quarter" idx="12"/>
          </p:nvPr>
        </p:nvSpPr>
        <p:spPr/>
        <p:txBody>
          <a:bodyPr/>
          <a:lstStyle>
            <a:lvl1pPr>
              <a:defRPr/>
            </a:lvl1pPr>
          </a:lstStyle>
          <a:p>
            <a:fld id="{B2DF07FD-04AF-4B78-BB8E-1C480C3E01D6}" type="slidenum">
              <a:rPr lang="en-US" altLang="zh-CN"/>
              <a:pPr/>
              <a:t>‹#›</a:t>
            </a:fld>
            <a:endParaRPr lang="en-US" altLang="zh-CN"/>
          </a:p>
        </p:txBody>
      </p:sp>
    </p:spTree>
    <p:extLst>
      <p:ext uri="{BB962C8B-B14F-4D97-AF65-F5344CB8AC3E}">
        <p14:creationId xmlns:p14="http://schemas.microsoft.com/office/powerpoint/2010/main" val="2966483990"/>
      </p:ext>
    </p:extLst>
  </p:cSld>
  <p:clrMapOvr>
    <a:masterClrMapping/>
  </p:clrMapOvr>
  <p:transition>
    <p:cover dir="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2">
            <a:extLst>
              <a:ext uri="{FF2B5EF4-FFF2-40B4-BE49-F238E27FC236}">
                <a16:creationId xmlns:a16="http://schemas.microsoft.com/office/drawing/2014/main" id="{862B186F-897E-42BB-9710-9F90E8A120D4}"/>
              </a:ext>
            </a:extLst>
          </p:cNvPr>
          <p:cNvSpPr>
            <a:spLocks noGrp="1"/>
          </p:cNvSpPr>
          <p:nvPr>
            <p:ph type="dt" sz="half" idx="10"/>
          </p:nvPr>
        </p:nvSpPr>
        <p:spPr/>
        <p:txBody>
          <a:bodyPr/>
          <a:lstStyle>
            <a:lvl1pPr>
              <a:defRPr/>
            </a:lvl1pPr>
          </a:lstStyle>
          <a:p>
            <a:pPr>
              <a:defRPr/>
            </a:pPr>
            <a:fld id="{36EEBBDF-C1C0-4499-A5F3-5C298FC467D1}" type="datetimeFigureOut">
              <a:rPr lang="en-US"/>
              <a:pPr>
                <a:defRPr/>
              </a:pPr>
              <a:t>9/1/2021</a:t>
            </a:fld>
            <a:endParaRPr lang="en-US"/>
          </a:p>
        </p:txBody>
      </p:sp>
      <p:sp>
        <p:nvSpPr>
          <p:cNvPr id="4" name="Footer Placeholder 3">
            <a:extLst>
              <a:ext uri="{FF2B5EF4-FFF2-40B4-BE49-F238E27FC236}">
                <a16:creationId xmlns:a16="http://schemas.microsoft.com/office/drawing/2014/main" id="{87D46741-9015-44EA-BE79-821FF9D90B3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CEE40BF8-B7F5-4BA9-8137-A6FED168FEEC}"/>
              </a:ext>
            </a:extLst>
          </p:cNvPr>
          <p:cNvSpPr>
            <a:spLocks noGrp="1"/>
          </p:cNvSpPr>
          <p:nvPr>
            <p:ph type="sldNum" sz="quarter" idx="12"/>
          </p:nvPr>
        </p:nvSpPr>
        <p:spPr/>
        <p:txBody>
          <a:bodyPr/>
          <a:lstStyle>
            <a:lvl1pPr>
              <a:defRPr/>
            </a:lvl1pPr>
          </a:lstStyle>
          <a:p>
            <a:fld id="{886AA349-F369-4F00-A8DA-21E5DE447BD8}" type="slidenum">
              <a:rPr lang="en-US" altLang="zh-CN"/>
              <a:pPr/>
              <a:t>‹#›</a:t>
            </a:fld>
            <a:endParaRPr lang="en-US" altLang="zh-CN"/>
          </a:p>
        </p:txBody>
      </p:sp>
    </p:spTree>
    <p:extLst>
      <p:ext uri="{BB962C8B-B14F-4D97-AF65-F5344CB8AC3E}">
        <p14:creationId xmlns:p14="http://schemas.microsoft.com/office/powerpoint/2010/main" val="3368818177"/>
      </p:ext>
    </p:extLst>
  </p:cSld>
  <p:clrMapOvr>
    <a:masterClrMapping/>
  </p:clrMapOvr>
  <p:transition>
    <p:cover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94784" y="1484314"/>
            <a:ext cx="5384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82784" y="1484314"/>
            <a:ext cx="5384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
            <a:extLst>
              <a:ext uri="{FF2B5EF4-FFF2-40B4-BE49-F238E27FC236}">
                <a16:creationId xmlns:a16="http://schemas.microsoft.com/office/drawing/2014/main" id="{085F7722-97B8-4517-B9E3-02213E0C733D}"/>
              </a:ext>
            </a:extLst>
          </p:cNvPr>
          <p:cNvSpPr>
            <a:spLocks noGrp="1" noChangeArrowheads="1"/>
          </p:cNvSpPr>
          <p:nvPr>
            <p:ph type="dt" sz="half" idx="10"/>
          </p:nvPr>
        </p:nvSpPr>
        <p:spPr>
          <a:ln/>
        </p:spPr>
        <p:txBody>
          <a:bodyPr/>
          <a:lstStyle>
            <a:lvl1pPr>
              <a:defRPr/>
            </a:lvl1pPr>
          </a:lstStyle>
          <a:p>
            <a:pPr>
              <a:defRPr/>
            </a:pPr>
            <a:fld id="{33761DBE-6DA8-4761-8997-8647F54A9F02}" type="datetimeFigureOut">
              <a:rPr lang="zh-CN" altLang="en-US"/>
              <a:pPr>
                <a:defRPr/>
              </a:pPr>
              <a:t>2021/9/1</a:t>
            </a:fld>
            <a:endParaRPr lang="zh-CN" altLang="en-US"/>
          </a:p>
        </p:txBody>
      </p:sp>
      <p:sp>
        <p:nvSpPr>
          <p:cNvPr id="6" name="Rectangle 3">
            <a:extLst>
              <a:ext uri="{FF2B5EF4-FFF2-40B4-BE49-F238E27FC236}">
                <a16:creationId xmlns:a16="http://schemas.microsoft.com/office/drawing/2014/main" id="{E21372F0-C13B-4DC6-A195-03D51968AD5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3AE2E812-AE5D-4C53-AE04-7D4134AD745B}"/>
              </a:ext>
            </a:extLst>
          </p:cNvPr>
          <p:cNvSpPr>
            <a:spLocks noGrp="1" noChangeArrowheads="1"/>
          </p:cNvSpPr>
          <p:nvPr>
            <p:ph type="sldNum" sz="quarter" idx="12"/>
          </p:nvPr>
        </p:nvSpPr>
        <p:spPr>
          <a:ln/>
        </p:spPr>
        <p:txBody>
          <a:bodyPr/>
          <a:lstStyle>
            <a:lvl1pPr>
              <a:defRPr/>
            </a:lvl1pPr>
          </a:lstStyle>
          <a:p>
            <a:fld id="{572A5E89-C1D7-4B0F-94B8-81B3DE3B8F8C}" type="slidenum">
              <a:rPr altLang="zh-CN"/>
              <a:pPr/>
              <a:t>‹#›</a:t>
            </a:fld>
            <a:endParaRPr lang="zh-CN" altLang="zh-CN"/>
          </a:p>
        </p:txBody>
      </p:sp>
    </p:spTree>
    <p:extLst>
      <p:ext uri="{BB962C8B-B14F-4D97-AF65-F5344CB8AC3E}">
        <p14:creationId xmlns:p14="http://schemas.microsoft.com/office/powerpoint/2010/main" val="1605385569"/>
      </p:ext>
    </p:extLst>
  </p:cSld>
  <p:clrMapOvr>
    <a:masterClrMapping/>
  </p:clrMapOvr>
  <p:transition>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2D864-F2C9-48AB-802D-224218113622}"/>
              </a:ext>
            </a:extLst>
          </p:cNvPr>
          <p:cNvSpPr>
            <a:spLocks noGrp="1"/>
          </p:cNvSpPr>
          <p:nvPr>
            <p:ph type="dt" sz="half" idx="10"/>
          </p:nvPr>
        </p:nvSpPr>
        <p:spPr/>
        <p:txBody>
          <a:bodyPr/>
          <a:lstStyle>
            <a:lvl1pPr>
              <a:defRPr/>
            </a:lvl1pPr>
          </a:lstStyle>
          <a:p>
            <a:pPr>
              <a:defRPr/>
            </a:pPr>
            <a:fld id="{F2905C3C-2C5A-4D0F-B723-375050E860A7}" type="datetimeFigureOut">
              <a:rPr lang="en-US"/>
              <a:pPr>
                <a:defRPr/>
              </a:pPr>
              <a:t>9/1/2021</a:t>
            </a:fld>
            <a:endParaRPr lang="en-US"/>
          </a:p>
        </p:txBody>
      </p:sp>
      <p:sp>
        <p:nvSpPr>
          <p:cNvPr id="3" name="Footer Placeholder 2">
            <a:extLst>
              <a:ext uri="{FF2B5EF4-FFF2-40B4-BE49-F238E27FC236}">
                <a16:creationId xmlns:a16="http://schemas.microsoft.com/office/drawing/2014/main" id="{AC825CCC-971A-4639-98BB-436B8536E33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59740389-B7BC-4020-B997-AB4CE2DCB7D5}"/>
              </a:ext>
            </a:extLst>
          </p:cNvPr>
          <p:cNvSpPr>
            <a:spLocks noGrp="1"/>
          </p:cNvSpPr>
          <p:nvPr>
            <p:ph type="sldNum" sz="quarter" idx="12"/>
          </p:nvPr>
        </p:nvSpPr>
        <p:spPr/>
        <p:txBody>
          <a:bodyPr/>
          <a:lstStyle>
            <a:lvl1pPr>
              <a:defRPr/>
            </a:lvl1pPr>
          </a:lstStyle>
          <a:p>
            <a:fld id="{31DAFA69-84A8-4136-B235-83BD054F2960}" type="slidenum">
              <a:rPr lang="en-US" altLang="zh-CN"/>
              <a:pPr/>
              <a:t>‹#›</a:t>
            </a:fld>
            <a:endParaRPr lang="en-US" altLang="zh-CN"/>
          </a:p>
        </p:txBody>
      </p:sp>
    </p:spTree>
    <p:extLst>
      <p:ext uri="{BB962C8B-B14F-4D97-AF65-F5344CB8AC3E}">
        <p14:creationId xmlns:p14="http://schemas.microsoft.com/office/powerpoint/2010/main" val="3281853762"/>
      </p:ext>
    </p:extLst>
  </p:cSld>
  <p:clrMapOvr>
    <a:masterClrMapping/>
  </p:clrMapOvr>
  <p:transition>
    <p:cover dir="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0E48AFC8-B7FA-43BC-B49C-919D5390B80E}"/>
              </a:ext>
            </a:extLst>
          </p:cNvPr>
          <p:cNvSpPr>
            <a:spLocks noGrp="1"/>
          </p:cNvSpPr>
          <p:nvPr>
            <p:ph type="dt" sz="half" idx="10"/>
          </p:nvPr>
        </p:nvSpPr>
        <p:spPr/>
        <p:txBody>
          <a:bodyPr/>
          <a:lstStyle>
            <a:lvl1pPr>
              <a:defRPr/>
            </a:lvl1pPr>
          </a:lstStyle>
          <a:p>
            <a:pPr>
              <a:defRPr/>
            </a:pPr>
            <a:fld id="{20E22864-18A9-41F4-A414-315A88044871}" type="datetimeFigureOut">
              <a:rPr lang="en-US"/>
              <a:pPr>
                <a:defRPr/>
              </a:pPr>
              <a:t>9/1/2021</a:t>
            </a:fld>
            <a:endParaRPr lang="en-US"/>
          </a:p>
        </p:txBody>
      </p:sp>
      <p:sp>
        <p:nvSpPr>
          <p:cNvPr id="6" name="Footer Placeholder 5">
            <a:extLst>
              <a:ext uri="{FF2B5EF4-FFF2-40B4-BE49-F238E27FC236}">
                <a16:creationId xmlns:a16="http://schemas.microsoft.com/office/drawing/2014/main" id="{89F82374-B886-420A-A427-11CA6ED876C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28CACE7-8D2F-49BA-B77F-7FB2259E53E0}"/>
              </a:ext>
            </a:extLst>
          </p:cNvPr>
          <p:cNvSpPr>
            <a:spLocks noGrp="1"/>
          </p:cNvSpPr>
          <p:nvPr>
            <p:ph type="sldNum" sz="quarter" idx="12"/>
          </p:nvPr>
        </p:nvSpPr>
        <p:spPr/>
        <p:txBody>
          <a:bodyPr/>
          <a:lstStyle>
            <a:lvl1pPr>
              <a:defRPr/>
            </a:lvl1pPr>
          </a:lstStyle>
          <a:p>
            <a:fld id="{680F29BB-8376-47CC-B17A-8BF58E3C5555}" type="slidenum">
              <a:rPr lang="en-US" altLang="zh-CN"/>
              <a:pPr/>
              <a:t>‹#›</a:t>
            </a:fld>
            <a:endParaRPr lang="en-US" altLang="zh-CN"/>
          </a:p>
        </p:txBody>
      </p:sp>
    </p:spTree>
    <p:extLst>
      <p:ext uri="{BB962C8B-B14F-4D97-AF65-F5344CB8AC3E}">
        <p14:creationId xmlns:p14="http://schemas.microsoft.com/office/powerpoint/2010/main" val="2587788226"/>
      </p:ext>
    </p:extLst>
  </p:cSld>
  <p:clrMapOvr>
    <a:masterClrMapping/>
  </p:clrMapOvr>
  <p:transition>
    <p:cover dir="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B3CF87C2-2BF5-4F64-B6E3-5FC1AAAEDA5C}"/>
              </a:ext>
            </a:extLst>
          </p:cNvPr>
          <p:cNvSpPr>
            <a:spLocks noGrp="1"/>
          </p:cNvSpPr>
          <p:nvPr>
            <p:ph type="dt" sz="half" idx="10"/>
          </p:nvPr>
        </p:nvSpPr>
        <p:spPr/>
        <p:txBody>
          <a:bodyPr/>
          <a:lstStyle>
            <a:lvl1pPr>
              <a:defRPr/>
            </a:lvl1pPr>
          </a:lstStyle>
          <a:p>
            <a:pPr>
              <a:defRPr/>
            </a:pPr>
            <a:fld id="{D1064A5B-9537-49F6-B1A0-B75CD2327824}" type="datetimeFigureOut">
              <a:rPr lang="en-US"/>
              <a:pPr>
                <a:defRPr/>
              </a:pPr>
              <a:t>9/1/2021</a:t>
            </a:fld>
            <a:endParaRPr lang="en-US"/>
          </a:p>
        </p:txBody>
      </p:sp>
      <p:sp>
        <p:nvSpPr>
          <p:cNvPr id="6" name="Footer Placeholder 5">
            <a:extLst>
              <a:ext uri="{FF2B5EF4-FFF2-40B4-BE49-F238E27FC236}">
                <a16:creationId xmlns:a16="http://schemas.microsoft.com/office/drawing/2014/main" id="{B0D7DD4B-8350-4B0E-9498-81E97E7D6CD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9B8767F-3CD0-4CFE-B502-B16528076890}"/>
              </a:ext>
            </a:extLst>
          </p:cNvPr>
          <p:cNvSpPr>
            <a:spLocks noGrp="1"/>
          </p:cNvSpPr>
          <p:nvPr>
            <p:ph type="sldNum" sz="quarter" idx="12"/>
          </p:nvPr>
        </p:nvSpPr>
        <p:spPr/>
        <p:txBody>
          <a:bodyPr/>
          <a:lstStyle>
            <a:lvl1pPr>
              <a:defRPr/>
            </a:lvl1pPr>
          </a:lstStyle>
          <a:p>
            <a:fld id="{15F26F8D-CF05-4062-9181-EAAF9F4A220D}" type="slidenum">
              <a:rPr lang="en-US" altLang="zh-CN"/>
              <a:pPr/>
              <a:t>‹#›</a:t>
            </a:fld>
            <a:endParaRPr lang="en-US" altLang="zh-CN"/>
          </a:p>
        </p:txBody>
      </p:sp>
    </p:spTree>
    <p:extLst>
      <p:ext uri="{BB962C8B-B14F-4D97-AF65-F5344CB8AC3E}">
        <p14:creationId xmlns:p14="http://schemas.microsoft.com/office/powerpoint/2010/main" val="3547416364"/>
      </p:ext>
    </p:extLst>
  </p:cSld>
  <p:clrMapOvr>
    <a:masterClrMapping/>
  </p:clrMapOvr>
  <p:transition>
    <p:cover dir="rd"/>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49F621AE-67DD-4965-8D45-85205BFDDA33}"/>
              </a:ext>
            </a:extLst>
          </p:cNvPr>
          <p:cNvSpPr>
            <a:spLocks noGrp="1"/>
          </p:cNvSpPr>
          <p:nvPr>
            <p:ph type="dt" sz="half" idx="10"/>
          </p:nvPr>
        </p:nvSpPr>
        <p:spPr/>
        <p:txBody>
          <a:bodyPr/>
          <a:lstStyle>
            <a:lvl1pPr>
              <a:defRPr/>
            </a:lvl1pPr>
          </a:lstStyle>
          <a:p>
            <a:pPr>
              <a:defRPr/>
            </a:pPr>
            <a:fld id="{52683233-1283-4A16-801E-7F65E8CBE746}" type="datetimeFigureOut">
              <a:rPr lang="en-US"/>
              <a:pPr>
                <a:defRPr/>
              </a:pPr>
              <a:t>9/1/2021</a:t>
            </a:fld>
            <a:endParaRPr lang="en-US"/>
          </a:p>
        </p:txBody>
      </p:sp>
      <p:sp>
        <p:nvSpPr>
          <p:cNvPr id="5" name="Footer Placeholder 4">
            <a:extLst>
              <a:ext uri="{FF2B5EF4-FFF2-40B4-BE49-F238E27FC236}">
                <a16:creationId xmlns:a16="http://schemas.microsoft.com/office/drawing/2014/main" id="{10C33459-A201-4A05-9BA7-9E48BA54CCC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89ADD15-495A-47EE-9E59-A359B2D5C97B}"/>
              </a:ext>
            </a:extLst>
          </p:cNvPr>
          <p:cNvSpPr>
            <a:spLocks noGrp="1"/>
          </p:cNvSpPr>
          <p:nvPr>
            <p:ph type="sldNum" sz="quarter" idx="12"/>
          </p:nvPr>
        </p:nvSpPr>
        <p:spPr/>
        <p:txBody>
          <a:bodyPr/>
          <a:lstStyle>
            <a:lvl1pPr>
              <a:defRPr/>
            </a:lvl1pPr>
          </a:lstStyle>
          <a:p>
            <a:fld id="{65B120AB-6EC3-4D32-8EBD-F7DA07BE6766}" type="slidenum">
              <a:rPr lang="en-US" altLang="zh-CN"/>
              <a:pPr/>
              <a:t>‹#›</a:t>
            </a:fld>
            <a:endParaRPr lang="en-US" altLang="zh-CN"/>
          </a:p>
        </p:txBody>
      </p:sp>
    </p:spTree>
    <p:extLst>
      <p:ext uri="{BB962C8B-B14F-4D97-AF65-F5344CB8AC3E}">
        <p14:creationId xmlns:p14="http://schemas.microsoft.com/office/powerpoint/2010/main" val="283653903"/>
      </p:ext>
    </p:extLst>
  </p:cSld>
  <p:clrMapOvr>
    <a:masterClrMapping/>
  </p:clrMapOvr>
  <p:transition>
    <p:cover dir="rd"/>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9DB7D3E3-B30B-4AA2-B754-88E8295E8B68}"/>
              </a:ext>
            </a:extLst>
          </p:cNvPr>
          <p:cNvSpPr>
            <a:spLocks noGrp="1"/>
          </p:cNvSpPr>
          <p:nvPr>
            <p:ph type="dt" sz="half" idx="10"/>
          </p:nvPr>
        </p:nvSpPr>
        <p:spPr/>
        <p:txBody>
          <a:bodyPr/>
          <a:lstStyle>
            <a:lvl1pPr>
              <a:defRPr/>
            </a:lvl1pPr>
          </a:lstStyle>
          <a:p>
            <a:pPr>
              <a:defRPr/>
            </a:pPr>
            <a:fld id="{CC699A26-87CE-47B9-98EF-057ED5DA6CB2}" type="datetimeFigureOut">
              <a:rPr lang="en-US"/>
              <a:pPr>
                <a:defRPr/>
              </a:pPr>
              <a:t>9/1/2021</a:t>
            </a:fld>
            <a:endParaRPr lang="en-US"/>
          </a:p>
        </p:txBody>
      </p:sp>
      <p:sp>
        <p:nvSpPr>
          <p:cNvPr id="5" name="Footer Placeholder 4">
            <a:extLst>
              <a:ext uri="{FF2B5EF4-FFF2-40B4-BE49-F238E27FC236}">
                <a16:creationId xmlns:a16="http://schemas.microsoft.com/office/drawing/2014/main" id="{8D8B40DE-D51B-485A-A0A8-3AD857A5A43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65E7110-B13D-43C6-A8FB-6BF8748DA4B9}"/>
              </a:ext>
            </a:extLst>
          </p:cNvPr>
          <p:cNvSpPr>
            <a:spLocks noGrp="1"/>
          </p:cNvSpPr>
          <p:nvPr>
            <p:ph type="sldNum" sz="quarter" idx="12"/>
          </p:nvPr>
        </p:nvSpPr>
        <p:spPr/>
        <p:txBody>
          <a:bodyPr/>
          <a:lstStyle>
            <a:lvl1pPr>
              <a:defRPr/>
            </a:lvl1pPr>
          </a:lstStyle>
          <a:p>
            <a:fld id="{05A31687-3BB6-4E33-9F17-3BF84549564E}" type="slidenum">
              <a:rPr lang="en-US" altLang="zh-CN"/>
              <a:pPr/>
              <a:t>‹#›</a:t>
            </a:fld>
            <a:endParaRPr lang="en-US" altLang="zh-CN"/>
          </a:p>
        </p:txBody>
      </p:sp>
    </p:spTree>
    <p:extLst>
      <p:ext uri="{BB962C8B-B14F-4D97-AF65-F5344CB8AC3E}">
        <p14:creationId xmlns:p14="http://schemas.microsoft.com/office/powerpoint/2010/main" val="3180420775"/>
      </p:ext>
    </p:extLst>
  </p:cSld>
  <p:clrMapOvr>
    <a:masterClrMapping/>
  </p:clrMapOvr>
  <p:transition>
    <p:cover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
            <a:extLst>
              <a:ext uri="{FF2B5EF4-FFF2-40B4-BE49-F238E27FC236}">
                <a16:creationId xmlns:a16="http://schemas.microsoft.com/office/drawing/2014/main" id="{6F2A00A3-9C57-4137-AC67-6F4D9D5E9C28}"/>
              </a:ext>
            </a:extLst>
          </p:cNvPr>
          <p:cNvSpPr>
            <a:spLocks noGrp="1" noChangeArrowheads="1"/>
          </p:cNvSpPr>
          <p:nvPr>
            <p:ph type="dt" sz="half" idx="10"/>
          </p:nvPr>
        </p:nvSpPr>
        <p:spPr>
          <a:ln/>
        </p:spPr>
        <p:txBody>
          <a:bodyPr/>
          <a:lstStyle>
            <a:lvl1pPr>
              <a:defRPr/>
            </a:lvl1pPr>
          </a:lstStyle>
          <a:p>
            <a:pPr>
              <a:defRPr/>
            </a:pPr>
            <a:fld id="{D2290942-D3D9-4655-87A0-3526BD74AF12}" type="datetimeFigureOut">
              <a:rPr lang="zh-CN" altLang="en-US"/>
              <a:pPr>
                <a:defRPr/>
              </a:pPr>
              <a:t>2021/9/1</a:t>
            </a:fld>
            <a:endParaRPr lang="zh-CN" altLang="en-US"/>
          </a:p>
        </p:txBody>
      </p:sp>
      <p:sp>
        <p:nvSpPr>
          <p:cNvPr id="8" name="Rectangle 3">
            <a:extLst>
              <a:ext uri="{FF2B5EF4-FFF2-40B4-BE49-F238E27FC236}">
                <a16:creationId xmlns:a16="http://schemas.microsoft.com/office/drawing/2014/main" id="{5E04F0DC-AE23-4C32-9EB9-208DD14F090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4">
            <a:extLst>
              <a:ext uri="{FF2B5EF4-FFF2-40B4-BE49-F238E27FC236}">
                <a16:creationId xmlns:a16="http://schemas.microsoft.com/office/drawing/2014/main" id="{6D3568E3-660F-4731-A976-45D271AE3644}"/>
              </a:ext>
            </a:extLst>
          </p:cNvPr>
          <p:cNvSpPr>
            <a:spLocks noGrp="1" noChangeArrowheads="1"/>
          </p:cNvSpPr>
          <p:nvPr>
            <p:ph type="sldNum" sz="quarter" idx="12"/>
          </p:nvPr>
        </p:nvSpPr>
        <p:spPr>
          <a:ln/>
        </p:spPr>
        <p:txBody>
          <a:bodyPr/>
          <a:lstStyle>
            <a:lvl1pPr>
              <a:defRPr/>
            </a:lvl1pPr>
          </a:lstStyle>
          <a:p>
            <a:fld id="{F27CD2AD-D4BF-4C8E-8E07-F78DD1E44CED}" type="slidenum">
              <a:rPr altLang="zh-CN"/>
              <a:pPr/>
              <a:t>‹#›</a:t>
            </a:fld>
            <a:endParaRPr lang="zh-CN" altLang="zh-CN"/>
          </a:p>
        </p:txBody>
      </p:sp>
    </p:spTree>
    <p:extLst>
      <p:ext uri="{BB962C8B-B14F-4D97-AF65-F5344CB8AC3E}">
        <p14:creationId xmlns:p14="http://schemas.microsoft.com/office/powerpoint/2010/main" val="1742877708"/>
      </p:ext>
    </p:extLst>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
            <a:extLst>
              <a:ext uri="{FF2B5EF4-FFF2-40B4-BE49-F238E27FC236}">
                <a16:creationId xmlns:a16="http://schemas.microsoft.com/office/drawing/2014/main" id="{1F1FEDC7-16EF-424A-8A5F-DD4DE95C03E1}"/>
              </a:ext>
            </a:extLst>
          </p:cNvPr>
          <p:cNvSpPr>
            <a:spLocks noGrp="1" noChangeArrowheads="1"/>
          </p:cNvSpPr>
          <p:nvPr>
            <p:ph type="dt" sz="half" idx="10"/>
          </p:nvPr>
        </p:nvSpPr>
        <p:spPr>
          <a:ln/>
        </p:spPr>
        <p:txBody>
          <a:bodyPr/>
          <a:lstStyle>
            <a:lvl1pPr>
              <a:defRPr/>
            </a:lvl1pPr>
          </a:lstStyle>
          <a:p>
            <a:pPr>
              <a:defRPr/>
            </a:pPr>
            <a:fld id="{EC682F37-A632-4336-BBEC-7457523BDA00}" type="datetimeFigureOut">
              <a:rPr lang="zh-CN" altLang="en-US"/>
              <a:pPr>
                <a:defRPr/>
              </a:pPr>
              <a:t>2021/9/1</a:t>
            </a:fld>
            <a:endParaRPr lang="zh-CN" altLang="en-US"/>
          </a:p>
        </p:txBody>
      </p:sp>
      <p:sp>
        <p:nvSpPr>
          <p:cNvPr id="4" name="Rectangle 3">
            <a:extLst>
              <a:ext uri="{FF2B5EF4-FFF2-40B4-BE49-F238E27FC236}">
                <a16:creationId xmlns:a16="http://schemas.microsoft.com/office/drawing/2014/main" id="{86957ACB-9FEF-4AB7-9550-FDC43FB6951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53AE8F02-2E8F-4064-B138-20141B21E9AB}"/>
              </a:ext>
            </a:extLst>
          </p:cNvPr>
          <p:cNvSpPr>
            <a:spLocks noGrp="1" noChangeArrowheads="1"/>
          </p:cNvSpPr>
          <p:nvPr>
            <p:ph type="sldNum" sz="quarter" idx="12"/>
          </p:nvPr>
        </p:nvSpPr>
        <p:spPr>
          <a:ln/>
        </p:spPr>
        <p:txBody>
          <a:bodyPr/>
          <a:lstStyle>
            <a:lvl1pPr>
              <a:defRPr/>
            </a:lvl1pPr>
          </a:lstStyle>
          <a:p>
            <a:fld id="{5020A97E-81BA-4A8E-80C7-D15B98C67C02}" type="slidenum">
              <a:rPr altLang="zh-CN"/>
              <a:pPr/>
              <a:t>‹#›</a:t>
            </a:fld>
            <a:endParaRPr lang="zh-CN" altLang="zh-CN"/>
          </a:p>
        </p:txBody>
      </p:sp>
    </p:spTree>
    <p:extLst>
      <p:ext uri="{BB962C8B-B14F-4D97-AF65-F5344CB8AC3E}">
        <p14:creationId xmlns:p14="http://schemas.microsoft.com/office/powerpoint/2010/main" val="779309336"/>
      </p:ext>
    </p:extLst>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AB9A3F5-9EEB-4497-B5F7-F6DFA2AC756E}"/>
              </a:ext>
            </a:extLst>
          </p:cNvPr>
          <p:cNvSpPr>
            <a:spLocks noGrp="1" noChangeArrowheads="1"/>
          </p:cNvSpPr>
          <p:nvPr>
            <p:ph type="dt" sz="half" idx="10"/>
          </p:nvPr>
        </p:nvSpPr>
        <p:spPr>
          <a:ln/>
        </p:spPr>
        <p:txBody>
          <a:bodyPr/>
          <a:lstStyle>
            <a:lvl1pPr>
              <a:defRPr/>
            </a:lvl1pPr>
          </a:lstStyle>
          <a:p>
            <a:pPr>
              <a:defRPr/>
            </a:pPr>
            <a:fld id="{8597B756-7B00-476E-B459-9C12869B7AF8}" type="datetimeFigureOut">
              <a:rPr lang="zh-CN" altLang="en-US"/>
              <a:pPr>
                <a:defRPr/>
              </a:pPr>
              <a:t>2021/9/1</a:t>
            </a:fld>
            <a:endParaRPr lang="zh-CN" altLang="en-US"/>
          </a:p>
        </p:txBody>
      </p:sp>
      <p:sp>
        <p:nvSpPr>
          <p:cNvPr id="3" name="Rectangle 3">
            <a:extLst>
              <a:ext uri="{FF2B5EF4-FFF2-40B4-BE49-F238E27FC236}">
                <a16:creationId xmlns:a16="http://schemas.microsoft.com/office/drawing/2014/main" id="{DF1DC29D-8804-4590-B82D-C94C61FE0F3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4">
            <a:extLst>
              <a:ext uri="{FF2B5EF4-FFF2-40B4-BE49-F238E27FC236}">
                <a16:creationId xmlns:a16="http://schemas.microsoft.com/office/drawing/2014/main" id="{5DEF29D3-4C6A-4002-9D1D-885F96FB0075}"/>
              </a:ext>
            </a:extLst>
          </p:cNvPr>
          <p:cNvSpPr>
            <a:spLocks noGrp="1" noChangeArrowheads="1"/>
          </p:cNvSpPr>
          <p:nvPr>
            <p:ph type="sldNum" sz="quarter" idx="12"/>
          </p:nvPr>
        </p:nvSpPr>
        <p:spPr>
          <a:ln/>
        </p:spPr>
        <p:txBody>
          <a:bodyPr/>
          <a:lstStyle>
            <a:lvl1pPr>
              <a:defRPr/>
            </a:lvl1pPr>
          </a:lstStyle>
          <a:p>
            <a:fld id="{C7E582DE-B357-4D53-9635-BF96AFC2CDDF}" type="slidenum">
              <a:rPr altLang="zh-CN"/>
              <a:pPr/>
              <a:t>‹#›</a:t>
            </a:fld>
            <a:endParaRPr lang="zh-CN" altLang="zh-CN"/>
          </a:p>
        </p:txBody>
      </p:sp>
    </p:spTree>
    <p:extLst>
      <p:ext uri="{BB962C8B-B14F-4D97-AF65-F5344CB8AC3E}">
        <p14:creationId xmlns:p14="http://schemas.microsoft.com/office/powerpoint/2010/main" val="1298273450"/>
      </p:ext>
    </p:extLst>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3F006FBD-AF86-42DE-ACD6-0681ECC42D19}"/>
              </a:ext>
            </a:extLst>
          </p:cNvPr>
          <p:cNvSpPr>
            <a:spLocks noGrp="1" noChangeArrowheads="1"/>
          </p:cNvSpPr>
          <p:nvPr>
            <p:ph type="dt" sz="half" idx="10"/>
          </p:nvPr>
        </p:nvSpPr>
        <p:spPr>
          <a:ln/>
        </p:spPr>
        <p:txBody>
          <a:bodyPr/>
          <a:lstStyle>
            <a:lvl1pPr>
              <a:defRPr/>
            </a:lvl1pPr>
          </a:lstStyle>
          <a:p>
            <a:pPr>
              <a:defRPr/>
            </a:pPr>
            <a:fld id="{9E4BE3F2-8AD2-43B4-AA31-3FF2691946B2}" type="datetimeFigureOut">
              <a:rPr lang="zh-CN" altLang="en-US"/>
              <a:pPr>
                <a:defRPr/>
              </a:pPr>
              <a:t>2021/9/1</a:t>
            </a:fld>
            <a:endParaRPr lang="zh-CN" altLang="en-US"/>
          </a:p>
        </p:txBody>
      </p:sp>
      <p:sp>
        <p:nvSpPr>
          <p:cNvPr id="6" name="Rectangle 3">
            <a:extLst>
              <a:ext uri="{FF2B5EF4-FFF2-40B4-BE49-F238E27FC236}">
                <a16:creationId xmlns:a16="http://schemas.microsoft.com/office/drawing/2014/main" id="{94F05897-23D6-4790-9C41-0E59EF0968E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B2CAAECF-4A3D-40A4-9D27-32F39E6AC753}"/>
              </a:ext>
            </a:extLst>
          </p:cNvPr>
          <p:cNvSpPr>
            <a:spLocks noGrp="1" noChangeArrowheads="1"/>
          </p:cNvSpPr>
          <p:nvPr>
            <p:ph type="sldNum" sz="quarter" idx="12"/>
          </p:nvPr>
        </p:nvSpPr>
        <p:spPr>
          <a:ln/>
        </p:spPr>
        <p:txBody>
          <a:bodyPr/>
          <a:lstStyle>
            <a:lvl1pPr>
              <a:defRPr/>
            </a:lvl1pPr>
          </a:lstStyle>
          <a:p>
            <a:fld id="{E1E156BE-38E5-414B-81EB-0284DB63E13E}" type="slidenum">
              <a:rPr altLang="zh-CN"/>
              <a:pPr/>
              <a:t>‹#›</a:t>
            </a:fld>
            <a:endParaRPr lang="zh-CN" altLang="zh-CN"/>
          </a:p>
        </p:txBody>
      </p:sp>
    </p:spTree>
    <p:extLst>
      <p:ext uri="{BB962C8B-B14F-4D97-AF65-F5344CB8AC3E}">
        <p14:creationId xmlns:p14="http://schemas.microsoft.com/office/powerpoint/2010/main" val="716251058"/>
      </p:ext>
    </p:extLst>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FC855F33-0E3C-4E82-8447-38E6A46EB192}"/>
              </a:ext>
            </a:extLst>
          </p:cNvPr>
          <p:cNvSpPr>
            <a:spLocks noGrp="1" noChangeArrowheads="1"/>
          </p:cNvSpPr>
          <p:nvPr>
            <p:ph type="dt" sz="half" idx="10"/>
          </p:nvPr>
        </p:nvSpPr>
        <p:spPr>
          <a:ln/>
        </p:spPr>
        <p:txBody>
          <a:bodyPr/>
          <a:lstStyle>
            <a:lvl1pPr>
              <a:defRPr/>
            </a:lvl1pPr>
          </a:lstStyle>
          <a:p>
            <a:pPr>
              <a:defRPr/>
            </a:pPr>
            <a:fld id="{3AB3FAFB-356C-4C9F-8CDF-BECA3B9C942C}" type="datetimeFigureOut">
              <a:rPr lang="zh-CN" altLang="en-US"/>
              <a:pPr>
                <a:defRPr/>
              </a:pPr>
              <a:t>2021/9/1</a:t>
            </a:fld>
            <a:endParaRPr lang="zh-CN" altLang="en-US"/>
          </a:p>
        </p:txBody>
      </p:sp>
      <p:sp>
        <p:nvSpPr>
          <p:cNvPr id="6" name="Rectangle 3">
            <a:extLst>
              <a:ext uri="{FF2B5EF4-FFF2-40B4-BE49-F238E27FC236}">
                <a16:creationId xmlns:a16="http://schemas.microsoft.com/office/drawing/2014/main" id="{02DAACA5-0C7D-47C8-AB18-8A6F081B118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DE8C8D8E-D70A-4B1C-9C8D-94047F147A5C}"/>
              </a:ext>
            </a:extLst>
          </p:cNvPr>
          <p:cNvSpPr>
            <a:spLocks noGrp="1" noChangeArrowheads="1"/>
          </p:cNvSpPr>
          <p:nvPr>
            <p:ph type="sldNum" sz="quarter" idx="12"/>
          </p:nvPr>
        </p:nvSpPr>
        <p:spPr>
          <a:ln/>
        </p:spPr>
        <p:txBody>
          <a:bodyPr/>
          <a:lstStyle>
            <a:lvl1pPr>
              <a:defRPr/>
            </a:lvl1pPr>
          </a:lstStyle>
          <a:p>
            <a:fld id="{C83C32F0-67B9-4DC0-8E53-1E473FCA5B8B}" type="slidenum">
              <a:rPr altLang="zh-CN"/>
              <a:pPr/>
              <a:t>‹#›</a:t>
            </a:fld>
            <a:endParaRPr lang="zh-CN" altLang="zh-CN"/>
          </a:p>
        </p:txBody>
      </p:sp>
    </p:spTree>
    <p:extLst>
      <p:ext uri="{BB962C8B-B14F-4D97-AF65-F5344CB8AC3E}">
        <p14:creationId xmlns:p14="http://schemas.microsoft.com/office/powerpoint/2010/main" val="3402248397"/>
      </p:ext>
    </p:extLst>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BF9D8A1-9623-4A3C-B4A7-D79EA9D9EDE2}"/>
              </a:ext>
            </a:extLst>
          </p:cNvPr>
          <p:cNvSpPr>
            <a:spLocks noGrp="1" noChangeArrowheads="1"/>
          </p:cNvSpPr>
          <p:nvPr>
            <p:ph type="dt" sz="half" idx="2"/>
          </p:nvPr>
        </p:nvSpPr>
        <p:spPr bwMode="auto">
          <a:xfrm>
            <a:off x="1549400" y="6243638"/>
            <a:ext cx="2540000" cy="457200"/>
          </a:xfrm>
          <a:prstGeom prst="rect">
            <a:avLst/>
          </a:prstGeom>
          <a:noFill/>
          <a:ln w="9525">
            <a:noFill/>
            <a:miter lim="800000"/>
          </a:ln>
          <a:effectLst/>
        </p:spPr>
        <p:txBody>
          <a:bodyPr vert="horz" wrap="square" lIns="91440" tIns="45720" rIns="91440" bIns="45720" numCol="1" anchor="b" anchorCtr="0" compatLnSpc="1"/>
          <a:lstStyle>
            <a:lvl1pPr algn="just" eaLnBrk="0" hangingPunct="0">
              <a:lnSpc>
                <a:spcPct val="150000"/>
              </a:lnSpc>
              <a:buFont typeface="Wingdings" panose="05000000000000000000" pitchFamily="2" charset="2"/>
              <a:buChar char="u"/>
              <a:defRPr kumimoji="0" sz="1400" b="1">
                <a:solidFill>
                  <a:schemeClr val="tx2"/>
                </a:solidFill>
                <a:latin typeface="+mn-lt"/>
                <a:ea typeface="楷体_GB2312" pitchFamily="49" charset="-122"/>
              </a:defRPr>
            </a:lvl1pPr>
          </a:lstStyle>
          <a:p>
            <a:pPr>
              <a:defRPr/>
            </a:pPr>
            <a:fld id="{301A7907-F345-4BE4-AA82-134FCBEF35B7}" type="datetimeFigureOut">
              <a:rPr lang="zh-CN" altLang="en-US"/>
              <a:pPr>
                <a:defRPr/>
              </a:pPr>
              <a:t>2021/9/1</a:t>
            </a:fld>
            <a:endParaRPr lang="zh-CN" altLang="en-US"/>
          </a:p>
        </p:txBody>
      </p:sp>
      <p:sp>
        <p:nvSpPr>
          <p:cNvPr id="5123" name="Rectangle 3">
            <a:extLst>
              <a:ext uri="{FF2B5EF4-FFF2-40B4-BE49-F238E27FC236}">
                <a16:creationId xmlns:a16="http://schemas.microsoft.com/office/drawing/2014/main" id="{891641A1-F102-45CF-A2F6-C588959B1CDF}"/>
              </a:ext>
            </a:extLst>
          </p:cNvPr>
          <p:cNvSpPr>
            <a:spLocks noGrp="1" noChangeArrowheads="1"/>
          </p:cNvSpPr>
          <p:nvPr>
            <p:ph type="ftr" sz="quarter" idx="3"/>
          </p:nvPr>
        </p:nvSpPr>
        <p:spPr bwMode="auto">
          <a:xfrm>
            <a:off x="4876800" y="6243638"/>
            <a:ext cx="3860800" cy="457200"/>
          </a:xfrm>
          <a:prstGeom prst="rect">
            <a:avLst/>
          </a:prstGeom>
          <a:noFill/>
          <a:ln w="9525">
            <a:noFill/>
            <a:miter lim="800000"/>
          </a:ln>
          <a:effectLst/>
        </p:spPr>
        <p:txBody>
          <a:bodyPr vert="horz" wrap="square" lIns="91440" tIns="45720" rIns="91440" bIns="45720" numCol="1" anchor="b" anchorCtr="0" compatLnSpc="1"/>
          <a:lstStyle>
            <a:lvl1pPr algn="ctr" eaLnBrk="0" hangingPunct="0">
              <a:lnSpc>
                <a:spcPct val="150000"/>
              </a:lnSpc>
              <a:buFont typeface="Wingdings" panose="05000000000000000000" pitchFamily="2" charset="2"/>
              <a:buChar char="u"/>
              <a:defRPr kumimoji="0" sz="1400" b="1">
                <a:solidFill>
                  <a:schemeClr val="tx2"/>
                </a:solidFill>
                <a:latin typeface="+mn-lt"/>
                <a:ea typeface="楷体_GB2312" pitchFamily="49" charset="-122"/>
              </a:defRPr>
            </a:lvl1pPr>
          </a:lstStyle>
          <a:p>
            <a:pPr>
              <a:defRPr/>
            </a:pPr>
            <a:endParaRPr lang="zh-CN" altLang="zh-CN"/>
          </a:p>
        </p:txBody>
      </p:sp>
      <p:sp>
        <p:nvSpPr>
          <p:cNvPr id="5124" name="Rectangle 4">
            <a:extLst>
              <a:ext uri="{FF2B5EF4-FFF2-40B4-BE49-F238E27FC236}">
                <a16:creationId xmlns:a16="http://schemas.microsoft.com/office/drawing/2014/main" id="{DAC171BF-5C08-4E17-B790-DB6BB16756A7}"/>
              </a:ext>
            </a:extLst>
          </p:cNvPr>
          <p:cNvSpPr>
            <a:spLocks noGrp="1" noChangeArrowheads="1"/>
          </p:cNvSpPr>
          <p:nvPr>
            <p:ph type="sldNum" sz="quarter" idx="4"/>
          </p:nvPr>
        </p:nvSpPr>
        <p:spPr bwMode="auto">
          <a:xfrm>
            <a:off x="9390063" y="6243638"/>
            <a:ext cx="2540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lnSpc>
                <a:spcPct val="150000"/>
              </a:lnSpc>
              <a:buFont typeface="Wingdings" panose="05000000000000000000" pitchFamily="2" charset="2"/>
              <a:buChar char="u"/>
              <a:defRPr sz="1400" noProof="1">
                <a:solidFill>
                  <a:schemeClr val="tx2"/>
                </a:solidFill>
                <a:latin typeface="Tahoma" panose="020B0604030504040204" pitchFamily="34" charset="0"/>
                <a:ea typeface="楷体_GB2312" pitchFamily="49" charset="-122"/>
              </a:defRPr>
            </a:lvl1pPr>
          </a:lstStyle>
          <a:p>
            <a:fld id="{B9C33886-AE1F-42B4-8E9F-E92093B9C412}" type="slidenum">
              <a:rPr altLang="zh-CN"/>
              <a:pPr/>
              <a:t>‹#›</a:t>
            </a:fld>
            <a:endParaRPr lang="zh-CN" altLang="zh-CN"/>
          </a:p>
        </p:txBody>
      </p:sp>
      <p:sp>
        <p:nvSpPr>
          <p:cNvPr id="1029" name="Rectangle 5">
            <a:extLst>
              <a:ext uri="{FF2B5EF4-FFF2-40B4-BE49-F238E27FC236}">
                <a16:creationId xmlns:a16="http://schemas.microsoft.com/office/drawing/2014/main" id="{6CBEBD69-2B88-49A6-AE4F-7141713732FC}"/>
              </a:ext>
            </a:extLst>
          </p:cNvPr>
          <p:cNvSpPr>
            <a:spLocks noGrp="1" noChangeArrowheads="1"/>
          </p:cNvSpPr>
          <p:nvPr>
            <p:ph type="body" idx="4294967295"/>
          </p:nvPr>
        </p:nvSpPr>
        <p:spPr bwMode="auto">
          <a:xfrm>
            <a:off x="595313" y="1484313"/>
            <a:ext cx="10972800"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a:extLst>
              <a:ext uri="{FF2B5EF4-FFF2-40B4-BE49-F238E27FC236}">
                <a16:creationId xmlns:a16="http://schemas.microsoft.com/office/drawing/2014/main" id="{B6B33317-FA7D-487A-AE18-C4A307655395}"/>
              </a:ext>
            </a:extLst>
          </p:cNvPr>
          <p:cNvSpPr>
            <a:spLocks noGrp="1" noChangeArrowheads="1"/>
          </p:cNvSpPr>
          <p:nvPr>
            <p:ph type="title" idx="4294967295"/>
          </p:nvPr>
        </p:nvSpPr>
        <p:spPr bwMode="auto">
          <a:xfrm>
            <a:off x="609600" y="11588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Lst>
  <p:transition>
    <p:push/>
  </p:transition>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3200">
          <a:solidFill>
            <a:schemeClr val="tx1"/>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3200">
          <a:solidFill>
            <a:schemeClr val="tx1"/>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3200">
          <a:solidFill>
            <a:schemeClr val="tx1"/>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3200">
          <a:solidFill>
            <a:schemeClr val="tx1"/>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3200">
          <a:solidFill>
            <a:schemeClr val="tx1"/>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3200">
          <a:solidFill>
            <a:schemeClr val="tx1"/>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3200">
          <a:solidFill>
            <a:schemeClr val="tx1"/>
          </a:solidFill>
          <a:latin typeface="Tahoma" panose="020B0604030504040204" pitchFamily="34" charset="0"/>
          <a:ea typeface="宋体" panose="02010600030101010101" pitchFamily="2" charset="-122"/>
        </a:defRPr>
      </a:lvl9pPr>
    </p:titleStyle>
    <p:bodyStyle>
      <a:lvl1pPr marL="342900" indent="-342900" algn="l" rtl="0" eaLnBrk="0" fontAlgn="base" hangingPunct="0">
        <a:lnSpc>
          <a:spcPct val="115000"/>
        </a:lnSpc>
        <a:spcBef>
          <a:spcPct val="0"/>
        </a:spcBef>
        <a:spcAft>
          <a:spcPct val="0"/>
        </a:spcAft>
        <a:buClr>
          <a:schemeClr val="folHlink"/>
        </a:buClr>
        <a:buSzPct val="80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lnSpc>
          <a:spcPct val="115000"/>
        </a:lnSpc>
        <a:spcBef>
          <a:spcPct val="0"/>
        </a:spcBef>
        <a:spcAft>
          <a:spcPct val="0"/>
        </a:spcAft>
        <a:buClr>
          <a:schemeClr val="folHlink"/>
        </a:buClr>
        <a:buSzPct val="80000"/>
        <a:buFont typeface="Wingdings" panose="05000000000000000000" pitchFamily="2" charset="2"/>
        <a:buChar char="u"/>
        <a:defRPr sz="2200">
          <a:solidFill>
            <a:schemeClr val="tx1"/>
          </a:solidFill>
          <a:latin typeface="+mn-lt"/>
          <a:ea typeface="+mn-ea"/>
        </a:defRPr>
      </a:lvl2pPr>
      <a:lvl3pPr marL="1143000" indent="-228600" algn="l" rtl="0" eaLnBrk="0" fontAlgn="base" hangingPunct="0">
        <a:lnSpc>
          <a:spcPct val="115000"/>
        </a:lnSpc>
        <a:spcBef>
          <a:spcPct val="0"/>
        </a:spcBef>
        <a:spcAft>
          <a:spcPct val="0"/>
        </a:spcAft>
        <a:buClr>
          <a:schemeClr val="folHlink"/>
        </a:buClr>
        <a:buSzPct val="80000"/>
        <a:buFont typeface="Wingdings" panose="05000000000000000000" pitchFamily="2" charset="2"/>
        <a:buChar char="l"/>
        <a:defRPr sz="2000">
          <a:solidFill>
            <a:schemeClr val="tx1"/>
          </a:solidFill>
          <a:latin typeface="+mn-lt"/>
          <a:ea typeface="+mn-ea"/>
        </a:defRPr>
      </a:lvl3pPr>
      <a:lvl4pPr marL="1600200" indent="-228600" algn="l" rtl="0" eaLnBrk="0" fontAlgn="base" hangingPunct="0">
        <a:lnSpc>
          <a:spcPct val="115000"/>
        </a:lnSpc>
        <a:spcBef>
          <a:spcPct val="20000"/>
        </a:spcBef>
        <a:spcAft>
          <a:spcPct val="0"/>
        </a:spcAft>
        <a:buClr>
          <a:schemeClr val="folHlink"/>
        </a:buClr>
        <a:buSzPct val="8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lr>
          <a:schemeClr val="folHlink"/>
        </a:buClr>
        <a:buSzPct val="8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folHlink"/>
        </a:buClr>
        <a:buSzPct val="8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folHlink"/>
        </a:buClr>
        <a:buSzPct val="8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folHlink"/>
        </a:buClr>
        <a:buSzPct val="8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folHlink"/>
        </a:buClr>
        <a:buSzPct val="8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08520A0A-367D-40ED-B417-F10316FD3DF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1" name="Text Placeholder 2">
            <a:extLst>
              <a:ext uri="{FF2B5EF4-FFF2-40B4-BE49-F238E27FC236}">
                <a16:creationId xmlns:a16="http://schemas.microsoft.com/office/drawing/2014/main" id="{670E15AC-219C-4303-850B-A2835A9F7DF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A668FC2A-C084-465A-949C-4C83AB355C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549D58CB-4E13-4D96-8BE3-B7C210BB4785}" type="datetimeFigureOut">
              <a:rPr lang="zh-CN" altLang="en-US"/>
              <a:pPr>
                <a:defRPr/>
              </a:pPr>
              <a:t>2021/9/1</a:t>
            </a:fld>
            <a:endParaRPr lang="zh-CN" altLang="en-US"/>
          </a:p>
        </p:txBody>
      </p:sp>
      <p:sp>
        <p:nvSpPr>
          <p:cNvPr id="5" name="Footer Placeholder 4">
            <a:extLst>
              <a:ext uri="{FF2B5EF4-FFF2-40B4-BE49-F238E27FC236}">
                <a16:creationId xmlns:a16="http://schemas.microsoft.com/office/drawing/2014/main" id="{9EF79692-F4C0-465E-BB72-8AF5BB3F3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a:extLst>
              <a:ext uri="{FF2B5EF4-FFF2-40B4-BE49-F238E27FC236}">
                <a16:creationId xmlns:a16="http://schemas.microsoft.com/office/drawing/2014/main" id="{CDECB2DE-E79B-4AC8-AFCB-1B568004974A}"/>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FCA62FF2-00E1-4E5B-A408-A2CD5EB5E751}"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Lst>
  <p:transition>
    <p:cover dir="rd"/>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15D70DC-C4C3-4AB2-B2DB-416F62BE6B1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075" name="Text Placeholder 2">
            <a:extLst>
              <a:ext uri="{FF2B5EF4-FFF2-40B4-BE49-F238E27FC236}">
                <a16:creationId xmlns:a16="http://schemas.microsoft.com/office/drawing/2014/main" id="{94AB40E8-AF2F-421A-B7EE-649B14B26E5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D9A14553-0D59-4B6F-B149-87DA52722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F9BF5F44-641A-4086-B2EC-35021FE650A1}" type="datetimeFigureOut">
              <a:rPr lang="zh-CN" altLang="en-US"/>
              <a:pPr>
                <a:defRPr/>
              </a:pPr>
              <a:t>2021/9/1</a:t>
            </a:fld>
            <a:endParaRPr lang="zh-CN" altLang="en-US"/>
          </a:p>
        </p:txBody>
      </p:sp>
      <p:sp>
        <p:nvSpPr>
          <p:cNvPr id="5" name="Footer Placeholder 4">
            <a:extLst>
              <a:ext uri="{FF2B5EF4-FFF2-40B4-BE49-F238E27FC236}">
                <a16:creationId xmlns:a16="http://schemas.microsoft.com/office/drawing/2014/main" id="{1E32D91B-3F22-4804-ADBA-D6D1EBD3C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a:extLst>
              <a:ext uri="{FF2B5EF4-FFF2-40B4-BE49-F238E27FC236}">
                <a16:creationId xmlns:a16="http://schemas.microsoft.com/office/drawing/2014/main" id="{F4B79289-7C7F-47F0-9B03-90298B312DE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1FB0780C-6C22-4477-B7E9-81D0A8007F9E}"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Lst>
  <p:transition>
    <p:cover dir="rd"/>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742AD59C-3A7B-4FD8-87D9-37F9B9CD1CE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4099" name="Text Placeholder 2">
            <a:extLst>
              <a:ext uri="{FF2B5EF4-FFF2-40B4-BE49-F238E27FC236}">
                <a16:creationId xmlns:a16="http://schemas.microsoft.com/office/drawing/2014/main" id="{B4DE8451-0891-4E20-A46B-90F25F510E9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063F4FEB-B7F0-4FB7-B425-18D4967BAB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D386489B-D725-4EEE-B541-D53B02E53F79}" type="datetimeFigureOut">
              <a:rPr lang="zh-CN" altLang="en-US"/>
              <a:pPr>
                <a:defRPr/>
              </a:pPr>
              <a:t>2021/9/1</a:t>
            </a:fld>
            <a:endParaRPr lang="zh-CN" altLang="en-US"/>
          </a:p>
        </p:txBody>
      </p:sp>
      <p:sp>
        <p:nvSpPr>
          <p:cNvPr id="5" name="Footer Placeholder 4">
            <a:extLst>
              <a:ext uri="{FF2B5EF4-FFF2-40B4-BE49-F238E27FC236}">
                <a16:creationId xmlns:a16="http://schemas.microsoft.com/office/drawing/2014/main" id="{21917AB0-B3B8-4D38-A6A3-84F34296F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a:extLst>
              <a:ext uri="{FF2B5EF4-FFF2-40B4-BE49-F238E27FC236}">
                <a16:creationId xmlns:a16="http://schemas.microsoft.com/office/drawing/2014/main" id="{2880B065-4542-48B4-8AC0-06A3F09C02ED}"/>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F790FF52-1C8B-471C-B3F4-8BD92BC4A3C8}"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Lst>
  <p:transition>
    <p:cover dir="rd"/>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xueyingchen@uestc.edu.cn"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6.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6.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8.xml"/><Relationship Id="rId1" Type="http://schemas.openxmlformats.org/officeDocument/2006/relationships/tags" Target="../tags/tag36.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8.xml"/><Relationship Id="rId1" Type="http://schemas.openxmlformats.org/officeDocument/2006/relationships/tags" Target="../tags/tag3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8.xml"/><Relationship Id="rId1" Type="http://schemas.openxmlformats.org/officeDocument/2006/relationships/tags" Target="../tags/tag39.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8.xml"/><Relationship Id="rId1" Type="http://schemas.openxmlformats.org/officeDocument/2006/relationships/tags" Target="../tags/tag40.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9.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audio" Target="../media/audio1.wav"/><Relationship Id="rId1" Type="http://schemas.openxmlformats.org/officeDocument/2006/relationships/slideLayout" Target="../slideLayouts/slideLayout18.xml"/><Relationship Id="rId4" Type="http://schemas.openxmlformats.org/officeDocument/2006/relationships/image" Target="../media/image30.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0D8DF2F3-117F-4178-BA2C-6A8A545F8643}"/>
              </a:ext>
            </a:extLst>
          </p:cNvPr>
          <p:cNvSpPr>
            <a:spLocks noChangeArrowheads="1"/>
          </p:cNvSpPr>
          <p:nvPr/>
        </p:nvSpPr>
        <p:spPr bwMode="auto">
          <a:xfrm>
            <a:off x="2678113" y="1773238"/>
            <a:ext cx="7056437" cy="3684587"/>
          </a:xfrm>
          <a:prstGeom prst="rect">
            <a:avLst/>
          </a:prstGeom>
          <a:solidFill>
            <a:schemeClr val="bg1"/>
          </a:solidFill>
          <a:ln w="9525">
            <a:solidFill>
              <a:srgbClr val="191919"/>
            </a:solidFill>
            <a:miter lim="800000"/>
            <a:headEnd/>
            <a:tailEnd/>
          </a:ln>
        </p:spPr>
        <p:txBody>
          <a:bodyPr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spcBef>
                <a:spcPct val="0"/>
              </a:spcBef>
              <a:buFontTx/>
              <a:buNone/>
            </a:pPr>
            <a:r>
              <a:rPr lang="zh-CN" altLang="en-US" sz="3200">
                <a:latin typeface="Times New Roman" panose="02020603050405020304" pitchFamily="18" charset="0"/>
                <a:ea typeface="楷体_GB2312" pitchFamily="49" charset="-122"/>
              </a:rPr>
              <a:t>陈学英 </a:t>
            </a:r>
            <a:r>
              <a:rPr lang="en-US" altLang="zh-CN" sz="3200">
                <a:latin typeface="楷体_GB2312" pitchFamily="49" charset="-122"/>
                <a:ea typeface="楷体_GB2312" pitchFamily="49" charset="-122"/>
              </a:rPr>
              <a:t>(</a:t>
            </a:r>
            <a:r>
              <a:rPr lang="zh-CN" altLang="en-US" sz="3200">
                <a:latin typeface="楷体_GB2312" pitchFamily="49" charset="-122"/>
                <a:ea typeface="楷体_GB2312" pitchFamily="49" charset="-122"/>
              </a:rPr>
              <a:t>电子学院</a:t>
            </a:r>
            <a:r>
              <a:rPr lang="zh-CN" altLang="en-US" sz="3200">
                <a:latin typeface="Times New Roman" panose="02020603050405020304" pitchFamily="18" charset="0"/>
                <a:ea typeface="楷体_GB2312" pitchFamily="49" charset="-122"/>
              </a:rPr>
              <a:t>）</a:t>
            </a:r>
            <a:endParaRPr lang="zh-CN" altLang="en-US" sz="3200">
              <a:latin typeface="Times New Roman" panose="02020603050405020304" pitchFamily="18" charset="0"/>
            </a:endParaRPr>
          </a:p>
          <a:p>
            <a:pPr algn="ctr">
              <a:lnSpc>
                <a:spcPct val="120000"/>
              </a:lnSpc>
              <a:spcBef>
                <a:spcPct val="0"/>
              </a:spcBef>
              <a:buFontTx/>
              <a:buNone/>
            </a:pPr>
            <a:r>
              <a:rPr lang="zh-CN" altLang="en-US" sz="3200">
                <a:latin typeface="Times New Roman" panose="02020603050405020304" pitchFamily="18" charset="0"/>
              </a:rPr>
              <a:t>       </a:t>
            </a:r>
            <a:r>
              <a:rPr lang="en-US" altLang="zh-CN" sz="3200">
                <a:latin typeface="Times New Roman" panose="02020603050405020304" pitchFamily="18" charset="0"/>
                <a:hlinkClick r:id="rId2"/>
              </a:rPr>
              <a:t>xueyingchen@uestc.edu.cn</a:t>
            </a:r>
            <a:endParaRPr lang="en-US" altLang="zh-CN" sz="3200">
              <a:latin typeface="Arial" panose="020B0604020202020204" pitchFamily="34" charset="0"/>
            </a:endParaRPr>
          </a:p>
          <a:p>
            <a:pPr algn="ctr">
              <a:lnSpc>
                <a:spcPct val="120000"/>
              </a:lnSpc>
              <a:spcBef>
                <a:spcPct val="0"/>
              </a:spcBef>
              <a:buFontTx/>
              <a:buNone/>
            </a:pPr>
            <a:r>
              <a:rPr lang="zh-CN" altLang="en-US" sz="3200">
                <a:latin typeface="Arial" panose="020B0604020202020204" pitchFamily="34" charset="0"/>
              </a:rPr>
              <a:t>办公地点：科</a:t>
            </a:r>
            <a:r>
              <a:rPr lang="en-US" altLang="zh-CN" sz="3200">
                <a:latin typeface="Arial" panose="020B0604020202020204" pitchFamily="34" charset="0"/>
              </a:rPr>
              <a:t>A</a:t>
            </a:r>
            <a:r>
              <a:rPr lang="zh-CN" altLang="en-US" sz="3200">
                <a:latin typeface="Arial" panose="020B0604020202020204" pitchFamily="34" charset="0"/>
              </a:rPr>
              <a:t> </a:t>
            </a:r>
            <a:r>
              <a:rPr lang="en-US" altLang="zh-CN" sz="3200">
                <a:latin typeface="Arial" panose="020B0604020202020204" pitchFamily="34" charset="0"/>
              </a:rPr>
              <a:t>422</a:t>
            </a:r>
          </a:p>
          <a:p>
            <a:pPr algn="ctr">
              <a:lnSpc>
                <a:spcPct val="120000"/>
              </a:lnSpc>
              <a:spcBef>
                <a:spcPct val="0"/>
              </a:spcBef>
              <a:buFontTx/>
              <a:buNone/>
            </a:pPr>
            <a:r>
              <a:rPr lang="zh-CN" altLang="en-US" sz="3200">
                <a:latin typeface="Arial" panose="020B0604020202020204" pitchFamily="34" charset="0"/>
              </a:rPr>
              <a:t>上课地点：立人楼</a:t>
            </a:r>
            <a:r>
              <a:rPr lang="en-US" altLang="zh-CN" sz="3200">
                <a:latin typeface="Arial" panose="020B0604020202020204" pitchFamily="34" charset="0"/>
              </a:rPr>
              <a:t>B116</a:t>
            </a:r>
            <a:endParaRPr lang="en-US" altLang="zh-CN" sz="1800">
              <a:latin typeface="Arial" panose="020B0604020202020204" pitchFamily="34" charset="0"/>
            </a:endParaRPr>
          </a:p>
          <a:p>
            <a:pPr algn="ctr">
              <a:lnSpc>
                <a:spcPct val="120000"/>
              </a:lnSpc>
              <a:spcBef>
                <a:spcPct val="0"/>
              </a:spcBef>
              <a:buFontTx/>
              <a:buNone/>
            </a:pPr>
            <a:r>
              <a:rPr lang="zh-CN" altLang="en-US" sz="3200">
                <a:latin typeface="Arial" panose="020B0604020202020204" pitchFamily="34" charset="0"/>
              </a:rPr>
              <a:t>   上课时间：周三</a:t>
            </a:r>
            <a:r>
              <a:rPr lang="en-US" altLang="zh-CN" sz="3200">
                <a:latin typeface="Arial" panose="020B0604020202020204" pitchFamily="34" charset="0"/>
              </a:rPr>
              <a:t>3.4</a:t>
            </a:r>
            <a:r>
              <a:rPr lang="zh-CN" altLang="en-US" sz="3200">
                <a:latin typeface="Arial" panose="020B0604020202020204" pitchFamily="34" charset="0"/>
              </a:rPr>
              <a:t>，周五</a:t>
            </a:r>
            <a:r>
              <a:rPr lang="en-US" altLang="zh-CN" sz="3200">
                <a:latin typeface="Arial" panose="020B0604020202020204" pitchFamily="34" charset="0"/>
              </a:rPr>
              <a:t>1.2</a:t>
            </a:r>
            <a:r>
              <a:rPr lang="zh-CN" altLang="en-US" sz="3200">
                <a:latin typeface="Arial" panose="020B0604020202020204" pitchFamily="34" charset="0"/>
              </a:rPr>
              <a:t>节                    </a:t>
            </a:r>
            <a:r>
              <a:rPr lang="en-US" altLang="zh-CN" sz="3200">
                <a:latin typeface="Arial" panose="020B0604020202020204" pitchFamily="34" charset="0"/>
              </a:rPr>
              <a:t> </a:t>
            </a:r>
          </a:p>
          <a:p>
            <a:pPr algn="ctr" eaLnBrk="1" hangingPunct="1">
              <a:lnSpc>
                <a:spcPct val="120000"/>
              </a:lnSpc>
              <a:spcBef>
                <a:spcPct val="20000"/>
              </a:spcBef>
              <a:buFontTx/>
              <a:buNone/>
            </a:pPr>
            <a:r>
              <a:rPr lang="en-US" altLang="zh-CN" sz="3200">
                <a:latin typeface="Arial" panose="020B0604020202020204" pitchFamily="34" charset="0"/>
              </a:rPr>
              <a:t>Q</a:t>
            </a:r>
            <a:r>
              <a:rPr lang="zh-CN" altLang="en-US" sz="3200">
                <a:latin typeface="Arial" panose="020B0604020202020204" pitchFamily="34" charset="0"/>
              </a:rPr>
              <a:t>群</a:t>
            </a:r>
            <a:r>
              <a:rPr lang="en-US" altLang="zh-CN" sz="3200">
                <a:latin typeface="Arial" panose="020B0604020202020204" pitchFamily="34" charset="0"/>
              </a:rPr>
              <a:t>：615422101</a:t>
            </a:r>
            <a:r>
              <a:rPr lang="zh-CN" altLang="en-US" sz="3200">
                <a:latin typeface="Arial" panose="020B0604020202020204" pitchFamily="34" charset="0"/>
              </a:rPr>
              <a:t>（</a:t>
            </a:r>
            <a:r>
              <a:rPr lang="en-US" altLang="zh-CN" sz="3200">
                <a:latin typeface="Arial" panose="020B0604020202020204" pitchFamily="34" charset="0"/>
              </a:rPr>
              <a:t>EDA_2021)</a:t>
            </a:r>
            <a:endParaRPr lang="en-US" altLang="zh-CN" sz="3200">
              <a:latin typeface="Arial" panose="020B0604020202020204" pitchFamily="34" charset="0"/>
              <a:cs typeface="Times New Roman" panose="02020603050405020304" pitchFamily="18" charset="0"/>
            </a:endParaRPr>
          </a:p>
        </p:txBody>
      </p:sp>
      <p:sp>
        <p:nvSpPr>
          <p:cNvPr id="39939" name="Rectangle 2">
            <a:extLst>
              <a:ext uri="{FF2B5EF4-FFF2-40B4-BE49-F238E27FC236}">
                <a16:creationId xmlns:a16="http://schemas.microsoft.com/office/drawing/2014/main" id="{AA7FF049-AD9B-47F0-AF6E-9ED90130F778}"/>
              </a:ext>
            </a:extLst>
          </p:cNvPr>
          <p:cNvSpPr>
            <a:spLocks noChangeArrowheads="1"/>
          </p:cNvSpPr>
          <p:nvPr/>
        </p:nvSpPr>
        <p:spPr bwMode="auto">
          <a:xfrm>
            <a:off x="2243138" y="620713"/>
            <a:ext cx="7924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a:solidFill>
                  <a:srgbClr val="FF0000"/>
                </a:solidFill>
                <a:latin typeface="Arial" panose="020B0604020202020204" pitchFamily="34" charset="0"/>
              </a:rPr>
              <a:t>电子设计自动化技术</a:t>
            </a:r>
            <a:endParaRPr lang="zh-CN" altLang="en-US" sz="5400" b="0">
              <a:solidFill>
                <a:srgbClr val="0000CC"/>
              </a:solidFill>
              <a:latin typeface="Arial" panose="020B0604020202020204" pitchFamily="34" charset="0"/>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a:extLst>
              <a:ext uri="{FF2B5EF4-FFF2-40B4-BE49-F238E27FC236}">
                <a16:creationId xmlns:a16="http://schemas.microsoft.com/office/drawing/2014/main" id="{CDBCFB5D-8A04-452E-A0A3-171F804095BD}"/>
              </a:ext>
            </a:extLst>
          </p:cNvPr>
          <p:cNvSpPr>
            <a:spLocks noGrp="1" noRot="1" noChangeArrowheads="1"/>
          </p:cNvSpPr>
          <p:nvPr>
            <p:ph idx="4294967295"/>
          </p:nvPr>
        </p:nvSpPr>
        <p:spPr>
          <a:xfrm>
            <a:off x="2819400" y="1665288"/>
            <a:ext cx="7669213" cy="3995737"/>
          </a:xfrm>
          <a:solidFill>
            <a:srgbClr val="FFFFFF"/>
          </a:solidFill>
        </p:spPr>
        <p:txBody>
          <a:bodyPr rtlCol="0">
            <a:normAutofit lnSpcReduction="10000"/>
          </a:bodyPr>
          <a:lstStyle/>
          <a:p>
            <a:pPr eaLnBrk="1" fontAlgn="auto" hangingPunct="1">
              <a:lnSpc>
                <a:spcPct val="130000"/>
              </a:lnSpc>
              <a:spcAft>
                <a:spcPts val="0"/>
              </a:spcAft>
              <a:buFont typeface="Wingdings" panose="05000000000000000000" pitchFamily="2" charset="2"/>
              <a:buNone/>
              <a:defRPr/>
            </a:pPr>
            <a:r>
              <a:rPr lang="en-US" altLang="zh-CN" u="sng" dirty="0">
                <a:solidFill>
                  <a:srgbClr val="BB1580"/>
                </a:solidFill>
                <a:latin typeface="Arial Black" panose="020B0A04020102020204" pitchFamily="34" charset="0"/>
                <a:ea typeface="幼圆" panose="02010509060101010101" pitchFamily="49" charset="-122"/>
              </a:rPr>
              <a:t>1.1 </a:t>
            </a:r>
            <a:r>
              <a:rPr lang="en-US" altLang="zh-CN" dirty="0">
                <a:solidFill>
                  <a:srgbClr val="BB1580"/>
                </a:solidFill>
                <a:latin typeface="Arial Black" panose="020B0A04020102020204" pitchFamily="34" charset="0"/>
                <a:ea typeface="幼圆" panose="02010509060101010101" pitchFamily="49" charset="-122"/>
              </a:rPr>
              <a:t>  </a:t>
            </a:r>
            <a:r>
              <a:rPr lang="zh-CN" altLang="en-US" b="1" dirty="0">
                <a:solidFill>
                  <a:srgbClr val="BB1580"/>
                </a:solidFill>
                <a:latin typeface="Arial Black" panose="020B0A04020102020204" pitchFamily="34" charset="0"/>
                <a:ea typeface="幼圆" panose="02010509060101010101" pitchFamily="49" charset="-122"/>
              </a:rPr>
              <a:t>电子设计技术发展及</a:t>
            </a:r>
            <a:r>
              <a:rPr lang="en-US" altLang="zh-CN" b="1" dirty="0">
                <a:solidFill>
                  <a:srgbClr val="BB1580"/>
                </a:solidFill>
                <a:latin typeface="Arial Black" panose="020B0A04020102020204" pitchFamily="34" charset="0"/>
                <a:ea typeface="幼圆" panose="02010509060101010101" pitchFamily="49" charset="-122"/>
              </a:rPr>
              <a:t>EDA</a:t>
            </a:r>
            <a:endParaRPr lang="zh-CN" altLang="en-US" dirty="0">
              <a:solidFill>
                <a:srgbClr val="3333FF"/>
              </a:solidFill>
              <a:latin typeface="Arial Black" panose="020B0A04020102020204" pitchFamily="34" charset="0"/>
              <a:ea typeface="隶书" panose="02010509060101010101" pitchFamily="49" charset="-122"/>
            </a:endParaRPr>
          </a:p>
          <a:p>
            <a:pPr eaLnBrk="1" fontAlgn="auto" hangingPunct="1">
              <a:lnSpc>
                <a:spcPct val="130000"/>
              </a:lnSpc>
              <a:spcAft>
                <a:spcPts val="0"/>
              </a:spcAft>
              <a:buFont typeface="Wingdings" panose="05000000000000000000" pitchFamily="2" charset="2"/>
              <a:buNone/>
              <a:defRPr/>
            </a:pPr>
            <a:r>
              <a:rPr lang="en-US" altLang="zh-CN" u="sng" dirty="0">
                <a:latin typeface="Arial Black" panose="020B0A04020102020204" pitchFamily="34" charset="0"/>
                <a:ea typeface="幼圆" panose="02010509060101010101" pitchFamily="49" charset="-122"/>
              </a:rPr>
              <a:t>1.2 </a:t>
            </a:r>
            <a:r>
              <a:rPr lang="en-US" altLang="zh-CN" dirty="0">
                <a:latin typeface="Arial Black" panose="020B0A04020102020204" pitchFamily="34" charset="0"/>
                <a:ea typeface="幼圆" panose="02010509060101010101" pitchFamily="49" charset="-122"/>
              </a:rPr>
              <a:t> </a:t>
            </a:r>
            <a:r>
              <a:rPr lang="en-US" altLang="zh-CN" dirty="0">
                <a:latin typeface="Arial Black" panose="020B0A04020102020204" pitchFamily="34" charset="0"/>
                <a:ea typeface="隶书" panose="02010509060101010101" pitchFamily="49" charset="-122"/>
              </a:rPr>
              <a:t> EDA</a:t>
            </a:r>
            <a:r>
              <a:rPr lang="zh-CN" altLang="en-US" b="1" dirty="0">
                <a:latin typeface="Arial Black" panose="020B0A04020102020204" pitchFamily="34" charset="0"/>
                <a:ea typeface="幼圆" panose="02010509060101010101" pitchFamily="49" charset="-122"/>
              </a:rPr>
              <a:t>设计流程</a:t>
            </a:r>
          </a:p>
          <a:p>
            <a:pPr eaLnBrk="1" fontAlgn="auto" hangingPunct="1">
              <a:lnSpc>
                <a:spcPct val="130000"/>
              </a:lnSpc>
              <a:spcAft>
                <a:spcPts val="0"/>
              </a:spcAft>
              <a:buFont typeface="Wingdings" panose="05000000000000000000" pitchFamily="2" charset="2"/>
              <a:buNone/>
              <a:defRPr/>
            </a:pPr>
            <a:r>
              <a:rPr lang="en-US" altLang="zh-CN" u="sng" dirty="0">
                <a:latin typeface="Arial Black" panose="020B0A04020102020204" pitchFamily="34" charset="0"/>
                <a:ea typeface="幼圆" panose="02010509060101010101" pitchFamily="49" charset="-122"/>
              </a:rPr>
              <a:t>1.3 </a:t>
            </a:r>
            <a:r>
              <a:rPr lang="en-US" altLang="zh-CN" b="1" dirty="0">
                <a:latin typeface="Arial Black" panose="020B0A04020102020204" pitchFamily="34" charset="0"/>
                <a:ea typeface="幼圆" panose="02010509060101010101" pitchFamily="49" charset="-122"/>
              </a:rPr>
              <a:t>  EDA</a:t>
            </a:r>
            <a:r>
              <a:rPr lang="zh-CN" altLang="en-US" b="1" dirty="0">
                <a:latin typeface="Arial Black" panose="020B0A04020102020204" pitchFamily="34" charset="0"/>
                <a:ea typeface="幼圆" panose="02010509060101010101" pitchFamily="49" charset="-122"/>
              </a:rPr>
              <a:t>物理实现</a:t>
            </a:r>
            <a:r>
              <a:rPr lang="en-US" altLang="zh-CN" b="1" dirty="0">
                <a:latin typeface="Arial Black" panose="020B0A04020102020204" pitchFamily="34" charset="0"/>
                <a:ea typeface="幼圆" panose="02010509060101010101" pitchFamily="49" charset="-122"/>
              </a:rPr>
              <a:t>--FPGA/CPLD</a:t>
            </a:r>
            <a:r>
              <a:rPr lang="zh-CN" altLang="en-US" b="1" dirty="0">
                <a:latin typeface="Arial Black" panose="020B0A04020102020204" pitchFamily="34" charset="0"/>
                <a:ea typeface="幼圆" panose="02010509060101010101" pitchFamily="49" charset="-122"/>
              </a:rPr>
              <a:t>、</a:t>
            </a:r>
            <a:r>
              <a:rPr lang="en-US" altLang="zh-CN" b="1" dirty="0">
                <a:latin typeface="Arial Black" panose="020B0A04020102020204" pitchFamily="34" charset="0"/>
                <a:ea typeface="幼圆" panose="02010509060101010101" pitchFamily="49" charset="-122"/>
              </a:rPr>
              <a:t>ASIC</a:t>
            </a:r>
          </a:p>
          <a:p>
            <a:pPr eaLnBrk="1" fontAlgn="auto" hangingPunct="1">
              <a:lnSpc>
                <a:spcPct val="130000"/>
              </a:lnSpc>
              <a:spcAft>
                <a:spcPts val="0"/>
              </a:spcAft>
              <a:buFont typeface="Wingdings" panose="05000000000000000000" pitchFamily="2" charset="2"/>
              <a:buNone/>
              <a:defRPr/>
            </a:pPr>
            <a:r>
              <a:rPr lang="en-US" altLang="zh-CN" u="sng" dirty="0">
                <a:latin typeface="Arial Black" panose="020B0A04020102020204" pitchFamily="34" charset="0"/>
                <a:ea typeface="幼圆" panose="02010509060101010101" pitchFamily="49" charset="-122"/>
              </a:rPr>
              <a:t>1.4 </a:t>
            </a:r>
            <a:r>
              <a:rPr lang="en-US" altLang="zh-CN" dirty="0">
                <a:latin typeface="Arial Black" panose="020B0A04020102020204" pitchFamily="34" charset="0"/>
                <a:ea typeface="幼圆" panose="02010509060101010101" pitchFamily="49" charset="-122"/>
              </a:rPr>
              <a:t>  </a:t>
            </a:r>
            <a:r>
              <a:rPr lang="en-US" altLang="zh-CN" b="1" dirty="0">
                <a:latin typeface="Arial Black" panose="020B0A04020102020204" pitchFamily="34" charset="0"/>
                <a:ea typeface="幼圆" panose="02010509060101010101" pitchFamily="49" charset="-122"/>
              </a:rPr>
              <a:t>IP--</a:t>
            </a:r>
            <a:r>
              <a:rPr lang="zh-CN" altLang="en-US" b="1" dirty="0">
                <a:latin typeface="Arial Black" panose="020B0A04020102020204" pitchFamily="34" charset="0"/>
                <a:ea typeface="幼圆" panose="02010509060101010101" pitchFamily="49" charset="-122"/>
              </a:rPr>
              <a:t>软核、固核、硬核</a:t>
            </a:r>
          </a:p>
          <a:p>
            <a:pPr eaLnBrk="1" fontAlgn="auto" hangingPunct="1">
              <a:lnSpc>
                <a:spcPct val="130000"/>
              </a:lnSpc>
              <a:spcAft>
                <a:spcPts val="0"/>
              </a:spcAft>
              <a:buFont typeface="Wingdings" panose="05000000000000000000" pitchFamily="2" charset="2"/>
              <a:buNone/>
              <a:defRPr/>
            </a:pPr>
            <a:r>
              <a:rPr lang="en-US" altLang="zh-CN" u="sng" dirty="0">
                <a:latin typeface="Arial Black" panose="020B0A04020102020204" pitchFamily="34" charset="0"/>
                <a:ea typeface="幼圆" panose="02010509060101010101" pitchFamily="49" charset="-122"/>
              </a:rPr>
              <a:t>1.5 </a:t>
            </a:r>
            <a:r>
              <a:rPr lang="en-US" altLang="zh-CN" b="1" dirty="0">
                <a:latin typeface="Arial Black" panose="020B0A04020102020204" pitchFamily="34" charset="0"/>
                <a:ea typeface="幼圆" panose="02010509060101010101" pitchFamily="49" charset="-122"/>
              </a:rPr>
              <a:t>  EDA</a:t>
            </a:r>
            <a:r>
              <a:rPr lang="zh-CN" altLang="en-US" b="1" dirty="0">
                <a:latin typeface="Arial Black" panose="020B0A04020102020204" pitchFamily="34" charset="0"/>
                <a:ea typeface="幼圆" panose="02010509060101010101" pitchFamily="49" charset="-122"/>
              </a:rPr>
              <a:t>设计语言</a:t>
            </a:r>
            <a:endParaRPr lang="en-US" altLang="zh-CN" b="1" dirty="0">
              <a:latin typeface="Arial Black" panose="020B0A04020102020204" pitchFamily="34" charset="0"/>
              <a:ea typeface="幼圆" panose="02010509060101010101" pitchFamily="49" charset="-122"/>
            </a:endParaRPr>
          </a:p>
          <a:p>
            <a:pPr eaLnBrk="1" fontAlgn="auto" hangingPunct="1">
              <a:lnSpc>
                <a:spcPct val="130000"/>
              </a:lnSpc>
              <a:spcAft>
                <a:spcPts val="0"/>
              </a:spcAft>
              <a:buFont typeface="Wingdings" panose="05000000000000000000" pitchFamily="2" charset="2"/>
              <a:buNone/>
              <a:defRPr/>
            </a:pPr>
            <a:r>
              <a:rPr lang="en-US" altLang="zh-CN" u="sng" dirty="0">
                <a:latin typeface="Arial Black" panose="020B0A04020102020204" pitchFamily="34" charset="0"/>
                <a:ea typeface="幼圆" panose="02010509060101010101" pitchFamily="49" charset="-122"/>
              </a:rPr>
              <a:t>1.6 </a:t>
            </a:r>
            <a:r>
              <a:rPr lang="en-US" altLang="zh-CN" dirty="0">
                <a:latin typeface="Arial Black" panose="020B0A04020102020204" pitchFamily="34" charset="0"/>
                <a:ea typeface="幼圆" panose="02010509060101010101" pitchFamily="49" charset="-122"/>
              </a:rPr>
              <a:t> </a:t>
            </a:r>
            <a:r>
              <a:rPr lang="en-US" altLang="zh-CN" dirty="0">
                <a:latin typeface="Arial Black" panose="020B0A04020102020204" pitchFamily="34" charset="0"/>
                <a:ea typeface="隶书" panose="02010509060101010101" pitchFamily="49" charset="-122"/>
              </a:rPr>
              <a:t> </a:t>
            </a:r>
            <a:r>
              <a:rPr lang="en-US" altLang="zh-CN" dirty="0">
                <a:latin typeface="Arial Black" panose="020B0A04020102020204" pitchFamily="34" charset="0"/>
                <a:ea typeface="幼圆" panose="02010509060101010101" pitchFamily="49" charset="-122"/>
              </a:rPr>
              <a:t>EDA</a:t>
            </a:r>
            <a:r>
              <a:rPr lang="zh-CN" altLang="en-US" b="1" dirty="0">
                <a:latin typeface="Arial Black" panose="020B0A04020102020204" pitchFamily="34" charset="0"/>
                <a:ea typeface="幼圆" panose="02010509060101010101" pitchFamily="49" charset="-122"/>
              </a:rPr>
              <a:t>设计工具</a:t>
            </a:r>
          </a:p>
        </p:txBody>
      </p:sp>
      <p:sp>
        <p:nvSpPr>
          <p:cNvPr id="49155" name="灯片编号占位符 5">
            <a:extLst>
              <a:ext uri="{FF2B5EF4-FFF2-40B4-BE49-F238E27FC236}">
                <a16:creationId xmlns:a16="http://schemas.microsoft.com/office/drawing/2014/main" id="{4DD108AF-04E3-4F26-A6A6-DC464315F5F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97DF2F7F-9A86-40D2-BC46-252E250DBC8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10</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5" name="任意多边形 4">
            <a:extLst>
              <a:ext uri="{FF2B5EF4-FFF2-40B4-BE49-F238E27FC236}">
                <a16:creationId xmlns:a16="http://schemas.microsoft.com/office/drawing/2014/main" id="{388A8527-9A7F-49FA-A5EA-BECA76E1B259}"/>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9157" name="文本框 29">
            <a:extLst>
              <a:ext uri="{FF2B5EF4-FFF2-40B4-BE49-F238E27FC236}">
                <a16:creationId xmlns:a16="http://schemas.microsoft.com/office/drawing/2014/main" id="{5137E192-071D-4AF1-BFC0-4D7D521AFBF9}"/>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he-IL" sz="3600">
                <a:solidFill>
                  <a:srgbClr val="D60093"/>
                </a:solidFill>
                <a:latin typeface="Arial" panose="020B0604020202020204" pitchFamily="34" charset="0"/>
                <a:ea typeface="黑体" panose="02010609060101010101" pitchFamily="49" charset="-122"/>
              </a:rPr>
              <a:t>第</a:t>
            </a:r>
            <a:r>
              <a:rPr lang="en-US" altLang="zh-CN" sz="3600">
                <a:solidFill>
                  <a:srgbClr val="D60093"/>
                </a:solidFill>
                <a:latin typeface="Arial" panose="020B0604020202020204" pitchFamily="34" charset="0"/>
                <a:ea typeface="黑体" panose="02010609060101010101" pitchFamily="49" charset="-122"/>
                <a:cs typeface="Arial" panose="020B0604020202020204" pitchFamily="34" charset="0"/>
              </a:rPr>
              <a:t>1</a:t>
            </a:r>
            <a:r>
              <a:rPr lang="zh-CN" altLang="en-US" sz="3600">
                <a:solidFill>
                  <a:srgbClr val="D60093"/>
                </a:solidFill>
                <a:latin typeface="Arial" panose="020B0604020202020204" pitchFamily="34" charset="0"/>
                <a:ea typeface="黑体" panose="02010609060101010101" pitchFamily="49" charset="-122"/>
                <a:cs typeface="Arial" panose="020B0604020202020204" pitchFamily="34" charset="0"/>
              </a:rPr>
              <a:t>章 </a:t>
            </a:r>
            <a:r>
              <a:rPr lang="en-US" altLang="zh-CN" sz="3600">
                <a:solidFill>
                  <a:srgbClr val="D60093"/>
                </a:solidFill>
                <a:latin typeface="Arial" panose="020B0604020202020204" pitchFamily="34" charset="0"/>
                <a:ea typeface="黑体" panose="02010609060101010101" pitchFamily="49" charset="-122"/>
                <a:cs typeface="Arial" panose="020B0604020202020204" pitchFamily="34" charset="0"/>
              </a:rPr>
              <a:t>EDA</a:t>
            </a:r>
            <a:r>
              <a:rPr lang="zh-CN" altLang="en-US" sz="3600">
                <a:solidFill>
                  <a:srgbClr val="D60093"/>
                </a:solidFill>
                <a:latin typeface="Arial" panose="020B0604020202020204" pitchFamily="34" charset="0"/>
                <a:ea typeface="黑体" panose="02010609060101010101" pitchFamily="49" charset="-122"/>
                <a:cs typeface="Arial" panose="020B0604020202020204" pitchFamily="34" charset="0"/>
              </a:rPr>
              <a:t>技术概述</a:t>
            </a:r>
            <a:endParaRPr lang="en-US" altLang="zh-CN" sz="3600">
              <a:solidFill>
                <a:srgbClr val="D60093"/>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a:extLst>
              <a:ext uri="{FF2B5EF4-FFF2-40B4-BE49-F238E27FC236}">
                <a16:creationId xmlns:a16="http://schemas.microsoft.com/office/drawing/2014/main" id="{1587FF5E-5960-4B4F-83E0-0919721310EB}"/>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3A1A87FA-51F9-4DCE-9D55-2BEB2FB79DF9}"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11</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292871" name="Text Box 7">
            <a:extLst>
              <a:ext uri="{FF2B5EF4-FFF2-40B4-BE49-F238E27FC236}">
                <a16:creationId xmlns:a16="http://schemas.microsoft.com/office/drawing/2014/main" id="{A87F64AF-4A19-4F88-A1EC-C1210FD801ED}"/>
              </a:ext>
            </a:extLst>
          </p:cNvPr>
          <p:cNvSpPr txBox="1">
            <a:spLocks noChangeArrowheads="1"/>
          </p:cNvSpPr>
          <p:nvPr/>
        </p:nvSpPr>
        <p:spPr bwMode="auto">
          <a:xfrm>
            <a:off x="2027238" y="2420938"/>
            <a:ext cx="8208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Clr>
                <a:srgbClr val="D60093"/>
              </a:buClr>
              <a:buSzPct val="90000"/>
              <a:buFont typeface="Wingdings" panose="05000000000000000000" pitchFamily="2" charset="2"/>
              <a:buChar char="l"/>
            </a:pPr>
            <a:r>
              <a:rPr lang="en-US" altLang="zh-CN">
                <a:latin typeface="宋体" panose="02010600030101010101" pitchFamily="2" charset="-122"/>
              </a:rPr>
              <a:t> </a:t>
            </a:r>
            <a:r>
              <a:rPr lang="zh-CN" altLang="en-US">
                <a:latin typeface="黑体" panose="02010609060101010101" pitchFamily="49" charset="-122"/>
                <a:ea typeface="黑体" panose="02010609060101010101" pitchFamily="49" charset="-122"/>
              </a:rPr>
              <a:t>电子管   晶体管   集成电路   芯片制造技术</a:t>
            </a:r>
          </a:p>
        </p:txBody>
      </p:sp>
      <p:sp>
        <p:nvSpPr>
          <p:cNvPr id="51204" name="Rectangle 9">
            <a:extLst>
              <a:ext uri="{FF2B5EF4-FFF2-40B4-BE49-F238E27FC236}">
                <a16:creationId xmlns:a16="http://schemas.microsoft.com/office/drawing/2014/main" id="{C8F63700-CBA0-45AD-919C-4B8463153E1C}"/>
              </a:ext>
            </a:extLst>
          </p:cNvPr>
          <p:cNvSpPr>
            <a:spLocks noChangeArrowheads="1"/>
          </p:cNvSpPr>
          <p:nvPr/>
        </p:nvSpPr>
        <p:spPr bwMode="auto">
          <a:xfrm>
            <a:off x="1919288" y="1536700"/>
            <a:ext cx="49688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B0"/>
                </a:solidFill>
                <a:latin typeface="Times New Roman" panose="02020603050405020304" pitchFamily="18" charset="0"/>
                <a:ea typeface="黑体" panose="02010609060101010101" pitchFamily="49" charset="-122"/>
              </a:rPr>
              <a:t>一、</a:t>
            </a:r>
            <a:r>
              <a:rPr lang="zh-CN" altLang="en-US" sz="3200">
                <a:solidFill>
                  <a:srgbClr val="0000B0"/>
                </a:solidFill>
                <a:latin typeface="Arial Black" panose="020B0A04020102020204" pitchFamily="34" charset="0"/>
                <a:ea typeface="黑体" panose="02010609060101010101" pitchFamily="49" charset="-122"/>
              </a:rPr>
              <a:t>电子设计技术发展</a:t>
            </a:r>
            <a:endParaRPr lang="zh-CN" altLang="en-US" sz="3200">
              <a:solidFill>
                <a:srgbClr val="0000B0"/>
              </a:solidFill>
              <a:latin typeface="Times New Roman" panose="02020603050405020304" pitchFamily="18" charset="0"/>
              <a:ea typeface="黑体" panose="02010609060101010101" pitchFamily="49" charset="-122"/>
            </a:endParaRPr>
          </a:p>
        </p:txBody>
      </p:sp>
      <p:sp>
        <p:nvSpPr>
          <p:cNvPr id="24582" name="右箭头 5">
            <a:extLst>
              <a:ext uri="{FF2B5EF4-FFF2-40B4-BE49-F238E27FC236}">
                <a16:creationId xmlns:a16="http://schemas.microsoft.com/office/drawing/2014/main" id="{F4BCCB78-588A-4716-9663-8C3112934BE4}"/>
              </a:ext>
            </a:extLst>
          </p:cNvPr>
          <p:cNvSpPr>
            <a:spLocks noChangeArrowheads="1"/>
          </p:cNvSpPr>
          <p:nvPr/>
        </p:nvSpPr>
        <p:spPr bwMode="auto">
          <a:xfrm>
            <a:off x="3611563" y="2636838"/>
            <a:ext cx="433387" cy="144462"/>
          </a:xfrm>
          <a:prstGeom prst="rightArrow">
            <a:avLst>
              <a:gd name="adj1" fmla="val 50000"/>
              <a:gd name="adj2" fmla="val 49917"/>
            </a:avLst>
          </a:prstGeom>
          <a:solidFill>
            <a:srgbClr val="D60093"/>
          </a:solidFill>
          <a:ln w="12700" cap="sq">
            <a:solidFill>
              <a:schemeClr val="tx1"/>
            </a:solidFill>
            <a:round/>
            <a:headEnd type="none" w="sm" len="sm"/>
            <a:tailEnd type="none" w="sm" len="sm"/>
          </a:ln>
        </p:spPr>
        <p:txBody>
          <a:bodyPr wrap="none" lIns="92075" tIns="46038" rIns="92075" bIns="46038"/>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600" b="0">
              <a:latin typeface="Arial Black" panose="020B0A04020102020204" pitchFamily="34" charset="0"/>
            </a:endParaRPr>
          </a:p>
        </p:txBody>
      </p:sp>
      <p:sp>
        <p:nvSpPr>
          <p:cNvPr id="24583" name="右箭头 7">
            <a:extLst>
              <a:ext uri="{FF2B5EF4-FFF2-40B4-BE49-F238E27FC236}">
                <a16:creationId xmlns:a16="http://schemas.microsoft.com/office/drawing/2014/main" id="{F82AA2D3-8460-459B-A345-3816E7B253C4}"/>
              </a:ext>
            </a:extLst>
          </p:cNvPr>
          <p:cNvSpPr>
            <a:spLocks noChangeArrowheads="1"/>
          </p:cNvSpPr>
          <p:nvPr/>
        </p:nvSpPr>
        <p:spPr bwMode="auto">
          <a:xfrm>
            <a:off x="5195888" y="2636838"/>
            <a:ext cx="431800" cy="144462"/>
          </a:xfrm>
          <a:prstGeom prst="rightArrow">
            <a:avLst>
              <a:gd name="adj1" fmla="val 50000"/>
              <a:gd name="adj2" fmla="val 49734"/>
            </a:avLst>
          </a:prstGeom>
          <a:solidFill>
            <a:srgbClr val="D60093"/>
          </a:solidFill>
          <a:ln w="12700" cap="sq">
            <a:solidFill>
              <a:schemeClr val="tx1"/>
            </a:solidFill>
            <a:round/>
            <a:headEnd type="none" w="sm" len="sm"/>
            <a:tailEnd type="none" w="sm" len="sm"/>
          </a:ln>
        </p:spPr>
        <p:txBody>
          <a:bodyPr wrap="none" lIns="92075" tIns="46038" rIns="92075" bIns="46038"/>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600" b="0">
              <a:latin typeface="Arial Black" panose="020B0A04020102020204" pitchFamily="34" charset="0"/>
            </a:endParaRPr>
          </a:p>
        </p:txBody>
      </p:sp>
      <p:sp>
        <p:nvSpPr>
          <p:cNvPr id="24584" name="右箭头 8">
            <a:extLst>
              <a:ext uri="{FF2B5EF4-FFF2-40B4-BE49-F238E27FC236}">
                <a16:creationId xmlns:a16="http://schemas.microsoft.com/office/drawing/2014/main" id="{67574E7A-6AC2-4666-B4EB-89998839CE30}"/>
              </a:ext>
            </a:extLst>
          </p:cNvPr>
          <p:cNvSpPr>
            <a:spLocks noChangeArrowheads="1"/>
          </p:cNvSpPr>
          <p:nvPr/>
        </p:nvSpPr>
        <p:spPr bwMode="auto">
          <a:xfrm>
            <a:off x="7140575" y="2636838"/>
            <a:ext cx="433388" cy="144462"/>
          </a:xfrm>
          <a:prstGeom prst="rightArrow">
            <a:avLst>
              <a:gd name="adj1" fmla="val 50000"/>
              <a:gd name="adj2" fmla="val 49917"/>
            </a:avLst>
          </a:prstGeom>
          <a:solidFill>
            <a:srgbClr val="D60093"/>
          </a:solidFill>
          <a:ln w="12700" cap="sq">
            <a:solidFill>
              <a:schemeClr val="tx1"/>
            </a:solidFill>
            <a:round/>
            <a:headEnd type="none" w="sm" len="sm"/>
            <a:tailEnd type="none" w="sm" len="sm"/>
          </a:ln>
        </p:spPr>
        <p:txBody>
          <a:bodyPr wrap="none" lIns="92075" tIns="46038" rIns="92075" bIns="46038"/>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600" b="0">
              <a:latin typeface="Arial Black" panose="020B0A04020102020204" pitchFamily="34" charset="0"/>
            </a:endParaRPr>
          </a:p>
        </p:txBody>
      </p:sp>
      <p:sp>
        <p:nvSpPr>
          <p:cNvPr id="24591" name="Rectangle 15">
            <a:extLst>
              <a:ext uri="{FF2B5EF4-FFF2-40B4-BE49-F238E27FC236}">
                <a16:creationId xmlns:a16="http://schemas.microsoft.com/office/drawing/2014/main" id="{22C3AD6A-E950-4CA0-9E23-9E7236FFA02F}"/>
              </a:ext>
            </a:extLst>
          </p:cNvPr>
          <p:cNvSpPr>
            <a:spLocks noChangeArrowheads="1"/>
          </p:cNvSpPr>
          <p:nvPr/>
        </p:nvSpPr>
        <p:spPr bwMode="auto">
          <a:xfrm>
            <a:off x="2027238" y="3068638"/>
            <a:ext cx="7921625"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ts val="0"/>
              </a:spcBef>
              <a:buClr>
                <a:srgbClr val="D60093"/>
              </a:buClr>
              <a:buSzPct val="90000"/>
              <a:buFont typeface="Wingdings" panose="05000000000000000000" pitchFamily="2" charset="2"/>
              <a:buChar char="l"/>
              <a:defRPr/>
            </a:pPr>
            <a:r>
              <a:rPr lang="zh-CN" altLang="en-US" dirty="0">
                <a:latin typeface="Arial" panose="020B0604020202020204" pitchFamily="34" charset="0"/>
                <a:ea typeface="楷体" panose="02010609060101010101" pitchFamily="49" charset="-122"/>
              </a:rPr>
              <a:t> </a:t>
            </a:r>
            <a:r>
              <a:rPr lang="zh-CN" altLang="en-US" dirty="0">
                <a:latin typeface="黑体" panose="02010609060101010101" pitchFamily="49" charset="-122"/>
                <a:ea typeface="黑体" panose="02010609060101010101" pitchFamily="49" charset="-122"/>
              </a:rPr>
              <a:t>现代电子设计技术进入全新阶段，特点为：</a:t>
            </a:r>
          </a:p>
          <a:p>
            <a:pPr marL="180000" eaLnBrk="1" hangingPunct="1">
              <a:lnSpc>
                <a:spcPct val="135000"/>
              </a:lnSpc>
              <a:spcBef>
                <a:spcPts val="1200"/>
              </a:spcBef>
              <a:buClr>
                <a:srgbClr val="D60093"/>
              </a:buClr>
              <a:buSzPct val="90000"/>
              <a:buFont typeface="Wingdings" panose="05000000000000000000" pitchFamily="2" charset="2"/>
              <a:buNone/>
              <a:defRPr/>
            </a:pPr>
            <a:r>
              <a:rPr lang="zh-CN" altLang="en-US" dirty="0">
                <a:latin typeface="Arial" panose="020B0604020202020204" pitchFamily="34" charset="0"/>
                <a:ea typeface="楷体" panose="02010609060101010101" pitchFamily="49" charset="-122"/>
              </a:rPr>
              <a:t>  </a:t>
            </a:r>
            <a:r>
              <a:rPr lang="zh-CN" altLang="en-US" sz="2600" dirty="0">
                <a:latin typeface="Arial" panose="020B0604020202020204" pitchFamily="34" charset="0"/>
                <a:ea typeface="楷体" panose="02010609060101010101" pitchFamily="49" charset="-122"/>
              </a:rPr>
              <a:t>① 器件及技术趋向支持</a:t>
            </a:r>
            <a:r>
              <a:rPr lang="en-US" altLang="zh-CN" sz="2600" dirty="0">
                <a:latin typeface="Arial" panose="020B0604020202020204" pitchFamily="34" charset="0"/>
                <a:ea typeface="楷体" panose="02010609060101010101" pitchFamily="49" charset="-122"/>
              </a:rPr>
              <a:t>EDA</a:t>
            </a:r>
          </a:p>
          <a:p>
            <a:pPr marL="180000" eaLnBrk="1" hangingPunct="1">
              <a:lnSpc>
                <a:spcPct val="135000"/>
              </a:lnSpc>
              <a:spcBef>
                <a:spcPts val="0"/>
              </a:spcBef>
              <a:buClr>
                <a:srgbClr val="D60093"/>
              </a:buClr>
              <a:buSzPct val="90000"/>
              <a:buFont typeface="Wingdings" panose="05000000000000000000" pitchFamily="2" charset="2"/>
              <a:buNone/>
              <a:defRPr/>
            </a:pPr>
            <a:r>
              <a:rPr lang="en-US" altLang="zh-CN" sz="2600" dirty="0">
                <a:latin typeface="Arial" panose="020B0604020202020204" pitchFamily="34" charset="0"/>
                <a:ea typeface="楷体" panose="02010609060101010101" pitchFamily="49" charset="-122"/>
              </a:rPr>
              <a:t>  </a:t>
            </a:r>
            <a:r>
              <a:rPr lang="zh-CN" altLang="en-US" sz="2600" dirty="0">
                <a:latin typeface="Arial" panose="020B0604020202020204" pitchFamily="34" charset="0"/>
                <a:ea typeface="楷体" panose="02010609060101010101" pitchFamily="49" charset="-122"/>
              </a:rPr>
              <a:t>② 借助</a:t>
            </a:r>
            <a:r>
              <a:rPr lang="en-US" altLang="zh-CN" sz="2600" dirty="0">
                <a:latin typeface="Arial" panose="020B0604020202020204" pitchFamily="34" charset="0"/>
                <a:ea typeface="楷体" panose="02010609060101010101" pitchFamily="49" charset="-122"/>
              </a:rPr>
              <a:t>HDL</a:t>
            </a:r>
            <a:r>
              <a:rPr lang="zh-CN" altLang="en-US" sz="2600" dirty="0">
                <a:latin typeface="Arial" panose="020B0604020202020204" pitchFamily="34" charset="0"/>
                <a:ea typeface="楷体" panose="02010609060101010101" pitchFamily="49" charset="-122"/>
              </a:rPr>
              <a:t>，软硬件协同设计</a:t>
            </a:r>
          </a:p>
          <a:p>
            <a:pPr marL="180000" eaLnBrk="1" hangingPunct="1">
              <a:lnSpc>
                <a:spcPct val="135000"/>
              </a:lnSpc>
              <a:spcBef>
                <a:spcPts val="0"/>
              </a:spcBef>
              <a:buClr>
                <a:srgbClr val="D60093"/>
              </a:buClr>
              <a:buSzPct val="90000"/>
              <a:buFont typeface="Wingdings" panose="05000000000000000000" pitchFamily="2" charset="2"/>
              <a:buNone/>
              <a:defRPr/>
            </a:pPr>
            <a:r>
              <a:rPr lang="zh-CN" altLang="en-US" sz="2600" dirty="0">
                <a:latin typeface="Arial" panose="020B0604020202020204" pitchFamily="34" charset="0"/>
                <a:ea typeface="楷体" panose="02010609060101010101" pitchFamily="49" charset="-122"/>
              </a:rPr>
              <a:t>  ③ 器件、技术及设计过程更加标准化</a:t>
            </a:r>
          </a:p>
          <a:p>
            <a:pPr marL="180000" eaLnBrk="1" hangingPunct="1">
              <a:lnSpc>
                <a:spcPct val="135000"/>
              </a:lnSpc>
              <a:spcBef>
                <a:spcPts val="0"/>
              </a:spcBef>
              <a:buClr>
                <a:srgbClr val="D60093"/>
              </a:buClr>
              <a:buSzPct val="90000"/>
              <a:buFont typeface="Wingdings" panose="05000000000000000000" pitchFamily="2" charset="2"/>
              <a:buNone/>
              <a:defRPr/>
            </a:pPr>
            <a:r>
              <a:rPr lang="zh-CN" altLang="en-US" sz="2600" dirty="0">
                <a:latin typeface="Arial" panose="020B0604020202020204" pitchFamily="34" charset="0"/>
                <a:ea typeface="楷体" panose="02010609060101010101" pitchFamily="49" charset="-122"/>
              </a:rPr>
              <a:t>  </a:t>
            </a:r>
            <a:r>
              <a:rPr lang="zh-CN" altLang="zh-CN" sz="2600" dirty="0">
                <a:latin typeface="Arial" panose="020B0604020202020204" pitchFamily="34" charset="0"/>
                <a:ea typeface="楷体" panose="02010609060101010101" pitchFamily="49" charset="-122"/>
              </a:rPr>
              <a:t>④</a:t>
            </a:r>
            <a:r>
              <a:rPr lang="zh-CN" altLang="en-US" sz="2600" dirty="0">
                <a:latin typeface="Arial" panose="020B0604020202020204" pitchFamily="34" charset="0"/>
                <a:ea typeface="楷体" panose="02010609060101010101" pitchFamily="49" charset="-122"/>
              </a:rPr>
              <a:t> 应用系统的设计从单纯的</a:t>
            </a:r>
            <a:r>
              <a:rPr lang="en-US" altLang="zh-CN" sz="2600" dirty="0">
                <a:latin typeface="Arial" panose="020B0604020202020204" pitchFamily="34" charset="0"/>
                <a:ea typeface="楷体" panose="02010609060101010101" pitchFamily="49" charset="-122"/>
              </a:rPr>
              <a:t>ASIC</a:t>
            </a:r>
            <a:r>
              <a:rPr lang="zh-CN" altLang="en-US" sz="2600" dirty="0">
                <a:latin typeface="Arial" panose="020B0604020202020204" pitchFamily="34" charset="0"/>
                <a:ea typeface="楷体" panose="02010609060101010101" pitchFamily="49" charset="-122"/>
              </a:rPr>
              <a:t>走向</a:t>
            </a:r>
            <a:r>
              <a:rPr lang="en-US" altLang="zh-CN" sz="2600" dirty="0">
                <a:latin typeface="Arial" panose="020B0604020202020204" pitchFamily="34" charset="0"/>
                <a:ea typeface="楷体" panose="02010609060101010101" pitchFamily="49" charset="-122"/>
              </a:rPr>
              <a:t>SOC</a:t>
            </a:r>
          </a:p>
        </p:txBody>
      </p:sp>
      <p:sp>
        <p:nvSpPr>
          <p:cNvPr id="10" name="任意多边形 9">
            <a:extLst>
              <a:ext uri="{FF2B5EF4-FFF2-40B4-BE49-F238E27FC236}">
                <a16:creationId xmlns:a16="http://schemas.microsoft.com/office/drawing/2014/main" id="{892F4FE2-21C4-498B-9272-A2ADE1798571}"/>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1210" name="文本框 29">
            <a:extLst>
              <a:ext uri="{FF2B5EF4-FFF2-40B4-BE49-F238E27FC236}">
                <a16:creationId xmlns:a16="http://schemas.microsoft.com/office/drawing/2014/main" id="{84D17156-7D81-48EF-9715-7D2B5EED7115}"/>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0-#ppt_w/2"/>
                                          </p:val>
                                        </p:tav>
                                        <p:tav tm="100000">
                                          <p:val>
                                            <p:strVal val="#ppt_x"/>
                                          </p:val>
                                        </p:tav>
                                      </p:tavLst>
                                    </p:anim>
                                    <p:anim calcmode="lin" valueType="num">
                                      <p:cBhvr additive="base">
                                        <p:cTn id="8" dur="500" fill="hold"/>
                                        <p:tgtEl>
                                          <p:spTgt spid="2458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583"/>
                                        </p:tgtEl>
                                        <p:attrNameLst>
                                          <p:attrName>style.visibility</p:attrName>
                                        </p:attrNameLst>
                                      </p:cBhvr>
                                      <p:to>
                                        <p:strVal val="visible"/>
                                      </p:to>
                                    </p:set>
                                    <p:anim calcmode="lin" valueType="num">
                                      <p:cBhvr additive="base">
                                        <p:cTn id="11" dur="500" fill="hold"/>
                                        <p:tgtEl>
                                          <p:spTgt spid="24583"/>
                                        </p:tgtEl>
                                        <p:attrNameLst>
                                          <p:attrName>ppt_x</p:attrName>
                                        </p:attrNameLst>
                                      </p:cBhvr>
                                      <p:tavLst>
                                        <p:tav tm="0">
                                          <p:val>
                                            <p:strVal val="0-#ppt_w/2"/>
                                          </p:val>
                                        </p:tav>
                                        <p:tav tm="100000">
                                          <p:val>
                                            <p:strVal val="#ppt_x"/>
                                          </p:val>
                                        </p:tav>
                                      </p:tavLst>
                                    </p:anim>
                                    <p:anim calcmode="lin" valueType="num">
                                      <p:cBhvr additive="base">
                                        <p:cTn id="12" dur="500" fill="hold"/>
                                        <p:tgtEl>
                                          <p:spTgt spid="2458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584"/>
                                        </p:tgtEl>
                                        <p:attrNameLst>
                                          <p:attrName>style.visibility</p:attrName>
                                        </p:attrNameLst>
                                      </p:cBhvr>
                                      <p:to>
                                        <p:strVal val="visible"/>
                                      </p:to>
                                    </p:set>
                                    <p:anim calcmode="lin" valueType="num">
                                      <p:cBhvr additive="base">
                                        <p:cTn id="15" dur="500" fill="hold"/>
                                        <p:tgtEl>
                                          <p:spTgt spid="24584"/>
                                        </p:tgtEl>
                                        <p:attrNameLst>
                                          <p:attrName>ppt_x</p:attrName>
                                        </p:attrNameLst>
                                      </p:cBhvr>
                                      <p:tavLst>
                                        <p:tav tm="0">
                                          <p:val>
                                            <p:strVal val="0-#ppt_w/2"/>
                                          </p:val>
                                        </p:tav>
                                        <p:tav tm="100000">
                                          <p:val>
                                            <p:strVal val="#ppt_x"/>
                                          </p:val>
                                        </p:tav>
                                      </p:tavLst>
                                    </p:anim>
                                    <p:anim calcmode="lin" valueType="num">
                                      <p:cBhvr additive="base">
                                        <p:cTn id="16" dur="500" fill="hold"/>
                                        <p:tgtEl>
                                          <p:spTgt spid="2458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2871"/>
                                        </p:tgtEl>
                                        <p:attrNameLst>
                                          <p:attrName>style.visibility</p:attrName>
                                        </p:attrNameLst>
                                      </p:cBhvr>
                                      <p:to>
                                        <p:strVal val="visible"/>
                                      </p:to>
                                    </p:set>
                                    <p:anim calcmode="lin" valueType="num">
                                      <p:cBhvr additive="base">
                                        <p:cTn id="19" dur="500" fill="hold"/>
                                        <p:tgtEl>
                                          <p:spTgt spid="292871"/>
                                        </p:tgtEl>
                                        <p:attrNameLst>
                                          <p:attrName>ppt_x</p:attrName>
                                        </p:attrNameLst>
                                      </p:cBhvr>
                                      <p:tavLst>
                                        <p:tav tm="0">
                                          <p:val>
                                            <p:strVal val="0-#ppt_w/2"/>
                                          </p:val>
                                        </p:tav>
                                        <p:tav tm="100000">
                                          <p:val>
                                            <p:strVal val="#ppt_x"/>
                                          </p:val>
                                        </p:tav>
                                      </p:tavLst>
                                    </p:anim>
                                    <p:anim calcmode="lin" valueType="num">
                                      <p:cBhvr additive="base">
                                        <p:cTn id="20" dur="500" fill="hold"/>
                                        <p:tgtEl>
                                          <p:spTgt spid="29287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4591">
                                            <p:txEl>
                                              <p:pRg st="0" end="0"/>
                                            </p:txEl>
                                          </p:spTgt>
                                        </p:tgtEl>
                                        <p:attrNameLst>
                                          <p:attrName>style.visibility</p:attrName>
                                        </p:attrNameLst>
                                      </p:cBhvr>
                                      <p:to>
                                        <p:strVal val="visible"/>
                                      </p:to>
                                    </p:set>
                                    <p:anim calcmode="lin" valueType="num">
                                      <p:cBhvr additive="base">
                                        <p:cTn id="25" dur="500" fill="hold"/>
                                        <p:tgtEl>
                                          <p:spTgt spid="2459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9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4591">
                                            <p:txEl>
                                              <p:pRg st="1" end="1"/>
                                            </p:txEl>
                                          </p:spTgt>
                                        </p:tgtEl>
                                        <p:attrNameLst>
                                          <p:attrName>style.visibility</p:attrName>
                                        </p:attrNameLst>
                                      </p:cBhvr>
                                      <p:to>
                                        <p:strVal val="visible"/>
                                      </p:to>
                                    </p:set>
                                    <p:anim calcmode="lin" valueType="num">
                                      <p:cBhvr additive="base">
                                        <p:cTn id="29" dur="500" fill="hold"/>
                                        <p:tgtEl>
                                          <p:spTgt spid="24591">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4591">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4591">
                                            <p:txEl>
                                              <p:pRg st="2" end="2"/>
                                            </p:txEl>
                                          </p:spTgt>
                                        </p:tgtEl>
                                        <p:attrNameLst>
                                          <p:attrName>style.visibility</p:attrName>
                                        </p:attrNameLst>
                                      </p:cBhvr>
                                      <p:to>
                                        <p:strVal val="visible"/>
                                      </p:to>
                                    </p:set>
                                    <p:anim calcmode="lin" valueType="num">
                                      <p:cBhvr additive="base">
                                        <p:cTn id="33" dur="500" fill="hold"/>
                                        <p:tgtEl>
                                          <p:spTgt spid="24591">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591">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4591">
                                            <p:txEl>
                                              <p:pRg st="3" end="3"/>
                                            </p:txEl>
                                          </p:spTgt>
                                        </p:tgtEl>
                                        <p:attrNameLst>
                                          <p:attrName>style.visibility</p:attrName>
                                        </p:attrNameLst>
                                      </p:cBhvr>
                                      <p:to>
                                        <p:strVal val="visible"/>
                                      </p:to>
                                    </p:set>
                                    <p:anim calcmode="lin" valueType="num">
                                      <p:cBhvr additive="base">
                                        <p:cTn id="37" dur="500" fill="hold"/>
                                        <p:tgtEl>
                                          <p:spTgt spid="24591">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591">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4591">
                                            <p:txEl>
                                              <p:pRg st="4" end="4"/>
                                            </p:txEl>
                                          </p:spTgt>
                                        </p:tgtEl>
                                        <p:attrNameLst>
                                          <p:attrName>style.visibility</p:attrName>
                                        </p:attrNameLst>
                                      </p:cBhvr>
                                      <p:to>
                                        <p:strVal val="visible"/>
                                      </p:to>
                                    </p:set>
                                    <p:anim calcmode="lin" valueType="num">
                                      <p:cBhvr additive="base">
                                        <p:cTn id="41" dur="500" fill="hold"/>
                                        <p:tgtEl>
                                          <p:spTgt spid="24591">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459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1" grpId="0"/>
      <p:bldP spid="24582" grpId="0" animBg="1"/>
      <p:bldP spid="24583" grpId="0" animBg="1"/>
      <p:bldP spid="245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F5FF2DAC-F506-43FC-946D-7A096F017441}"/>
              </a:ext>
            </a:extLst>
          </p:cNvPr>
          <p:cNvSpPr txBox="1">
            <a:spLocks noGrp="1" noChangeArrowheads="1"/>
          </p:cNvSpPr>
          <p:nvPr/>
        </p:nvSpPr>
        <p:spPr bwMode="auto">
          <a:xfrm>
            <a:off x="8077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endParaRPr lang="en-US" altLang="zh-CN" sz="1400" b="0">
              <a:latin typeface="Arial" panose="020B0604020202020204" pitchFamily="34" charset="0"/>
            </a:endParaRPr>
          </a:p>
        </p:txBody>
      </p:sp>
      <p:sp>
        <p:nvSpPr>
          <p:cNvPr id="292871" name="Text Box 7">
            <a:extLst>
              <a:ext uri="{FF2B5EF4-FFF2-40B4-BE49-F238E27FC236}">
                <a16:creationId xmlns:a16="http://schemas.microsoft.com/office/drawing/2014/main" id="{925C8FA2-2FAD-46FF-B0B0-2D965354D8E0}"/>
              </a:ext>
            </a:extLst>
          </p:cNvPr>
          <p:cNvSpPr txBox="1">
            <a:spLocks noChangeArrowheads="1"/>
          </p:cNvSpPr>
          <p:nvPr/>
        </p:nvSpPr>
        <p:spPr bwMode="auto">
          <a:xfrm>
            <a:off x="1941513" y="2132013"/>
            <a:ext cx="842486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2400">
                <a:latin typeface="宋体" panose="02010600030101010101" pitchFamily="2" charset="-122"/>
              </a:rPr>
              <a:t>   </a:t>
            </a:r>
            <a:r>
              <a:rPr lang="en-US" altLang="zh-CN" sz="2400">
                <a:solidFill>
                  <a:srgbClr val="870F5C"/>
                </a:solidFill>
                <a:latin typeface="Arial Black" panose="020B0A04020102020204" pitchFamily="34" charset="0"/>
                <a:ea typeface="楷体_GB2312" pitchFamily="49" charset="-122"/>
              </a:rPr>
              <a:t>EDA</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Electronic Design Automation</a:t>
            </a:r>
            <a:r>
              <a:rPr lang="zh-CN" altLang="en-US" sz="2400">
                <a:latin typeface="楷体_GB2312" pitchFamily="49" charset="-122"/>
                <a:ea typeface="楷体_GB2312" pitchFamily="49" charset="-122"/>
              </a:rPr>
              <a:t>）。以大规模可编程逻辑器件</a:t>
            </a:r>
            <a:r>
              <a:rPr lang="en-US" altLang="zh-CN" sz="2400">
                <a:solidFill>
                  <a:srgbClr val="870F5C"/>
                </a:solidFill>
                <a:latin typeface="Arial Black" panose="020B0A04020102020204" pitchFamily="34" charset="0"/>
                <a:ea typeface="楷体_GB2312" pitchFamily="49" charset="-122"/>
              </a:rPr>
              <a:t>PLD</a:t>
            </a:r>
            <a:r>
              <a:rPr lang="zh-CN" altLang="en-US" sz="2400">
                <a:latin typeface="Arial Black" panose="020B0A04020102020204" pitchFamily="34" charset="0"/>
                <a:ea typeface="楷体_GB2312" pitchFamily="49" charset="-122"/>
              </a:rPr>
              <a:t>为</a:t>
            </a:r>
            <a:r>
              <a:rPr lang="zh-CN" altLang="en-US" sz="2400">
                <a:latin typeface="楷体_GB2312" pitchFamily="49" charset="-122"/>
                <a:ea typeface="楷体_GB2312" pitchFamily="49" charset="-122"/>
              </a:rPr>
              <a:t>载体，以硬件描述语言</a:t>
            </a:r>
            <a:r>
              <a:rPr lang="en-US" altLang="zh-CN" sz="2400">
                <a:solidFill>
                  <a:srgbClr val="870F5C"/>
                </a:solidFill>
                <a:latin typeface="Arial Black" panose="020B0A04020102020204" pitchFamily="34" charset="0"/>
                <a:ea typeface="楷体_GB2312" pitchFamily="49" charset="-122"/>
              </a:rPr>
              <a:t>HDL</a:t>
            </a:r>
            <a:r>
              <a:rPr lang="zh-CN" altLang="en-US" sz="2400">
                <a:latin typeface="楷体_GB2312" pitchFamily="49" charset="-122"/>
                <a:ea typeface="楷体_GB2312" pitchFamily="49" charset="-122"/>
              </a:rPr>
              <a:t>为手段，以计算机、 </a:t>
            </a:r>
            <a:r>
              <a:rPr lang="en-US" altLang="zh-CN" sz="2400">
                <a:solidFill>
                  <a:srgbClr val="870F5C"/>
                </a:solidFill>
                <a:latin typeface="Arial Black" panose="020B0A04020102020204" pitchFamily="34" charset="0"/>
                <a:ea typeface="楷体_GB2312" pitchFamily="49" charset="-122"/>
              </a:rPr>
              <a:t>EDA</a:t>
            </a:r>
            <a:r>
              <a:rPr lang="zh-CN" altLang="en-US" sz="2400">
                <a:solidFill>
                  <a:srgbClr val="870F5C"/>
                </a:solidFill>
                <a:latin typeface="Arial Black" panose="020B0A04020102020204" pitchFamily="34" charset="0"/>
                <a:ea typeface="楷体_GB2312" pitchFamily="49" charset="-122"/>
              </a:rPr>
              <a:t>开发软件</a:t>
            </a:r>
            <a:r>
              <a:rPr lang="zh-CN" altLang="en-US" sz="2400">
                <a:latin typeface="楷体_GB2312" pitchFamily="49" charset="-122"/>
                <a:ea typeface="楷体_GB2312" pitchFamily="49" charset="-122"/>
              </a:rPr>
              <a:t>为平台，自动完成电子系统的集成及专用集成芯片的设计。包括</a:t>
            </a:r>
            <a:r>
              <a:rPr lang="zh-CN" altLang="en-US" sz="2400">
                <a:solidFill>
                  <a:srgbClr val="0000FF"/>
                </a:solidFill>
                <a:latin typeface="楷体_GB2312" pitchFamily="49" charset="-122"/>
                <a:ea typeface="楷体_GB2312" pitchFamily="49" charset="-122"/>
              </a:rPr>
              <a:t>语言描述到硬件实现的逻辑编译、逻辑化简、逻辑分割、逻辑综合及优化、布局布线、逻辑仿真，特定目标芯片的适配编译、逻辑映射、编程下载</a:t>
            </a:r>
            <a:r>
              <a:rPr lang="zh-CN" altLang="en-US" sz="2400">
                <a:latin typeface="楷体_GB2312" pitchFamily="49" charset="-122"/>
                <a:ea typeface="楷体_GB2312" pitchFamily="49" charset="-122"/>
              </a:rPr>
              <a:t>等工作，最终形成集成电子系统或专用集成芯片。</a:t>
            </a:r>
          </a:p>
        </p:txBody>
      </p:sp>
      <p:sp>
        <p:nvSpPr>
          <p:cNvPr id="52228" name="Rectangle 9">
            <a:extLst>
              <a:ext uri="{FF2B5EF4-FFF2-40B4-BE49-F238E27FC236}">
                <a16:creationId xmlns:a16="http://schemas.microsoft.com/office/drawing/2014/main" id="{121F5888-8A57-4DF6-B930-99D3C1F64014}"/>
              </a:ext>
            </a:extLst>
          </p:cNvPr>
          <p:cNvSpPr>
            <a:spLocks noChangeArrowheads="1"/>
          </p:cNvSpPr>
          <p:nvPr/>
        </p:nvSpPr>
        <p:spPr bwMode="auto">
          <a:xfrm>
            <a:off x="1668463" y="1414463"/>
            <a:ext cx="4968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B0"/>
                </a:solidFill>
                <a:latin typeface="Times New Roman" panose="02020603050405020304" pitchFamily="18" charset="0"/>
                <a:ea typeface="黑体" panose="02010609060101010101" pitchFamily="49" charset="-122"/>
              </a:rPr>
              <a:t>二、</a:t>
            </a:r>
            <a:r>
              <a:rPr lang="en-US" altLang="zh-CN" sz="3200">
                <a:solidFill>
                  <a:srgbClr val="0000B0"/>
                </a:solidFill>
                <a:latin typeface="Times New Roman" panose="02020603050405020304" pitchFamily="18" charset="0"/>
                <a:ea typeface="黑体" panose="02010609060101010101" pitchFamily="49" charset="-122"/>
              </a:rPr>
              <a:t>EDA </a:t>
            </a:r>
            <a:r>
              <a:rPr lang="zh-CN" altLang="en-US" sz="3200">
                <a:solidFill>
                  <a:srgbClr val="0000B0"/>
                </a:solidFill>
                <a:latin typeface="Times New Roman" panose="02020603050405020304" pitchFamily="18" charset="0"/>
                <a:ea typeface="黑体" panose="02010609060101010101" pitchFamily="49" charset="-122"/>
              </a:rPr>
              <a:t>技术概念  </a:t>
            </a:r>
          </a:p>
        </p:txBody>
      </p:sp>
      <p:sp>
        <p:nvSpPr>
          <p:cNvPr id="52229" name="灯片编号占位符 3">
            <a:extLst>
              <a:ext uri="{FF2B5EF4-FFF2-40B4-BE49-F238E27FC236}">
                <a16:creationId xmlns:a16="http://schemas.microsoft.com/office/drawing/2014/main" id="{511A9E22-7FAD-49A1-A8D4-B854E3C090B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0020511E-C138-438F-B97C-FA0FE8FFD9EC}"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12</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 name="任意多边形 5">
            <a:extLst>
              <a:ext uri="{FF2B5EF4-FFF2-40B4-BE49-F238E27FC236}">
                <a16:creationId xmlns:a16="http://schemas.microsoft.com/office/drawing/2014/main" id="{DC22A5FA-3DC1-431C-93A2-D4F9E551EA9A}"/>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2231" name="文本框 29">
            <a:extLst>
              <a:ext uri="{FF2B5EF4-FFF2-40B4-BE49-F238E27FC236}">
                <a16:creationId xmlns:a16="http://schemas.microsoft.com/office/drawing/2014/main" id="{7F9D5C8F-9F95-45C9-AA27-8F207BA1B0C3}"/>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2871">
                                            <p:txEl>
                                              <p:pRg st="0" end="0"/>
                                            </p:txEl>
                                          </p:spTgt>
                                        </p:tgtEl>
                                        <p:attrNameLst>
                                          <p:attrName>style.visibility</p:attrName>
                                        </p:attrNameLst>
                                      </p:cBhvr>
                                      <p:to>
                                        <p:strVal val="visible"/>
                                      </p:to>
                                    </p:set>
                                    <p:animEffect transition="in" filter="diamond(in)">
                                      <p:cBhvr>
                                        <p:cTn id="7" dur="2000"/>
                                        <p:tgtEl>
                                          <p:spTgt spid="2928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1E0D21-D207-4B46-85DB-F3FF7DA4C61B}"/>
              </a:ext>
            </a:extLst>
          </p:cNvPr>
          <p:cNvSpPr/>
          <p:nvPr/>
        </p:nvSpPr>
        <p:spPr>
          <a:xfrm>
            <a:off x="803275" y="1374775"/>
            <a:ext cx="9756775" cy="1422400"/>
          </a:xfrm>
          <a:prstGeom prst="rect">
            <a:avLst/>
          </a:prstGeom>
        </p:spPr>
        <p:txBody>
          <a:bodyPr>
            <a:spAutoFit/>
          </a:bodyPr>
          <a:lstStyle/>
          <a:p>
            <a:pPr algn="just" eaLnBrk="1" hangingPunct="1">
              <a:lnSpc>
                <a:spcPct val="120000"/>
              </a:lnSpc>
              <a:spcBef>
                <a:spcPts val="0"/>
              </a:spcBef>
              <a:defRPr/>
            </a:pPr>
            <a:r>
              <a:rPr lang="en-US" altLang="zh-CN" sz="2400" dirty="0">
                <a:latin typeface="宋体" panose="02010600030101010101" pitchFamily="2" charset="-122"/>
                <a:ea typeface="+mn-ea"/>
              </a:rPr>
              <a:t>   EDA</a:t>
            </a:r>
            <a:r>
              <a:rPr lang="zh-CN" altLang="en-US" sz="2400" dirty="0">
                <a:latin typeface="宋体" panose="02010600030101010101" pitchFamily="2" charset="-122"/>
                <a:ea typeface="+mn-ea"/>
              </a:rPr>
              <a:t>（</a:t>
            </a:r>
            <a:r>
              <a:rPr lang="en-US" altLang="zh-CN" sz="2400" dirty="0">
                <a:latin typeface="宋体" panose="02010600030101010101" pitchFamily="2" charset="-122"/>
                <a:ea typeface="+mn-ea"/>
              </a:rPr>
              <a:t>Electronics Design Automation</a:t>
            </a:r>
            <a:r>
              <a:rPr lang="zh-CN" altLang="en-US" sz="2400" dirty="0">
                <a:latin typeface="宋体" panose="02010600030101010101" pitchFamily="2" charset="-122"/>
                <a:ea typeface="+mn-ea"/>
              </a:rPr>
              <a:t>）技术就是以计算机为工具，借助软件完成输入、编译、仿真、综合、优化、布局、布线和仿真等电子电路设计工作。</a:t>
            </a:r>
          </a:p>
        </p:txBody>
      </p:sp>
      <p:sp>
        <p:nvSpPr>
          <p:cNvPr id="53251" name="灯片编号占位符 3">
            <a:extLst>
              <a:ext uri="{FF2B5EF4-FFF2-40B4-BE49-F238E27FC236}">
                <a16:creationId xmlns:a16="http://schemas.microsoft.com/office/drawing/2014/main" id="{AE8D6046-213F-47BE-B122-D90B034AD4FC}"/>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B44067BA-F163-49BC-B4E2-4F51380FB1F2}"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13</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 name="任意多边形 5">
            <a:extLst>
              <a:ext uri="{FF2B5EF4-FFF2-40B4-BE49-F238E27FC236}">
                <a16:creationId xmlns:a16="http://schemas.microsoft.com/office/drawing/2014/main" id="{01007093-1BDA-4967-84F6-AD1467A268AA}"/>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3253" name="文本框 29">
            <a:extLst>
              <a:ext uri="{FF2B5EF4-FFF2-40B4-BE49-F238E27FC236}">
                <a16:creationId xmlns:a16="http://schemas.microsoft.com/office/drawing/2014/main" id="{FBC69926-AE9A-4BA8-BD9C-EB2D70DC4875}"/>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pic>
        <p:nvPicPr>
          <p:cNvPr id="53254" name="图片 1">
            <a:extLst>
              <a:ext uri="{FF2B5EF4-FFF2-40B4-BE49-F238E27FC236}">
                <a16:creationId xmlns:a16="http://schemas.microsoft.com/office/drawing/2014/main" id="{8A99C24E-9B75-4651-8F94-FE4DF6EAC6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0713" y="2725738"/>
            <a:ext cx="50419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E151BA7B-7EA8-4825-AEA2-BD19443A1DD3">
            <a:extLst>
              <a:ext uri="{FF2B5EF4-FFF2-40B4-BE49-F238E27FC236}">
                <a16:creationId xmlns:a16="http://schemas.microsoft.com/office/drawing/2014/main" id="{D3AD07DD-6883-415A-AC5F-903497E73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9004"/>
          <a:stretch>
            <a:fillRect/>
          </a:stretch>
        </p:blipFill>
        <p:spPr bwMode="auto">
          <a:xfrm>
            <a:off x="3173413" y="2760663"/>
            <a:ext cx="5191125"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58553323-FE0A-424D-A89E-823A95021774}"/>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E4791DC2-ABBC-4A9C-A4D9-665910418C1B}"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14</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293892" name="Text Box 4">
            <a:extLst>
              <a:ext uri="{FF2B5EF4-FFF2-40B4-BE49-F238E27FC236}">
                <a16:creationId xmlns:a16="http://schemas.microsoft.com/office/drawing/2014/main" id="{145798C4-EF90-4807-802F-FE10882F348E}"/>
              </a:ext>
            </a:extLst>
          </p:cNvPr>
          <p:cNvSpPr txBox="1">
            <a:spLocks noChangeArrowheads="1"/>
          </p:cNvSpPr>
          <p:nvPr/>
        </p:nvSpPr>
        <p:spPr bwMode="auto">
          <a:xfrm>
            <a:off x="2387600" y="2138363"/>
            <a:ext cx="80645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spcAft>
                <a:spcPct val="30000"/>
              </a:spcAft>
              <a:buFontTx/>
              <a:buNone/>
            </a:pPr>
            <a:r>
              <a:rPr lang="en-US" altLang="zh-CN">
                <a:solidFill>
                  <a:srgbClr val="D60093"/>
                </a:solidFill>
                <a:latin typeface="Arial Black" panose="020B0A04020102020204" pitchFamily="34" charset="0"/>
              </a:rPr>
              <a:t>1.   </a:t>
            </a:r>
            <a:r>
              <a:rPr lang="zh-CN" altLang="en-US">
                <a:solidFill>
                  <a:srgbClr val="D60093"/>
                </a:solidFill>
                <a:latin typeface="Arial Black" panose="020B0A04020102020204" pitchFamily="34" charset="0"/>
                <a:ea typeface="黑体" panose="02010609060101010101" pitchFamily="49" charset="-122"/>
              </a:rPr>
              <a:t>早期</a:t>
            </a:r>
            <a:r>
              <a:rPr lang="en-US" altLang="zh-CN">
                <a:solidFill>
                  <a:srgbClr val="D60093"/>
                </a:solidFill>
                <a:latin typeface="Arial Black" panose="020B0A04020102020204" pitchFamily="34" charset="0"/>
              </a:rPr>
              <a:t>PROM</a:t>
            </a:r>
            <a:r>
              <a:rPr lang="zh-CN" altLang="en-US">
                <a:solidFill>
                  <a:srgbClr val="D60093"/>
                </a:solidFill>
                <a:latin typeface="Arial Black" panose="020B0A04020102020204" pitchFamily="34" charset="0"/>
                <a:ea typeface="黑体" panose="02010609060101010101" pitchFamily="49" charset="-122"/>
              </a:rPr>
              <a:t>阶段</a:t>
            </a:r>
          </a:p>
          <a:p>
            <a:pPr eaLnBrk="1" hangingPunct="1">
              <a:lnSpc>
                <a:spcPct val="130000"/>
              </a:lnSpc>
              <a:spcBef>
                <a:spcPct val="0"/>
              </a:spcBef>
              <a:buFontTx/>
              <a:buNone/>
            </a:pPr>
            <a:r>
              <a:rPr lang="zh-CN" altLang="en-US" b="0">
                <a:latin typeface="Arial Black" panose="020B0A04020102020204" pitchFamily="34" charset="0"/>
              </a:rPr>
              <a:t>      </a:t>
            </a:r>
            <a:r>
              <a:rPr lang="en-US" altLang="zh-CN" b="0">
                <a:latin typeface="Arial" panose="020B0604020202020204" pitchFamily="34" charset="0"/>
                <a:ea typeface="幼圆" panose="02010509060101010101" pitchFamily="49" charset="-122"/>
              </a:rPr>
              <a:t>20</a:t>
            </a:r>
            <a:r>
              <a:rPr lang="zh-CN" altLang="en-US" b="0">
                <a:latin typeface="Arial" panose="020B0604020202020204" pitchFamily="34" charset="0"/>
                <a:ea typeface="幼圆" panose="02010509060101010101" pitchFamily="49" charset="-122"/>
              </a:rPr>
              <a:t>世纪</a:t>
            </a:r>
            <a:r>
              <a:rPr lang="en-US" altLang="zh-CN" b="0">
                <a:latin typeface="Arial" panose="020B0604020202020204" pitchFamily="34" charset="0"/>
                <a:ea typeface="幼圆" panose="02010509060101010101" pitchFamily="49" charset="-122"/>
              </a:rPr>
              <a:t>70</a:t>
            </a:r>
            <a:r>
              <a:rPr lang="zh-CN" altLang="en-US" b="0">
                <a:latin typeface="Arial" panose="020B0604020202020204" pitchFamily="34" charset="0"/>
                <a:ea typeface="幼圆" panose="02010509060101010101" pitchFamily="49" charset="-122"/>
              </a:rPr>
              <a:t>年代，属</a:t>
            </a:r>
            <a:r>
              <a:rPr lang="en-US" altLang="zh-CN" b="0">
                <a:latin typeface="Arial" panose="020B0604020202020204" pitchFamily="34" charset="0"/>
                <a:ea typeface="幼圆" panose="02010509060101010101" pitchFamily="49" charset="-122"/>
              </a:rPr>
              <a:t>EDA</a:t>
            </a:r>
            <a:r>
              <a:rPr lang="zh-CN" altLang="en-US" b="0">
                <a:latin typeface="Arial" panose="020B0604020202020204" pitchFamily="34" charset="0"/>
                <a:ea typeface="幼圆" panose="02010509060101010101" pitchFamily="49" charset="-122"/>
              </a:rPr>
              <a:t>技术发展初期。可编程逻辑器件只有简单的可编程只读存储器</a:t>
            </a:r>
            <a:r>
              <a:rPr lang="en-US" altLang="zh-CN" b="0">
                <a:latin typeface="Arial" panose="020B0604020202020204" pitchFamily="34" charset="0"/>
                <a:ea typeface="幼圆" panose="02010509060101010101" pitchFamily="49" charset="-122"/>
              </a:rPr>
              <a:t>PROM</a:t>
            </a:r>
            <a:r>
              <a:rPr lang="zh-CN" altLang="en-US" b="0">
                <a:latin typeface="Arial" panose="020B0604020202020204" pitchFamily="34" charset="0"/>
                <a:ea typeface="幼圆" panose="02010509060101010101" pitchFamily="49" charset="-122"/>
              </a:rPr>
              <a:t>、紫外线可擦除只读存储器</a:t>
            </a:r>
            <a:r>
              <a:rPr lang="en-US" altLang="zh-CN" b="0">
                <a:latin typeface="Arial" panose="020B0604020202020204" pitchFamily="34" charset="0"/>
                <a:ea typeface="幼圆" panose="02010509060101010101" pitchFamily="49" charset="-122"/>
              </a:rPr>
              <a:t>EPROM</a:t>
            </a:r>
            <a:r>
              <a:rPr lang="zh-CN" altLang="en-US" b="0">
                <a:latin typeface="Arial" panose="020B0604020202020204" pitchFamily="34" charset="0"/>
                <a:ea typeface="幼圆" panose="02010509060101010101" pitchFamily="49" charset="-122"/>
              </a:rPr>
              <a:t>、电可擦除只读存储器</a:t>
            </a:r>
            <a:r>
              <a:rPr lang="en-US" altLang="zh-CN" b="0">
                <a:latin typeface="Arial" panose="020B0604020202020204" pitchFamily="34" charset="0"/>
                <a:ea typeface="幼圆" panose="02010509060101010101" pitchFamily="49" charset="-122"/>
              </a:rPr>
              <a:t>EEPROM</a:t>
            </a:r>
            <a:r>
              <a:rPr lang="zh-CN" altLang="en-US" b="0">
                <a:latin typeface="Arial" panose="020B0604020202020204" pitchFamily="34" charset="0"/>
                <a:ea typeface="幼圆" panose="02010509060101010101" pitchFamily="49" charset="-122"/>
              </a:rPr>
              <a:t>三种，由于结构限制，它们只能完成简单的数字逻辑功能。</a:t>
            </a:r>
          </a:p>
        </p:txBody>
      </p:sp>
      <p:sp>
        <p:nvSpPr>
          <p:cNvPr id="54276" name="Text Box 5">
            <a:extLst>
              <a:ext uri="{FF2B5EF4-FFF2-40B4-BE49-F238E27FC236}">
                <a16:creationId xmlns:a16="http://schemas.microsoft.com/office/drawing/2014/main" id="{6638A6B3-74C7-4441-B159-1517224C7679}"/>
              </a:ext>
            </a:extLst>
          </p:cNvPr>
          <p:cNvSpPr txBox="1">
            <a:spLocks noChangeArrowheads="1"/>
          </p:cNvSpPr>
          <p:nvPr/>
        </p:nvSpPr>
        <p:spPr bwMode="auto">
          <a:xfrm>
            <a:off x="1811338" y="1455738"/>
            <a:ext cx="763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B0"/>
                </a:solidFill>
                <a:latin typeface="Times New Roman" panose="02020603050405020304" pitchFamily="18" charset="0"/>
                <a:ea typeface="黑体" panose="02010609060101010101" pitchFamily="49" charset="-122"/>
              </a:rPr>
              <a:t>三、</a:t>
            </a:r>
            <a:r>
              <a:rPr lang="en-US" altLang="zh-CN" sz="3200">
                <a:solidFill>
                  <a:srgbClr val="0000B0"/>
                </a:solidFill>
                <a:latin typeface="Times New Roman" panose="02020603050405020304" pitchFamily="18" charset="0"/>
                <a:ea typeface="黑体" panose="02010609060101010101" pitchFamily="49" charset="-122"/>
              </a:rPr>
              <a:t>EDA</a:t>
            </a:r>
            <a:r>
              <a:rPr lang="zh-CN" altLang="en-US" sz="3200">
                <a:solidFill>
                  <a:srgbClr val="0000B0"/>
                </a:solidFill>
                <a:latin typeface="Times New Roman" panose="02020603050405020304" pitchFamily="18" charset="0"/>
                <a:ea typeface="黑体" panose="02010609060101010101" pitchFamily="49" charset="-122"/>
              </a:rPr>
              <a:t>技术发展的四阶段（</a:t>
            </a:r>
            <a:r>
              <a:rPr lang="en-US" altLang="zh-CN" sz="3200">
                <a:solidFill>
                  <a:srgbClr val="0000B0"/>
                </a:solidFill>
                <a:latin typeface="Times New Roman" panose="02020603050405020304" pitchFamily="18" charset="0"/>
                <a:ea typeface="黑体" panose="02010609060101010101" pitchFamily="49" charset="-122"/>
              </a:rPr>
              <a:t>PLD)</a:t>
            </a:r>
            <a:endParaRPr lang="zh-CN" altLang="en-US" sz="3200">
              <a:solidFill>
                <a:srgbClr val="0000B0"/>
              </a:solidFill>
              <a:latin typeface="Times New Roman" panose="02020603050405020304" pitchFamily="18" charset="0"/>
              <a:ea typeface="黑体" panose="02010609060101010101" pitchFamily="49" charset="-122"/>
            </a:endParaRPr>
          </a:p>
        </p:txBody>
      </p:sp>
      <p:sp>
        <p:nvSpPr>
          <p:cNvPr id="5" name="任意多边形 4">
            <a:extLst>
              <a:ext uri="{FF2B5EF4-FFF2-40B4-BE49-F238E27FC236}">
                <a16:creationId xmlns:a16="http://schemas.microsoft.com/office/drawing/2014/main" id="{3DD9AEE1-1E12-4C4A-9167-02C5F3D7E73E}"/>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4278" name="文本框 29">
            <a:extLst>
              <a:ext uri="{FF2B5EF4-FFF2-40B4-BE49-F238E27FC236}">
                <a16:creationId xmlns:a16="http://schemas.microsoft.com/office/drawing/2014/main" id="{446064D7-E61D-432C-AEFA-2DAC011CB399}"/>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93892">
                                            <p:txEl>
                                              <p:pRg st="0" end="0"/>
                                            </p:txEl>
                                          </p:spTgt>
                                        </p:tgtEl>
                                        <p:attrNameLst>
                                          <p:attrName>style.visibility</p:attrName>
                                        </p:attrNameLst>
                                      </p:cBhvr>
                                      <p:to>
                                        <p:strVal val="visible"/>
                                      </p:to>
                                    </p:set>
                                    <p:animEffect transition="in" filter="box(in)">
                                      <p:cBhvr>
                                        <p:cTn id="7" dur="500"/>
                                        <p:tgtEl>
                                          <p:spTgt spid="293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293892">
                                            <p:txEl>
                                              <p:pRg st="1" end="1"/>
                                            </p:txEl>
                                          </p:spTgt>
                                        </p:tgtEl>
                                        <p:attrNameLst>
                                          <p:attrName>style.visibility</p:attrName>
                                        </p:attrNameLst>
                                      </p:cBhvr>
                                      <p:to>
                                        <p:strVal val="visible"/>
                                      </p:to>
                                    </p:set>
                                    <p:animEffect transition="in" filter="barn(inHorizontal)">
                                      <p:cBhvr>
                                        <p:cTn id="12" dur="1000"/>
                                        <p:tgtEl>
                                          <p:spTgt spid="2938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4E226033-790A-4AEE-9D24-312002CF87E3}"/>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0026EF62-E068-4DC6-B8E1-C82FA87EFBE2}"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15</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3491" name="Text Box 2">
            <a:extLst>
              <a:ext uri="{FF2B5EF4-FFF2-40B4-BE49-F238E27FC236}">
                <a16:creationId xmlns:a16="http://schemas.microsoft.com/office/drawing/2014/main" id="{E9937879-D073-413D-9B96-753138EB5368}"/>
              </a:ext>
            </a:extLst>
          </p:cNvPr>
          <p:cNvSpPr txBox="1">
            <a:spLocks noChangeArrowheads="1"/>
          </p:cNvSpPr>
          <p:nvPr/>
        </p:nvSpPr>
        <p:spPr bwMode="auto">
          <a:xfrm>
            <a:off x="2200275" y="1628775"/>
            <a:ext cx="8361363"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spcAft>
                <a:spcPct val="30000"/>
              </a:spcAft>
              <a:buFontTx/>
              <a:buNone/>
            </a:pPr>
            <a:r>
              <a:rPr lang="en-US" altLang="zh-CN">
                <a:solidFill>
                  <a:srgbClr val="870F5C"/>
                </a:solidFill>
                <a:latin typeface="Arial Black" panose="020B0A04020102020204" pitchFamily="34" charset="0"/>
              </a:rPr>
              <a:t> </a:t>
            </a:r>
            <a:r>
              <a:rPr lang="en-US" altLang="zh-CN">
                <a:solidFill>
                  <a:srgbClr val="D60093"/>
                </a:solidFill>
                <a:latin typeface="Arial Black" panose="020B0A04020102020204" pitchFamily="34" charset="0"/>
              </a:rPr>
              <a:t>2.   PLD</a:t>
            </a:r>
            <a:r>
              <a:rPr lang="zh-CN" altLang="en-US">
                <a:solidFill>
                  <a:srgbClr val="D60093"/>
                </a:solidFill>
                <a:latin typeface="黑体" panose="02010609060101010101" pitchFamily="49" charset="-122"/>
                <a:ea typeface="黑体" panose="02010609060101010101" pitchFamily="49" charset="-122"/>
              </a:rPr>
              <a:t>初期阶段</a:t>
            </a:r>
          </a:p>
          <a:p>
            <a:pPr eaLnBrk="1" hangingPunct="1">
              <a:lnSpc>
                <a:spcPct val="135000"/>
              </a:lnSpc>
              <a:spcBef>
                <a:spcPct val="0"/>
              </a:spcBef>
              <a:buFontTx/>
              <a:buNone/>
            </a:pPr>
            <a:r>
              <a:rPr lang="en-US" altLang="zh-CN">
                <a:latin typeface="Arial Black" panose="020B0A04020102020204" pitchFamily="34" charset="0"/>
                <a:ea typeface="幼圆" panose="02010509060101010101" pitchFamily="49" charset="-122"/>
              </a:rPr>
              <a:t>      </a:t>
            </a:r>
            <a:r>
              <a:rPr lang="en-US" altLang="zh-CN" b="0">
                <a:latin typeface="Arial" panose="020B0604020202020204" pitchFamily="34" charset="0"/>
                <a:ea typeface="幼圆" panose="02010509060101010101" pitchFamily="49" charset="-122"/>
              </a:rPr>
              <a:t>20</a:t>
            </a:r>
            <a:r>
              <a:rPr lang="zh-CN" altLang="en-US" b="0">
                <a:latin typeface="Arial" panose="020B0604020202020204" pitchFamily="34" charset="0"/>
                <a:ea typeface="幼圆" panose="02010509060101010101" pitchFamily="49" charset="-122"/>
              </a:rPr>
              <a:t>世纪</a:t>
            </a:r>
            <a:r>
              <a:rPr lang="en-US" altLang="zh-CN" b="0">
                <a:latin typeface="Arial" panose="020B0604020202020204" pitchFamily="34" charset="0"/>
                <a:ea typeface="幼圆" panose="02010509060101010101" pitchFamily="49" charset="-122"/>
              </a:rPr>
              <a:t>80</a:t>
            </a:r>
            <a:r>
              <a:rPr lang="zh-CN" altLang="en-US" b="0">
                <a:latin typeface="Arial" panose="020B0604020202020204" pitchFamily="34" charset="0"/>
                <a:ea typeface="幼圆" panose="02010509060101010101" pitchFamily="49" charset="-122"/>
              </a:rPr>
              <a:t>年代初，出现了低密度的可编程 逻辑器件</a:t>
            </a:r>
            <a:r>
              <a:rPr lang="en-US" altLang="zh-CN" b="0">
                <a:latin typeface="Arial" panose="020B0604020202020204" pitchFamily="34" charset="0"/>
                <a:ea typeface="幼圆" panose="02010509060101010101" pitchFamily="49" charset="-122"/>
              </a:rPr>
              <a:t>PAL</a:t>
            </a:r>
            <a:r>
              <a:rPr lang="zh-CN" altLang="en-US" b="0">
                <a:latin typeface="Arial" panose="020B0604020202020204" pitchFamily="34" charset="0"/>
                <a:ea typeface="幼圆" panose="02010509060101010101" pitchFamily="49" charset="-122"/>
              </a:rPr>
              <a:t>和</a:t>
            </a:r>
            <a:r>
              <a:rPr lang="en-US" altLang="zh-CN" b="0">
                <a:latin typeface="Arial" panose="020B0604020202020204" pitchFamily="34" charset="0"/>
                <a:ea typeface="幼圆" panose="02010509060101010101" pitchFamily="49" charset="-122"/>
              </a:rPr>
              <a:t>GAL</a:t>
            </a:r>
            <a:r>
              <a:rPr lang="zh-CN" altLang="en-US" b="0">
                <a:latin typeface="Arial" panose="020B0604020202020204" pitchFamily="34" charset="0"/>
                <a:ea typeface="幼圆" panose="02010509060101010101" pitchFamily="49" charset="-122"/>
              </a:rPr>
              <a:t>，相应的</a:t>
            </a:r>
            <a:r>
              <a:rPr lang="en-US" altLang="zh-CN" b="0">
                <a:latin typeface="Arial" panose="020B0604020202020204" pitchFamily="34" charset="0"/>
                <a:ea typeface="幼圆" panose="02010509060101010101" pitchFamily="49" charset="-122"/>
              </a:rPr>
              <a:t>EDA</a:t>
            </a:r>
            <a:r>
              <a:rPr lang="zh-CN" altLang="en-US" b="0">
                <a:latin typeface="Arial" panose="020B0604020202020204" pitchFamily="34" charset="0"/>
                <a:ea typeface="幼圆" panose="02010509060101010101" pitchFamily="49" charset="-122"/>
              </a:rPr>
              <a:t>开发工具主要解决电路设计没有完成之前的功能检测等问题。   </a:t>
            </a:r>
          </a:p>
          <a:p>
            <a:pPr eaLnBrk="1" hangingPunct="1">
              <a:lnSpc>
                <a:spcPct val="135000"/>
              </a:lnSpc>
              <a:spcBef>
                <a:spcPts val="600"/>
              </a:spcBef>
              <a:buFontTx/>
              <a:buNone/>
            </a:pPr>
            <a:r>
              <a:rPr lang="zh-CN" altLang="en-US" b="0">
                <a:latin typeface="Arial" panose="020B0604020202020204" pitchFamily="34" charset="0"/>
                <a:ea typeface="幼圆" panose="02010509060101010101" pitchFamily="49" charset="-122"/>
              </a:rPr>
              <a:t>     </a:t>
            </a:r>
            <a:r>
              <a:rPr lang="en-US" altLang="zh-CN" b="0">
                <a:latin typeface="Arial" panose="020B0604020202020204" pitchFamily="34" charset="0"/>
                <a:ea typeface="幼圆" panose="02010509060101010101" pitchFamily="49" charset="-122"/>
              </a:rPr>
              <a:t>80</a:t>
            </a:r>
            <a:r>
              <a:rPr lang="zh-CN" altLang="en-US" b="0">
                <a:latin typeface="Arial" panose="020B0604020202020204" pitchFamily="34" charset="0"/>
                <a:ea typeface="幼圆" panose="02010509060101010101" pitchFamily="49" charset="-122"/>
              </a:rPr>
              <a:t>年代后期，</a:t>
            </a:r>
            <a:r>
              <a:rPr lang="en-US" altLang="zh-CN" b="0">
                <a:latin typeface="Arial" panose="020B0604020202020204" pitchFamily="34" charset="0"/>
                <a:ea typeface="幼圆" panose="02010509060101010101" pitchFamily="49" charset="-122"/>
              </a:rPr>
              <a:t>EDA</a:t>
            </a:r>
            <a:r>
              <a:rPr lang="zh-CN" altLang="en-US" b="0">
                <a:latin typeface="Arial" panose="020B0604020202020204" pitchFamily="34" charset="0"/>
                <a:ea typeface="幼圆" panose="02010509060101010101" pitchFamily="49" charset="-122"/>
              </a:rPr>
              <a:t>工具已经可以进行初级 的设计描述、综合、优化和设计结果验证</a:t>
            </a:r>
          </a:p>
        </p:txBody>
      </p:sp>
      <p:sp>
        <p:nvSpPr>
          <p:cNvPr id="4" name="任意多边形 3">
            <a:extLst>
              <a:ext uri="{FF2B5EF4-FFF2-40B4-BE49-F238E27FC236}">
                <a16:creationId xmlns:a16="http://schemas.microsoft.com/office/drawing/2014/main" id="{12BB1AAF-AA97-4409-A106-B133887079E2}"/>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5301" name="文本框 29">
            <a:extLst>
              <a:ext uri="{FF2B5EF4-FFF2-40B4-BE49-F238E27FC236}">
                <a16:creationId xmlns:a16="http://schemas.microsoft.com/office/drawing/2014/main" id="{A6AC2B1E-5035-491C-B237-2190078B3DD6}"/>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blinds(horizontal)">
                                      <p:cBhvr>
                                        <p:cTn id="7" dur="500"/>
                                        <p:tgtEl>
                                          <p:spTgt spid="634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3491">
                                            <p:txEl>
                                              <p:pRg st="2" end="2"/>
                                            </p:txEl>
                                          </p:spTgt>
                                        </p:tgtEl>
                                        <p:attrNameLst>
                                          <p:attrName>style.visibility</p:attrName>
                                        </p:attrNameLst>
                                      </p:cBhvr>
                                      <p:to>
                                        <p:strVal val="visible"/>
                                      </p:to>
                                    </p:set>
                                    <p:animEffect transition="in" filter="blinds(horizontal)">
                                      <p:cBhvr>
                                        <p:cTn id="10" dur="500"/>
                                        <p:tgtEl>
                                          <p:spTgt spid="63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a:extLst>
              <a:ext uri="{FF2B5EF4-FFF2-40B4-BE49-F238E27FC236}">
                <a16:creationId xmlns:a16="http://schemas.microsoft.com/office/drawing/2014/main" id="{038D9077-85F8-4E4C-A7D1-CA66166C3832}"/>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6A08DD64-6331-42F5-AD8C-4E3E7B37925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16</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4515" name="Text Box 2">
            <a:extLst>
              <a:ext uri="{FF2B5EF4-FFF2-40B4-BE49-F238E27FC236}">
                <a16:creationId xmlns:a16="http://schemas.microsoft.com/office/drawing/2014/main" id="{FEA375FC-F617-4059-AEE7-2785357BADB8}"/>
              </a:ext>
            </a:extLst>
          </p:cNvPr>
          <p:cNvSpPr txBox="1">
            <a:spLocks noChangeArrowheads="1"/>
          </p:cNvSpPr>
          <p:nvPr/>
        </p:nvSpPr>
        <p:spPr bwMode="auto">
          <a:xfrm>
            <a:off x="2046288" y="1520825"/>
            <a:ext cx="8405812"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spcAft>
                <a:spcPct val="30000"/>
              </a:spcAft>
              <a:buFontTx/>
              <a:buNone/>
            </a:pPr>
            <a:r>
              <a:rPr lang="en-US" altLang="zh-CN">
                <a:solidFill>
                  <a:srgbClr val="D60093"/>
                </a:solidFill>
                <a:latin typeface="Arial Black" panose="020B0A04020102020204" pitchFamily="34" charset="0"/>
              </a:rPr>
              <a:t> 3.   </a:t>
            </a:r>
            <a:r>
              <a:rPr lang="zh-CN" altLang="en-US">
                <a:solidFill>
                  <a:srgbClr val="D60093"/>
                </a:solidFill>
                <a:latin typeface="黑体" panose="02010609060101010101" pitchFamily="49" charset="-122"/>
                <a:ea typeface="黑体" panose="02010609060101010101" pitchFamily="49" charset="-122"/>
              </a:rPr>
              <a:t>电子系统设计自动化</a:t>
            </a:r>
            <a:r>
              <a:rPr lang="en-US" altLang="zh-CN">
                <a:solidFill>
                  <a:srgbClr val="D60093"/>
                </a:solidFill>
                <a:latin typeface="Arial Black" panose="020B0A04020102020204" pitchFamily="34" charset="0"/>
              </a:rPr>
              <a:t>EDA</a:t>
            </a:r>
            <a:r>
              <a:rPr lang="zh-CN" altLang="en-US">
                <a:solidFill>
                  <a:srgbClr val="D60093"/>
                </a:solidFill>
                <a:latin typeface="黑体" panose="02010609060101010101" pitchFamily="49" charset="-122"/>
                <a:ea typeface="黑体" panose="02010609060101010101" pitchFamily="49" charset="-122"/>
              </a:rPr>
              <a:t>阶段</a:t>
            </a:r>
          </a:p>
          <a:p>
            <a:pPr eaLnBrk="1" hangingPunct="1">
              <a:lnSpc>
                <a:spcPct val="120000"/>
              </a:lnSpc>
              <a:spcBef>
                <a:spcPct val="10000"/>
              </a:spcBef>
              <a:buFontTx/>
              <a:buNone/>
            </a:pPr>
            <a:r>
              <a:rPr lang="zh-CN" altLang="en-US">
                <a:latin typeface="Arial Black" panose="020B0A04020102020204" pitchFamily="34" charset="0"/>
                <a:ea typeface="幼圆" panose="02010509060101010101" pitchFamily="49" charset="-122"/>
              </a:rPr>
              <a:t>      </a:t>
            </a:r>
            <a:r>
              <a:rPr lang="en-US" altLang="zh-CN" b="0">
                <a:latin typeface="Arial" panose="020B0604020202020204" pitchFamily="34" charset="0"/>
                <a:ea typeface="幼圆" panose="02010509060101010101" pitchFamily="49" charset="-122"/>
              </a:rPr>
              <a:t>20</a:t>
            </a:r>
            <a:r>
              <a:rPr lang="zh-CN" altLang="en-US" b="0">
                <a:latin typeface="Arial" panose="020B0604020202020204" pitchFamily="34" charset="0"/>
                <a:ea typeface="幼圆" panose="02010509060101010101" pitchFamily="49" charset="-122"/>
              </a:rPr>
              <a:t>世纪</a:t>
            </a:r>
            <a:r>
              <a:rPr lang="en-US" altLang="zh-CN" b="0">
                <a:latin typeface="Arial" panose="020B0604020202020204" pitchFamily="34" charset="0"/>
                <a:ea typeface="幼圆" panose="02010509060101010101" pitchFamily="49" charset="-122"/>
              </a:rPr>
              <a:t>90</a:t>
            </a:r>
            <a:r>
              <a:rPr lang="zh-CN" altLang="en-US" b="0">
                <a:latin typeface="Arial" panose="020B0604020202020204" pitchFamily="34" charset="0"/>
                <a:ea typeface="幼圆" panose="02010509060101010101" pitchFamily="49" charset="-122"/>
              </a:rPr>
              <a:t>年代，</a:t>
            </a:r>
            <a:r>
              <a:rPr lang="en-US" altLang="zh-CN" b="0">
                <a:latin typeface="Arial" panose="020B0604020202020204" pitchFamily="34" charset="0"/>
                <a:ea typeface="幼圆" panose="02010509060101010101" pitchFamily="49" charset="-122"/>
              </a:rPr>
              <a:t>Xilinx</a:t>
            </a:r>
            <a:r>
              <a:rPr lang="zh-CN" altLang="en-US" b="0">
                <a:latin typeface="Arial" panose="020B0604020202020204" pitchFamily="34" charset="0"/>
                <a:ea typeface="幼圆" panose="02010509060101010101" pitchFamily="49" charset="-122"/>
              </a:rPr>
              <a:t>和</a:t>
            </a:r>
            <a:r>
              <a:rPr lang="en-US" altLang="zh-CN" b="0">
                <a:latin typeface="Arial" panose="020B0604020202020204" pitchFamily="34" charset="0"/>
                <a:ea typeface="幼圆" panose="02010509060101010101" pitchFamily="49" charset="-122"/>
              </a:rPr>
              <a:t>Altera</a:t>
            </a:r>
            <a:r>
              <a:rPr lang="zh-CN" altLang="en-US" b="0">
                <a:latin typeface="Arial" panose="020B0604020202020204" pitchFamily="34" charset="0"/>
                <a:ea typeface="幼圆" panose="02010509060101010101" pitchFamily="49" charset="-122"/>
              </a:rPr>
              <a:t>分别推出了与</a:t>
            </a:r>
            <a:r>
              <a:rPr lang="en-US" altLang="zh-CN" b="0">
                <a:latin typeface="Arial" panose="020B0604020202020204" pitchFamily="34" charset="0"/>
                <a:ea typeface="幼圆" panose="02010509060101010101" pitchFamily="49" charset="-122"/>
              </a:rPr>
              <a:t>FPGA</a:t>
            </a:r>
            <a:r>
              <a:rPr lang="zh-CN" altLang="en-US" b="0">
                <a:latin typeface="Arial" panose="020B0604020202020204" pitchFamily="34" charset="0"/>
                <a:ea typeface="幼圆" panose="02010509060101010101" pitchFamily="49" charset="-122"/>
              </a:rPr>
              <a:t>及类似于</a:t>
            </a:r>
            <a:r>
              <a:rPr lang="en-US" altLang="zh-CN" b="0">
                <a:latin typeface="Arial" panose="020B0604020202020204" pitchFamily="34" charset="0"/>
                <a:ea typeface="幼圆" panose="02010509060101010101" pitchFamily="49" charset="-122"/>
              </a:rPr>
              <a:t>PAL</a:t>
            </a:r>
            <a:r>
              <a:rPr lang="zh-CN" altLang="en-US" b="0">
                <a:latin typeface="Arial" panose="020B0604020202020204" pitchFamily="34" charset="0"/>
                <a:ea typeface="幼圆" panose="02010509060101010101" pitchFamily="49" charset="-122"/>
              </a:rPr>
              <a:t>结构的扩展性</a:t>
            </a:r>
            <a:r>
              <a:rPr lang="en-US" altLang="zh-CN" b="0">
                <a:latin typeface="Arial" panose="020B0604020202020204" pitchFamily="34" charset="0"/>
                <a:ea typeface="幼圆" panose="02010509060101010101" pitchFamily="49" charset="-122"/>
              </a:rPr>
              <a:t>CPLD</a:t>
            </a:r>
            <a:r>
              <a:rPr lang="zh-CN" altLang="en-US" b="0">
                <a:latin typeface="Arial" panose="020B0604020202020204" pitchFamily="34" charset="0"/>
                <a:ea typeface="幼圆" panose="02010509060101010101" pitchFamily="49" charset="-122"/>
              </a:rPr>
              <a:t>，并出现功能强大的</a:t>
            </a:r>
            <a:r>
              <a:rPr lang="en-US" altLang="zh-CN" b="0">
                <a:latin typeface="Arial" panose="020B0604020202020204" pitchFamily="34" charset="0"/>
                <a:ea typeface="幼圆" panose="02010509060101010101" pitchFamily="49" charset="-122"/>
              </a:rPr>
              <a:t>EDA</a:t>
            </a:r>
            <a:r>
              <a:rPr lang="zh-CN" altLang="en-US" b="0">
                <a:latin typeface="Arial" panose="020B0604020202020204" pitchFamily="34" charset="0"/>
                <a:ea typeface="幼圆" panose="02010509060101010101" pitchFamily="49" charset="-122"/>
              </a:rPr>
              <a:t>工具。包括：</a:t>
            </a:r>
          </a:p>
          <a:p>
            <a:pPr eaLnBrk="1" hangingPunct="1">
              <a:lnSpc>
                <a:spcPct val="120000"/>
              </a:lnSpc>
              <a:spcBef>
                <a:spcPct val="25000"/>
              </a:spcBef>
              <a:buFontTx/>
              <a:buNone/>
            </a:pPr>
            <a:r>
              <a:rPr lang="zh-CN" altLang="en-US" b="0">
                <a:latin typeface="Arial" panose="020B0604020202020204" pitchFamily="34" charset="0"/>
                <a:ea typeface="幼圆" panose="02010509060101010101" pitchFamily="49" charset="-122"/>
              </a:rPr>
              <a:t>       硬件描述语言</a:t>
            </a:r>
            <a:r>
              <a:rPr lang="en-US" altLang="zh-CN" b="0">
                <a:latin typeface="Arial" panose="020B0604020202020204" pitchFamily="34" charset="0"/>
                <a:ea typeface="幼圆" panose="02010509060101010101" pitchFamily="49" charset="-122"/>
              </a:rPr>
              <a:t>(VHDL</a:t>
            </a:r>
            <a:r>
              <a:rPr lang="zh-CN" altLang="en-US" b="0">
                <a:latin typeface="Arial" panose="020B0604020202020204" pitchFamily="34" charset="0"/>
                <a:ea typeface="幼圆" panose="02010509060101010101" pitchFamily="49" charset="-122"/>
              </a:rPr>
              <a:t>、</a:t>
            </a:r>
            <a:r>
              <a:rPr lang="en-US" altLang="zh-CN" b="0">
                <a:latin typeface="Arial" panose="020B0604020202020204" pitchFamily="34" charset="0"/>
                <a:ea typeface="幼圆" panose="02010509060101010101" pitchFamily="49" charset="-122"/>
              </a:rPr>
              <a:t>Verilog )</a:t>
            </a:r>
            <a:r>
              <a:rPr lang="zh-CN" altLang="en-US" b="0">
                <a:latin typeface="Arial" panose="020B0604020202020204" pitchFamily="34" charset="0"/>
                <a:ea typeface="幼圆" panose="02010509060101010101" pitchFamily="49" charset="-122"/>
              </a:rPr>
              <a:t>的标准化；</a:t>
            </a:r>
          </a:p>
          <a:p>
            <a:pPr eaLnBrk="1" hangingPunct="1">
              <a:lnSpc>
                <a:spcPct val="120000"/>
              </a:lnSpc>
              <a:spcBef>
                <a:spcPct val="10000"/>
              </a:spcBef>
              <a:buFontTx/>
              <a:buNone/>
            </a:pPr>
            <a:r>
              <a:rPr lang="zh-CN" altLang="en-US" b="0">
                <a:latin typeface="Arial" panose="020B0604020202020204" pitchFamily="34" charset="0"/>
                <a:ea typeface="幼圆" panose="02010509060101010101" pitchFamily="49" charset="-122"/>
              </a:rPr>
              <a:t>       高性能仿真工具的验证；</a:t>
            </a:r>
          </a:p>
          <a:p>
            <a:pPr eaLnBrk="1" hangingPunct="1">
              <a:lnSpc>
                <a:spcPct val="120000"/>
              </a:lnSpc>
              <a:spcBef>
                <a:spcPct val="10000"/>
              </a:spcBef>
              <a:buFontTx/>
              <a:buNone/>
            </a:pPr>
            <a:r>
              <a:rPr lang="zh-CN" altLang="en-US" b="0">
                <a:latin typeface="Arial" panose="020B0604020202020204" pitchFamily="34" charset="0"/>
                <a:ea typeface="幼圆" panose="02010509060101010101" pitchFamily="49" charset="-122"/>
              </a:rPr>
              <a:t>       高性能综合工具、编程工具的使用。</a:t>
            </a:r>
          </a:p>
        </p:txBody>
      </p:sp>
      <p:sp>
        <p:nvSpPr>
          <p:cNvPr id="4" name="任意多边形 3">
            <a:extLst>
              <a:ext uri="{FF2B5EF4-FFF2-40B4-BE49-F238E27FC236}">
                <a16:creationId xmlns:a16="http://schemas.microsoft.com/office/drawing/2014/main" id="{03FE9726-56EE-490B-87D5-E0CFD53A76EA}"/>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6325" name="文本框 29">
            <a:extLst>
              <a:ext uri="{FF2B5EF4-FFF2-40B4-BE49-F238E27FC236}">
                <a16:creationId xmlns:a16="http://schemas.microsoft.com/office/drawing/2014/main" id="{FDE1C81B-4832-465C-AA74-D67BDB100B91}"/>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 calcmode="lin" valueType="num">
                                      <p:cBhvr additive="base">
                                        <p:cTn id="7"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anim calcmode="lin" valueType="num">
                                      <p:cBhvr additive="base">
                                        <p:cTn id="11"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515">
                                            <p:txEl>
                                              <p:pRg st="3" end="3"/>
                                            </p:txEl>
                                          </p:spTgt>
                                        </p:tgtEl>
                                        <p:attrNameLst>
                                          <p:attrName>style.visibility</p:attrName>
                                        </p:attrNameLst>
                                      </p:cBhvr>
                                      <p:to>
                                        <p:strVal val="visible"/>
                                      </p:to>
                                    </p:set>
                                    <p:anim calcmode="lin" valueType="num">
                                      <p:cBhvr additive="base">
                                        <p:cTn id="15"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451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515">
                                            <p:txEl>
                                              <p:pRg st="4" end="4"/>
                                            </p:txEl>
                                          </p:spTgt>
                                        </p:tgtEl>
                                        <p:attrNameLst>
                                          <p:attrName>style.visibility</p:attrName>
                                        </p:attrNameLst>
                                      </p:cBhvr>
                                      <p:to>
                                        <p:strVal val="visible"/>
                                      </p:to>
                                    </p:set>
                                    <p:anim calcmode="lin" valueType="num">
                                      <p:cBhvr additive="base">
                                        <p:cTn id="19"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5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a:extLst>
              <a:ext uri="{FF2B5EF4-FFF2-40B4-BE49-F238E27FC236}">
                <a16:creationId xmlns:a16="http://schemas.microsoft.com/office/drawing/2014/main" id="{111BEB62-FF3B-4797-817C-575ED5D85D8E}"/>
              </a:ext>
            </a:extLst>
          </p:cNvPr>
          <p:cNvSpPr txBox="1">
            <a:spLocks noGrp="1" noChangeArrowheads="1"/>
          </p:cNvSpPr>
          <p:nvPr/>
        </p:nvSpPr>
        <p:spPr bwMode="auto">
          <a:xfrm>
            <a:off x="8077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endParaRPr lang="en-US" altLang="zh-CN" sz="1400" b="0">
              <a:latin typeface="Arial" panose="020B0604020202020204" pitchFamily="34" charset="0"/>
            </a:endParaRPr>
          </a:p>
        </p:txBody>
      </p:sp>
      <p:sp>
        <p:nvSpPr>
          <p:cNvPr id="360450" name="Text Box 2">
            <a:extLst>
              <a:ext uri="{FF2B5EF4-FFF2-40B4-BE49-F238E27FC236}">
                <a16:creationId xmlns:a16="http://schemas.microsoft.com/office/drawing/2014/main" id="{9B77100A-C37D-444B-BB55-3BA35B99D7F7}"/>
              </a:ext>
            </a:extLst>
          </p:cNvPr>
          <p:cNvSpPr txBox="1">
            <a:spLocks noChangeArrowheads="1"/>
          </p:cNvSpPr>
          <p:nvPr/>
        </p:nvSpPr>
        <p:spPr bwMode="auto">
          <a:xfrm>
            <a:off x="2143125" y="1501775"/>
            <a:ext cx="8218488"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spcAft>
                <a:spcPct val="30000"/>
              </a:spcAft>
              <a:buFontTx/>
              <a:buNone/>
            </a:pPr>
            <a:r>
              <a:rPr lang="en-US" altLang="zh-CN">
                <a:solidFill>
                  <a:srgbClr val="D60093"/>
                </a:solidFill>
                <a:latin typeface="Arial Black" panose="020B0A04020102020204" pitchFamily="34" charset="0"/>
              </a:rPr>
              <a:t> 4.  </a:t>
            </a:r>
            <a:r>
              <a:rPr lang="zh-CN" altLang="en-US">
                <a:solidFill>
                  <a:srgbClr val="D60093"/>
                </a:solidFill>
                <a:latin typeface="黑体" panose="02010609060101010101" pitchFamily="49" charset="-122"/>
                <a:ea typeface="黑体" panose="02010609060101010101" pitchFamily="49" charset="-122"/>
              </a:rPr>
              <a:t>片上系统</a:t>
            </a:r>
            <a:r>
              <a:rPr lang="en-US" altLang="zh-CN">
                <a:solidFill>
                  <a:srgbClr val="D60093"/>
                </a:solidFill>
                <a:latin typeface="Arial Black" panose="020B0A04020102020204" pitchFamily="34" charset="0"/>
              </a:rPr>
              <a:t>SOC</a:t>
            </a:r>
            <a:r>
              <a:rPr lang="zh-CN" altLang="en-US">
                <a:solidFill>
                  <a:srgbClr val="D60093"/>
                </a:solidFill>
                <a:latin typeface="黑体" panose="02010609060101010101" pitchFamily="49" charset="-122"/>
                <a:ea typeface="黑体" panose="02010609060101010101" pitchFamily="49" charset="-122"/>
              </a:rPr>
              <a:t>及</a:t>
            </a:r>
            <a:r>
              <a:rPr lang="en-US" altLang="zh-CN">
                <a:solidFill>
                  <a:srgbClr val="D60093"/>
                </a:solidFill>
                <a:latin typeface="Arial Black" panose="020B0A04020102020204" pitchFamily="34" charset="0"/>
              </a:rPr>
              <a:t>SOPC</a:t>
            </a:r>
          </a:p>
          <a:p>
            <a:pPr eaLnBrk="1" hangingPunct="1">
              <a:lnSpc>
                <a:spcPct val="120000"/>
              </a:lnSpc>
              <a:spcBef>
                <a:spcPct val="0"/>
              </a:spcBef>
              <a:buFontTx/>
              <a:buNone/>
            </a:pPr>
            <a:r>
              <a:rPr lang="zh-CN" altLang="en-US">
                <a:latin typeface="Arial Black" panose="020B0A04020102020204" pitchFamily="34" charset="0"/>
                <a:ea typeface="幼圆" panose="02010509060101010101" pitchFamily="49" charset="-122"/>
              </a:rPr>
              <a:t>     </a:t>
            </a:r>
            <a:r>
              <a:rPr lang="en-US" altLang="zh-CN" sz="2600" b="0">
                <a:latin typeface="Arial" panose="020B0604020202020204" pitchFamily="34" charset="0"/>
                <a:ea typeface="幼圆" panose="02010509060101010101" pitchFamily="49" charset="-122"/>
              </a:rPr>
              <a:t>90</a:t>
            </a:r>
            <a:r>
              <a:rPr lang="zh-CN" altLang="en-US" sz="2600" b="0">
                <a:latin typeface="Arial" panose="020B0604020202020204" pitchFamily="34" charset="0"/>
                <a:ea typeface="幼圆" panose="02010509060101010101" pitchFamily="49" charset="-122"/>
              </a:rPr>
              <a:t>年代末至今，</a:t>
            </a:r>
            <a:r>
              <a:rPr lang="en-US" altLang="zh-CN" sz="2600" b="0">
                <a:latin typeface="Arial" panose="020B0604020202020204" pitchFamily="34" charset="0"/>
                <a:ea typeface="幼圆" panose="02010509060101010101" pitchFamily="49" charset="-122"/>
              </a:rPr>
              <a:t>FPGA</a:t>
            </a:r>
            <a:r>
              <a:rPr lang="zh-CN" altLang="en-US" sz="2600" b="0">
                <a:latin typeface="Arial" panose="020B0604020202020204" pitchFamily="34" charset="0"/>
                <a:ea typeface="幼圆" panose="02010509060101010101" pitchFamily="49" charset="-122"/>
              </a:rPr>
              <a:t>厂商推出相应的</a:t>
            </a:r>
            <a:r>
              <a:rPr lang="en-US" altLang="zh-CN" sz="2600" b="0">
                <a:latin typeface="Arial" panose="020B0604020202020204" pitchFamily="34" charset="0"/>
                <a:ea typeface="幼圆" panose="02010509060101010101" pitchFamily="49" charset="-122"/>
              </a:rPr>
              <a:t>SoC FPGA</a:t>
            </a:r>
            <a:r>
              <a:rPr lang="zh-CN" altLang="en-US" sz="2600" b="0">
                <a:latin typeface="Arial" panose="020B0604020202020204" pitchFamily="34" charset="0"/>
                <a:ea typeface="幼圆" panose="02010509060101010101" pitchFamily="49" charset="-122"/>
              </a:rPr>
              <a:t>产品，制造工艺达到</a:t>
            </a:r>
            <a:r>
              <a:rPr lang="en-US" altLang="zh-CN" sz="2600" b="0">
                <a:latin typeface="Arial" panose="020B0604020202020204" pitchFamily="34" charset="0"/>
                <a:ea typeface="幼圆" panose="02010509060101010101" pitchFamily="49" charset="-122"/>
              </a:rPr>
              <a:t>38nm</a:t>
            </a:r>
            <a:r>
              <a:rPr lang="zh-CN" altLang="en-US" sz="2600" b="0">
                <a:latin typeface="Arial" panose="020B0604020202020204" pitchFamily="34" charset="0"/>
                <a:ea typeface="幼圆" panose="02010509060101010101" pitchFamily="49" charset="-122"/>
              </a:rPr>
              <a:t>。</a:t>
            </a:r>
          </a:p>
          <a:p>
            <a:pPr eaLnBrk="1" hangingPunct="1">
              <a:lnSpc>
                <a:spcPct val="120000"/>
              </a:lnSpc>
              <a:spcBef>
                <a:spcPct val="25000"/>
              </a:spcBef>
              <a:buFontTx/>
              <a:buNone/>
            </a:pPr>
            <a:r>
              <a:rPr lang="en-US" altLang="zh-CN" sz="2600" b="0">
                <a:latin typeface="Arial" panose="020B0604020202020204" pitchFamily="34" charset="0"/>
                <a:ea typeface="幼圆" panose="02010509060101010101" pitchFamily="49" charset="-122"/>
              </a:rPr>
              <a:t>     </a:t>
            </a:r>
            <a:r>
              <a:rPr lang="zh-CN" altLang="en-US" sz="2600" b="0">
                <a:latin typeface="Arial" panose="020B0604020202020204" pitchFamily="34" charset="0"/>
                <a:ea typeface="幼圆" panose="02010509060101010101" pitchFamily="49" charset="-122"/>
              </a:rPr>
              <a:t>此阶段</a:t>
            </a:r>
            <a:r>
              <a:rPr lang="en-US" altLang="zh-CN" sz="2600" b="0">
                <a:latin typeface="Arial" panose="020B0604020202020204" pitchFamily="34" charset="0"/>
                <a:ea typeface="幼圆" panose="02010509060101010101" pitchFamily="49" charset="-122"/>
              </a:rPr>
              <a:t>PLD</a:t>
            </a:r>
            <a:r>
              <a:rPr lang="zh-CN" altLang="en-US" sz="2600" b="0">
                <a:latin typeface="Arial" panose="020B0604020202020204" pitchFamily="34" charset="0"/>
                <a:ea typeface="幼圆" panose="02010509060101010101" pitchFamily="49" charset="-122"/>
              </a:rPr>
              <a:t>和</a:t>
            </a:r>
            <a:r>
              <a:rPr lang="en-US" altLang="zh-CN" sz="2600" b="0">
                <a:latin typeface="Arial" panose="020B0604020202020204" pitchFamily="34" charset="0"/>
                <a:ea typeface="幼圆" panose="02010509060101010101" pitchFamily="49" charset="-122"/>
              </a:rPr>
              <a:t>ASIC</a:t>
            </a:r>
            <a:r>
              <a:rPr lang="zh-CN" altLang="en-US" sz="2600" b="0">
                <a:latin typeface="Arial" panose="020B0604020202020204" pitchFamily="34" charset="0"/>
                <a:ea typeface="幼圆" panose="02010509060101010101" pitchFamily="49" charset="-122"/>
              </a:rPr>
              <a:t>技术高度融合，生产的逻辑器件内可嵌硬核高速乘法器、</a:t>
            </a:r>
            <a:r>
              <a:rPr lang="en-US" altLang="zh-CN" sz="2600" b="0">
                <a:latin typeface="Arial" panose="020B0604020202020204" pitchFamily="34" charset="0"/>
                <a:ea typeface="幼圆" panose="02010509060101010101" pitchFamily="49" charset="-122"/>
              </a:rPr>
              <a:t>G</a:t>
            </a:r>
            <a:r>
              <a:rPr lang="zh-CN" altLang="en-US" sz="2600" b="0">
                <a:latin typeface="Arial" panose="020B0604020202020204" pitchFamily="34" charset="0"/>
                <a:ea typeface="幼圆" panose="02010509060101010101" pitchFamily="49" charset="-122"/>
              </a:rPr>
              <a:t>比特差分串行接口、数百兆赫硬核微处理器、及软核处理器等，它既实现了软件需求和硬件设计的完美结合，又实现了高速与灵活性的完美结合，使</a:t>
            </a:r>
            <a:r>
              <a:rPr lang="en-US" altLang="zh-CN" sz="2600" b="0">
                <a:latin typeface="Arial" panose="020B0604020202020204" pitchFamily="34" charset="0"/>
                <a:ea typeface="幼圆" panose="02010509060101010101" pitchFamily="49" charset="-122"/>
              </a:rPr>
              <a:t>PLD</a:t>
            </a:r>
            <a:r>
              <a:rPr lang="zh-CN" altLang="en-US" sz="2600" b="0">
                <a:latin typeface="Arial" panose="020B0604020202020204" pitchFamily="34" charset="0"/>
                <a:ea typeface="幼圆" panose="02010509060101010101" pitchFamily="49" charset="-122"/>
              </a:rPr>
              <a:t>的应用范围从单片扩展到系统级。</a:t>
            </a:r>
          </a:p>
        </p:txBody>
      </p:sp>
      <p:sp>
        <p:nvSpPr>
          <p:cNvPr id="57348" name="灯片编号占位符 3">
            <a:extLst>
              <a:ext uri="{FF2B5EF4-FFF2-40B4-BE49-F238E27FC236}">
                <a16:creationId xmlns:a16="http://schemas.microsoft.com/office/drawing/2014/main" id="{1F9BAB77-2147-42E8-AA25-0382E7E2B07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809E0D0-831D-413E-985C-17DAF56F8DDE}"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17</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5" name="任意多边形 4">
            <a:extLst>
              <a:ext uri="{FF2B5EF4-FFF2-40B4-BE49-F238E27FC236}">
                <a16:creationId xmlns:a16="http://schemas.microsoft.com/office/drawing/2014/main" id="{CEFD16A7-6066-4688-BFD9-1F57840165E1}"/>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57350" name="文本框 29">
            <a:extLst>
              <a:ext uri="{FF2B5EF4-FFF2-40B4-BE49-F238E27FC236}">
                <a16:creationId xmlns:a16="http://schemas.microsoft.com/office/drawing/2014/main" id="{93240415-33FE-4DF7-970D-71A6C3183A5F}"/>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§1.1 </a:t>
            </a:r>
            <a:r>
              <a:rPr lang="zh-CN" altLang="en-US" sz="3600">
                <a:solidFill>
                  <a:srgbClr val="D60093"/>
                </a:solidFill>
                <a:latin typeface="Arial" panose="020B0604020202020204" pitchFamily="34" charset="0"/>
                <a:ea typeface="黑体" panose="02010609060101010101" pitchFamily="49" charset="-122"/>
              </a:rPr>
              <a:t>电子设计技术及</a:t>
            </a:r>
            <a:r>
              <a:rPr lang="en-US" altLang="zh-CN" sz="3600">
                <a:solidFill>
                  <a:srgbClr val="D60093"/>
                </a:solidFill>
                <a:latin typeface="Arial" panose="020B0604020202020204" pitchFamily="34" charset="0"/>
                <a:ea typeface="黑体" panose="02010609060101010101" pitchFamily="49" charset="-122"/>
              </a:rPr>
              <a:t>EDA</a:t>
            </a:r>
            <a:endParaRPr lang="zh-CN" altLang="en-US"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0450">
                                            <p:txEl>
                                              <p:pRg st="1" end="1"/>
                                            </p:txEl>
                                          </p:spTgt>
                                        </p:tgtEl>
                                        <p:attrNameLst>
                                          <p:attrName>style.visibility</p:attrName>
                                        </p:attrNameLst>
                                      </p:cBhvr>
                                      <p:to>
                                        <p:strVal val="visible"/>
                                      </p:to>
                                    </p:set>
                                    <p:anim calcmode="lin" valueType="num">
                                      <p:cBhvr additive="base">
                                        <p:cTn id="7" dur="500" fill="hold"/>
                                        <p:tgtEl>
                                          <p:spTgt spid="36045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04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60450">
                                            <p:txEl>
                                              <p:pRg st="2" end="2"/>
                                            </p:txEl>
                                          </p:spTgt>
                                        </p:tgtEl>
                                        <p:attrNameLst>
                                          <p:attrName>style.visibility</p:attrName>
                                        </p:attrNameLst>
                                      </p:cBhvr>
                                      <p:to>
                                        <p:strVal val="visible"/>
                                      </p:to>
                                    </p:set>
                                    <p:anim calcmode="lin" valueType="num">
                                      <p:cBhvr additive="base">
                                        <p:cTn id="13" dur="500" fill="hold"/>
                                        <p:tgtEl>
                                          <p:spTgt spid="36045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045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3952F090-00F8-4AEB-BC90-C7A84EF0FA8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EEF1B229-87C8-4A50-A7FE-AFB5E8BD6CC7}"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18</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339970" name="AutoShape 2">
            <a:extLst>
              <a:ext uri="{FF2B5EF4-FFF2-40B4-BE49-F238E27FC236}">
                <a16:creationId xmlns:a16="http://schemas.microsoft.com/office/drawing/2014/main" id="{3667EECC-D91E-450B-8BB5-9D373A38794E}"/>
              </a:ext>
            </a:extLst>
          </p:cNvPr>
          <p:cNvSpPr>
            <a:spLocks noChangeArrowheads="1"/>
          </p:cNvSpPr>
          <p:nvPr/>
        </p:nvSpPr>
        <p:spPr bwMode="auto">
          <a:xfrm rot="10800000" flipV="1">
            <a:off x="2838450" y="1196975"/>
            <a:ext cx="6858000" cy="4114800"/>
          </a:xfrm>
          <a:prstGeom prst="bevel">
            <a:avLst>
              <a:gd name="adj" fmla="val 2042"/>
            </a:avLst>
          </a:prstGeom>
          <a:solidFill>
            <a:srgbClr val="00A4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endParaRPr>
          </a:p>
        </p:txBody>
      </p:sp>
      <p:grpSp>
        <p:nvGrpSpPr>
          <p:cNvPr id="2" name="Group 4">
            <a:extLst>
              <a:ext uri="{FF2B5EF4-FFF2-40B4-BE49-F238E27FC236}">
                <a16:creationId xmlns:a16="http://schemas.microsoft.com/office/drawing/2014/main" id="{82C7DE77-C11A-4DBC-945F-BE82C8D753CE}"/>
              </a:ext>
            </a:extLst>
          </p:cNvPr>
          <p:cNvGrpSpPr>
            <a:grpSpLocks/>
          </p:cNvGrpSpPr>
          <p:nvPr/>
        </p:nvGrpSpPr>
        <p:grpSpPr bwMode="auto">
          <a:xfrm>
            <a:off x="7747000" y="1504950"/>
            <a:ext cx="1447800" cy="1752600"/>
            <a:chOff x="3840" y="857"/>
            <a:chExt cx="912" cy="1104"/>
          </a:xfrm>
        </p:grpSpPr>
        <p:grpSp>
          <p:nvGrpSpPr>
            <p:cNvPr id="58415" name="Group 5">
              <a:extLst>
                <a:ext uri="{FF2B5EF4-FFF2-40B4-BE49-F238E27FC236}">
                  <a16:creationId xmlns:a16="http://schemas.microsoft.com/office/drawing/2014/main" id="{0B87273B-55D6-4E01-ABFD-13BBD7A4D61C}"/>
                </a:ext>
              </a:extLst>
            </p:cNvPr>
            <p:cNvGrpSpPr>
              <a:grpSpLocks/>
            </p:cNvGrpSpPr>
            <p:nvPr/>
          </p:nvGrpSpPr>
          <p:grpSpPr bwMode="auto">
            <a:xfrm>
              <a:off x="3840" y="857"/>
              <a:ext cx="912" cy="528"/>
              <a:chOff x="3714" y="960"/>
              <a:chExt cx="912" cy="528"/>
            </a:xfrm>
          </p:grpSpPr>
          <p:sp>
            <p:nvSpPr>
              <p:cNvPr id="58419" name="AutoShape 6">
                <a:extLst>
                  <a:ext uri="{FF2B5EF4-FFF2-40B4-BE49-F238E27FC236}">
                    <a16:creationId xmlns:a16="http://schemas.microsoft.com/office/drawing/2014/main" id="{7315CE80-3BF9-43C6-8DD0-92EE83CECC0F}"/>
                  </a:ext>
                </a:extLst>
              </p:cNvPr>
              <p:cNvSpPr>
                <a:spLocks noChangeArrowheads="1"/>
              </p:cNvSpPr>
              <p:nvPr/>
            </p:nvSpPr>
            <p:spPr bwMode="auto">
              <a:xfrm rot="10800000" flipV="1">
                <a:off x="3714" y="960"/>
                <a:ext cx="912" cy="528"/>
              </a:xfrm>
              <a:prstGeom prst="bevel">
                <a:avLst>
                  <a:gd name="adj" fmla="val 8148"/>
                </a:avLst>
              </a:prstGeom>
              <a:solidFill>
                <a:srgbClr val="FF9933"/>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20" name="Rectangle 7">
                <a:extLst>
                  <a:ext uri="{FF2B5EF4-FFF2-40B4-BE49-F238E27FC236}">
                    <a16:creationId xmlns:a16="http://schemas.microsoft.com/office/drawing/2014/main" id="{5BB15646-2864-48C4-AF6B-4E6409B0286B}"/>
                  </a:ext>
                </a:extLst>
              </p:cNvPr>
              <p:cNvSpPr>
                <a:spLocks noChangeArrowheads="1"/>
              </p:cNvSpPr>
              <p:nvPr/>
            </p:nvSpPr>
            <p:spPr bwMode="auto">
              <a:xfrm>
                <a:off x="3834" y="1032"/>
                <a:ext cx="6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a:solidFill>
                      <a:schemeClr val="bg1"/>
                    </a:solidFill>
                    <a:latin typeface="Arial" panose="020B0604020202020204" pitchFamily="34" charset="0"/>
                  </a:rPr>
                  <a:t>Flash</a:t>
                </a:r>
              </a:p>
            </p:txBody>
          </p:sp>
        </p:grpSp>
        <p:grpSp>
          <p:nvGrpSpPr>
            <p:cNvPr id="58416" name="Group 8">
              <a:extLst>
                <a:ext uri="{FF2B5EF4-FFF2-40B4-BE49-F238E27FC236}">
                  <a16:creationId xmlns:a16="http://schemas.microsoft.com/office/drawing/2014/main" id="{EFD9959E-123A-417B-B6AF-69EA8FE1FF0B}"/>
                </a:ext>
              </a:extLst>
            </p:cNvPr>
            <p:cNvGrpSpPr>
              <a:grpSpLocks/>
            </p:cNvGrpSpPr>
            <p:nvPr/>
          </p:nvGrpSpPr>
          <p:grpSpPr bwMode="auto">
            <a:xfrm>
              <a:off x="3840" y="1433"/>
              <a:ext cx="912" cy="528"/>
              <a:chOff x="3714" y="1536"/>
              <a:chExt cx="912" cy="528"/>
            </a:xfrm>
          </p:grpSpPr>
          <p:sp>
            <p:nvSpPr>
              <p:cNvPr id="58417" name="AutoShape 9">
                <a:extLst>
                  <a:ext uri="{FF2B5EF4-FFF2-40B4-BE49-F238E27FC236}">
                    <a16:creationId xmlns:a16="http://schemas.microsoft.com/office/drawing/2014/main" id="{F2148DF1-5177-4F25-92E1-0DAFF8E7D474}"/>
                  </a:ext>
                </a:extLst>
              </p:cNvPr>
              <p:cNvSpPr>
                <a:spLocks noChangeArrowheads="1"/>
              </p:cNvSpPr>
              <p:nvPr/>
            </p:nvSpPr>
            <p:spPr bwMode="auto">
              <a:xfrm rot="10800000" flipV="1">
                <a:off x="3714" y="1536"/>
                <a:ext cx="912" cy="528"/>
              </a:xfrm>
              <a:prstGeom prst="bevel">
                <a:avLst>
                  <a:gd name="adj" fmla="val 8148"/>
                </a:avLst>
              </a:prstGeom>
              <a:solidFill>
                <a:schemeClr val="folHlink"/>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18" name="Rectangle 10">
                <a:extLst>
                  <a:ext uri="{FF2B5EF4-FFF2-40B4-BE49-F238E27FC236}">
                    <a16:creationId xmlns:a16="http://schemas.microsoft.com/office/drawing/2014/main" id="{FE440A02-E878-459C-ABE4-85C39E3D7BCF}"/>
                  </a:ext>
                </a:extLst>
              </p:cNvPr>
              <p:cNvSpPr>
                <a:spLocks noChangeArrowheads="1"/>
              </p:cNvSpPr>
              <p:nvPr/>
            </p:nvSpPr>
            <p:spPr bwMode="auto">
              <a:xfrm>
                <a:off x="3762" y="1608"/>
                <a:ext cx="8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a:solidFill>
                      <a:schemeClr val="bg1"/>
                    </a:solidFill>
                    <a:latin typeface="Arial" panose="020B0604020202020204" pitchFamily="34" charset="0"/>
                  </a:rPr>
                  <a:t>SDRAM</a:t>
                </a:r>
              </a:p>
            </p:txBody>
          </p:sp>
        </p:grpSp>
      </p:grpSp>
      <p:grpSp>
        <p:nvGrpSpPr>
          <p:cNvPr id="5" name="Group 11">
            <a:extLst>
              <a:ext uri="{FF2B5EF4-FFF2-40B4-BE49-F238E27FC236}">
                <a16:creationId xmlns:a16="http://schemas.microsoft.com/office/drawing/2014/main" id="{9BE87CB5-5408-434C-A299-485235699D47}"/>
              </a:ext>
            </a:extLst>
          </p:cNvPr>
          <p:cNvGrpSpPr>
            <a:grpSpLocks/>
          </p:cNvGrpSpPr>
          <p:nvPr/>
        </p:nvGrpSpPr>
        <p:grpSpPr bwMode="auto">
          <a:xfrm>
            <a:off x="5565775" y="1441450"/>
            <a:ext cx="1905000" cy="1752600"/>
            <a:chOff x="2352" y="920"/>
            <a:chExt cx="1200" cy="1104"/>
          </a:xfrm>
        </p:grpSpPr>
        <p:sp>
          <p:nvSpPr>
            <p:cNvPr id="58413" name="AutoShape 12">
              <a:extLst>
                <a:ext uri="{FF2B5EF4-FFF2-40B4-BE49-F238E27FC236}">
                  <a16:creationId xmlns:a16="http://schemas.microsoft.com/office/drawing/2014/main" id="{478DFA8C-B426-4E64-B12F-D87DDB87D235}"/>
                </a:ext>
              </a:extLst>
            </p:cNvPr>
            <p:cNvSpPr>
              <a:spLocks noChangeArrowheads="1"/>
            </p:cNvSpPr>
            <p:nvPr/>
          </p:nvSpPr>
          <p:spPr bwMode="auto">
            <a:xfrm rot="10800000" flipV="1">
              <a:off x="2352" y="920"/>
              <a:ext cx="1200" cy="1104"/>
            </a:xfrm>
            <a:prstGeom prst="bevel">
              <a:avLst>
                <a:gd name="adj" fmla="val 4255"/>
              </a:avLst>
            </a:prstGeom>
            <a:solidFill>
              <a:schemeClr val="accent2"/>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14" name="Rectangle 13">
              <a:extLst>
                <a:ext uri="{FF2B5EF4-FFF2-40B4-BE49-F238E27FC236}">
                  <a16:creationId xmlns:a16="http://schemas.microsoft.com/office/drawing/2014/main" id="{9A6E350C-7909-46F8-BC63-9F2082CFE852}"/>
                </a:ext>
              </a:extLst>
            </p:cNvPr>
            <p:cNvSpPr>
              <a:spLocks noChangeArrowheads="1"/>
            </p:cNvSpPr>
            <p:nvPr/>
          </p:nvSpPr>
          <p:spPr bwMode="auto">
            <a:xfrm>
              <a:off x="2496" y="1040"/>
              <a:ext cx="91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a:solidFill>
                    <a:schemeClr val="bg1"/>
                  </a:solidFill>
                  <a:latin typeface="Arial" panose="020B0604020202020204" pitchFamily="34" charset="0"/>
                </a:rPr>
                <a:t>CPU</a:t>
              </a:r>
            </a:p>
          </p:txBody>
        </p:sp>
      </p:grpSp>
      <p:grpSp>
        <p:nvGrpSpPr>
          <p:cNvPr id="6" name="Group 14">
            <a:extLst>
              <a:ext uri="{FF2B5EF4-FFF2-40B4-BE49-F238E27FC236}">
                <a16:creationId xmlns:a16="http://schemas.microsoft.com/office/drawing/2014/main" id="{03F1F2D6-8F4F-4D78-ADF6-9300522491FC}"/>
              </a:ext>
            </a:extLst>
          </p:cNvPr>
          <p:cNvGrpSpPr>
            <a:grpSpLocks/>
          </p:cNvGrpSpPr>
          <p:nvPr/>
        </p:nvGrpSpPr>
        <p:grpSpPr bwMode="auto">
          <a:xfrm>
            <a:off x="7823200" y="3362325"/>
            <a:ext cx="1371600" cy="1201738"/>
            <a:chOff x="3744" y="2130"/>
            <a:chExt cx="768" cy="704"/>
          </a:xfrm>
        </p:grpSpPr>
        <p:sp>
          <p:nvSpPr>
            <p:cNvPr id="58411" name="AutoShape 15">
              <a:extLst>
                <a:ext uri="{FF2B5EF4-FFF2-40B4-BE49-F238E27FC236}">
                  <a16:creationId xmlns:a16="http://schemas.microsoft.com/office/drawing/2014/main" id="{4A601983-CADF-4E3F-8BF7-78AF52FB6DC7}"/>
                </a:ext>
              </a:extLst>
            </p:cNvPr>
            <p:cNvSpPr>
              <a:spLocks noChangeArrowheads="1"/>
            </p:cNvSpPr>
            <p:nvPr/>
          </p:nvSpPr>
          <p:spPr bwMode="auto">
            <a:xfrm rot="10800000" flipV="1">
              <a:off x="3744" y="2130"/>
              <a:ext cx="768" cy="704"/>
            </a:xfrm>
            <a:prstGeom prst="bevel">
              <a:avLst>
                <a:gd name="adj" fmla="val 7102"/>
              </a:avLst>
            </a:prstGeom>
            <a:solidFill>
              <a:schemeClr val="tx2"/>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12" name="Rectangle 16">
              <a:extLst>
                <a:ext uri="{FF2B5EF4-FFF2-40B4-BE49-F238E27FC236}">
                  <a16:creationId xmlns:a16="http://schemas.microsoft.com/office/drawing/2014/main" id="{D0B46152-3F94-4D28-BD4A-FDDEF1FA7AF1}"/>
                </a:ext>
              </a:extLst>
            </p:cNvPr>
            <p:cNvSpPr>
              <a:spLocks noChangeArrowheads="1"/>
            </p:cNvSpPr>
            <p:nvPr/>
          </p:nvSpPr>
          <p:spPr bwMode="auto">
            <a:xfrm>
              <a:off x="3840" y="2218"/>
              <a:ext cx="57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solidFill>
                    <a:schemeClr val="bg1"/>
                  </a:solidFill>
                  <a:latin typeface="Arial" panose="020B0604020202020204" pitchFamily="34" charset="0"/>
                </a:rPr>
                <a:t>DSP</a:t>
              </a:r>
            </a:p>
          </p:txBody>
        </p:sp>
      </p:grpSp>
      <p:grpSp>
        <p:nvGrpSpPr>
          <p:cNvPr id="7" name="Group 17">
            <a:extLst>
              <a:ext uri="{FF2B5EF4-FFF2-40B4-BE49-F238E27FC236}">
                <a16:creationId xmlns:a16="http://schemas.microsoft.com/office/drawing/2014/main" id="{0378310D-ABCE-45FB-90DF-F9924FD13B23}"/>
              </a:ext>
            </a:extLst>
          </p:cNvPr>
          <p:cNvGrpSpPr>
            <a:grpSpLocks/>
          </p:cNvGrpSpPr>
          <p:nvPr/>
        </p:nvGrpSpPr>
        <p:grpSpPr bwMode="auto">
          <a:xfrm>
            <a:off x="3251200" y="1504950"/>
            <a:ext cx="1752600" cy="990600"/>
            <a:chOff x="1056" y="960"/>
            <a:chExt cx="960" cy="624"/>
          </a:xfrm>
        </p:grpSpPr>
        <p:sp>
          <p:nvSpPr>
            <p:cNvPr id="58409" name="AutoShape 18">
              <a:extLst>
                <a:ext uri="{FF2B5EF4-FFF2-40B4-BE49-F238E27FC236}">
                  <a16:creationId xmlns:a16="http://schemas.microsoft.com/office/drawing/2014/main" id="{E22E1654-2477-4DA4-BA86-9B32E50747C9}"/>
                </a:ext>
              </a:extLst>
            </p:cNvPr>
            <p:cNvSpPr>
              <a:spLocks noChangeArrowheads="1"/>
            </p:cNvSpPr>
            <p:nvPr/>
          </p:nvSpPr>
          <p:spPr bwMode="auto">
            <a:xfrm rot="10800000" flipV="1">
              <a:off x="1056" y="960"/>
              <a:ext cx="960" cy="624"/>
            </a:xfrm>
            <a:prstGeom prst="bevel">
              <a:avLst>
                <a:gd name="adj" fmla="val 6060"/>
              </a:avLst>
            </a:prstGeom>
            <a:solidFill>
              <a:schemeClr val="hlink"/>
            </a:solidFill>
            <a:ln>
              <a:noFill/>
            </a:ln>
            <a:effectLst>
              <a:outerShdw dist="7184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10" name="Rectangle 19">
              <a:extLst>
                <a:ext uri="{FF2B5EF4-FFF2-40B4-BE49-F238E27FC236}">
                  <a16:creationId xmlns:a16="http://schemas.microsoft.com/office/drawing/2014/main" id="{F1C37B49-4EAA-4447-86F4-32E644FF9B7C}"/>
                </a:ext>
              </a:extLst>
            </p:cNvPr>
            <p:cNvSpPr>
              <a:spLocks noChangeArrowheads="1"/>
            </p:cNvSpPr>
            <p:nvPr/>
          </p:nvSpPr>
          <p:spPr bwMode="auto">
            <a:xfrm>
              <a:off x="1248" y="105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a:solidFill>
                    <a:schemeClr val="bg1"/>
                  </a:solidFill>
                  <a:latin typeface="Arial" panose="020B0604020202020204" pitchFamily="34" charset="0"/>
                </a:rPr>
                <a:t>I/O</a:t>
              </a:r>
            </a:p>
          </p:txBody>
        </p:sp>
      </p:grpSp>
      <p:grpSp>
        <p:nvGrpSpPr>
          <p:cNvPr id="8" name="Group 20">
            <a:extLst>
              <a:ext uri="{FF2B5EF4-FFF2-40B4-BE49-F238E27FC236}">
                <a16:creationId xmlns:a16="http://schemas.microsoft.com/office/drawing/2014/main" id="{82476E1C-5268-4734-B7C4-B9CE028330D1}"/>
              </a:ext>
            </a:extLst>
          </p:cNvPr>
          <p:cNvGrpSpPr>
            <a:grpSpLocks/>
          </p:cNvGrpSpPr>
          <p:nvPr/>
        </p:nvGrpSpPr>
        <p:grpSpPr bwMode="auto">
          <a:xfrm>
            <a:off x="3251200" y="2571750"/>
            <a:ext cx="1752600" cy="990600"/>
            <a:chOff x="1056" y="960"/>
            <a:chExt cx="960" cy="624"/>
          </a:xfrm>
        </p:grpSpPr>
        <p:sp>
          <p:nvSpPr>
            <p:cNvPr id="58407" name="AutoShape 21">
              <a:extLst>
                <a:ext uri="{FF2B5EF4-FFF2-40B4-BE49-F238E27FC236}">
                  <a16:creationId xmlns:a16="http://schemas.microsoft.com/office/drawing/2014/main" id="{F729C966-13E5-4D66-8774-BB32567936B6}"/>
                </a:ext>
              </a:extLst>
            </p:cNvPr>
            <p:cNvSpPr>
              <a:spLocks noChangeArrowheads="1"/>
            </p:cNvSpPr>
            <p:nvPr/>
          </p:nvSpPr>
          <p:spPr bwMode="auto">
            <a:xfrm rot="10800000" flipV="1">
              <a:off x="1056" y="960"/>
              <a:ext cx="960" cy="624"/>
            </a:xfrm>
            <a:prstGeom prst="bevel">
              <a:avLst>
                <a:gd name="adj" fmla="val 6060"/>
              </a:avLst>
            </a:prstGeom>
            <a:solidFill>
              <a:schemeClr val="hlink"/>
            </a:solidFill>
            <a:ln>
              <a:noFill/>
            </a:ln>
            <a:effectLst>
              <a:outerShdw dist="7184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08" name="Rectangle 22">
              <a:extLst>
                <a:ext uri="{FF2B5EF4-FFF2-40B4-BE49-F238E27FC236}">
                  <a16:creationId xmlns:a16="http://schemas.microsoft.com/office/drawing/2014/main" id="{149A3C90-915F-4786-8B6A-5B86AC22A706}"/>
                </a:ext>
              </a:extLst>
            </p:cNvPr>
            <p:cNvSpPr>
              <a:spLocks noChangeArrowheads="1"/>
            </p:cNvSpPr>
            <p:nvPr/>
          </p:nvSpPr>
          <p:spPr bwMode="auto">
            <a:xfrm>
              <a:off x="1248" y="105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a:solidFill>
                    <a:schemeClr val="bg1"/>
                  </a:solidFill>
                  <a:latin typeface="Arial" panose="020B0604020202020204" pitchFamily="34" charset="0"/>
                </a:rPr>
                <a:t>I/O</a:t>
              </a:r>
            </a:p>
          </p:txBody>
        </p:sp>
      </p:grpSp>
      <p:grpSp>
        <p:nvGrpSpPr>
          <p:cNvPr id="9" name="Group 23">
            <a:extLst>
              <a:ext uri="{FF2B5EF4-FFF2-40B4-BE49-F238E27FC236}">
                <a16:creationId xmlns:a16="http://schemas.microsoft.com/office/drawing/2014/main" id="{D7FD90AD-CC76-4F33-A2EF-E830B199A17A}"/>
              </a:ext>
            </a:extLst>
          </p:cNvPr>
          <p:cNvGrpSpPr>
            <a:grpSpLocks/>
          </p:cNvGrpSpPr>
          <p:nvPr/>
        </p:nvGrpSpPr>
        <p:grpSpPr bwMode="auto">
          <a:xfrm>
            <a:off x="5689600" y="3397250"/>
            <a:ext cx="1676400" cy="1676400"/>
            <a:chOff x="2448" y="2198"/>
            <a:chExt cx="912" cy="912"/>
          </a:xfrm>
        </p:grpSpPr>
        <p:sp>
          <p:nvSpPr>
            <p:cNvPr id="58405" name="AutoShape 24">
              <a:extLst>
                <a:ext uri="{FF2B5EF4-FFF2-40B4-BE49-F238E27FC236}">
                  <a16:creationId xmlns:a16="http://schemas.microsoft.com/office/drawing/2014/main" id="{C5F73318-2267-41E6-8FF3-CED47DB90FD0}"/>
                </a:ext>
              </a:extLst>
            </p:cNvPr>
            <p:cNvSpPr>
              <a:spLocks noChangeArrowheads="1"/>
            </p:cNvSpPr>
            <p:nvPr/>
          </p:nvSpPr>
          <p:spPr bwMode="auto">
            <a:xfrm rot="10800000" flipV="1">
              <a:off x="2448" y="2198"/>
              <a:ext cx="912" cy="912"/>
            </a:xfrm>
            <a:prstGeom prst="bevel">
              <a:avLst>
                <a:gd name="adj" fmla="val 3287"/>
              </a:avLst>
            </a:prstGeom>
            <a:gradFill rotWithShape="1">
              <a:gsLst>
                <a:gs pos="0">
                  <a:srgbClr val="969696"/>
                </a:gs>
                <a:gs pos="50000">
                  <a:srgbClr val="DDDDDD"/>
                </a:gs>
                <a:gs pos="100000">
                  <a:srgbClr val="969696"/>
                </a:gs>
              </a:gsLst>
              <a:lin ang="2700000" scaled="1"/>
            </a:gradFill>
            <a:ln>
              <a:noFill/>
            </a:ln>
            <a:effectLst>
              <a:outerShdw dist="35921"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406" name="Text Box 25">
              <a:extLst>
                <a:ext uri="{FF2B5EF4-FFF2-40B4-BE49-F238E27FC236}">
                  <a16:creationId xmlns:a16="http://schemas.microsoft.com/office/drawing/2014/main" id="{A3E4D0D0-6D36-4AAA-A97B-7D63E03478C1}"/>
                </a:ext>
              </a:extLst>
            </p:cNvPr>
            <p:cNvSpPr txBox="1">
              <a:spLocks noChangeArrowheads="1"/>
            </p:cNvSpPr>
            <p:nvPr/>
          </p:nvSpPr>
          <p:spPr bwMode="auto">
            <a:xfrm>
              <a:off x="2617" y="2491"/>
              <a:ext cx="56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a:latin typeface="Arial" panose="020B0604020202020204" pitchFamily="34" charset="0"/>
                </a:rPr>
                <a:t>FPGA</a:t>
              </a:r>
            </a:p>
          </p:txBody>
        </p:sp>
      </p:grpSp>
      <p:grpSp>
        <p:nvGrpSpPr>
          <p:cNvPr id="10" name="Group 26">
            <a:extLst>
              <a:ext uri="{FF2B5EF4-FFF2-40B4-BE49-F238E27FC236}">
                <a16:creationId xmlns:a16="http://schemas.microsoft.com/office/drawing/2014/main" id="{A18902C8-C554-4C2F-9C5A-F0EA40CE5971}"/>
              </a:ext>
            </a:extLst>
          </p:cNvPr>
          <p:cNvGrpSpPr>
            <a:grpSpLocks/>
          </p:cNvGrpSpPr>
          <p:nvPr/>
        </p:nvGrpSpPr>
        <p:grpSpPr bwMode="auto">
          <a:xfrm>
            <a:off x="5778500" y="3511550"/>
            <a:ext cx="457200" cy="258763"/>
            <a:chOff x="1056" y="960"/>
            <a:chExt cx="960" cy="624"/>
          </a:xfrm>
        </p:grpSpPr>
        <p:sp>
          <p:nvSpPr>
            <p:cNvPr id="58403" name="AutoShape 27">
              <a:extLst>
                <a:ext uri="{FF2B5EF4-FFF2-40B4-BE49-F238E27FC236}">
                  <a16:creationId xmlns:a16="http://schemas.microsoft.com/office/drawing/2014/main" id="{051F4B99-876A-4CAE-9730-7446D91AD9AB}"/>
                </a:ext>
              </a:extLst>
            </p:cNvPr>
            <p:cNvSpPr>
              <a:spLocks noChangeArrowheads="1"/>
            </p:cNvSpPr>
            <p:nvPr/>
          </p:nvSpPr>
          <p:spPr bwMode="auto">
            <a:xfrm rot="10800000" flipV="1">
              <a:off x="1056" y="960"/>
              <a:ext cx="960" cy="624"/>
            </a:xfrm>
            <a:prstGeom prst="bevel">
              <a:avLst>
                <a:gd name="adj" fmla="val 6060"/>
              </a:avLst>
            </a:prstGeom>
            <a:solidFill>
              <a:schemeClr val="hlink"/>
            </a:solidFill>
            <a:ln>
              <a:noFill/>
            </a:ln>
            <a:effectLst>
              <a:outerShdw dist="7184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900">
                <a:solidFill>
                  <a:schemeClr val="bg1"/>
                </a:solidFill>
                <a:latin typeface="Arial" panose="020B0604020202020204" pitchFamily="34" charset="0"/>
                <a:cs typeface="Arial" panose="020B0604020202020204" pitchFamily="34" charset="0"/>
              </a:endParaRPr>
            </a:p>
          </p:txBody>
        </p:sp>
        <p:sp>
          <p:nvSpPr>
            <p:cNvPr id="58404" name="Rectangle 28">
              <a:extLst>
                <a:ext uri="{FF2B5EF4-FFF2-40B4-BE49-F238E27FC236}">
                  <a16:creationId xmlns:a16="http://schemas.microsoft.com/office/drawing/2014/main" id="{396B9620-28C8-4A04-8A7D-5768F07EB7C3}"/>
                </a:ext>
              </a:extLst>
            </p:cNvPr>
            <p:cNvSpPr>
              <a:spLocks noChangeArrowheads="1"/>
            </p:cNvSpPr>
            <p:nvPr/>
          </p:nvSpPr>
          <p:spPr bwMode="auto">
            <a:xfrm>
              <a:off x="1248" y="105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
                  <a:solidFill>
                    <a:schemeClr val="bg1"/>
                  </a:solidFill>
                  <a:latin typeface="Arial" panose="020B0604020202020204" pitchFamily="34" charset="0"/>
                </a:rPr>
                <a:t>I/O</a:t>
              </a:r>
            </a:p>
          </p:txBody>
        </p:sp>
      </p:grpSp>
      <p:grpSp>
        <p:nvGrpSpPr>
          <p:cNvPr id="11" name="Group 29">
            <a:extLst>
              <a:ext uri="{FF2B5EF4-FFF2-40B4-BE49-F238E27FC236}">
                <a16:creationId xmlns:a16="http://schemas.microsoft.com/office/drawing/2014/main" id="{FFEEC587-06A9-4E43-A732-1DBC38207232}"/>
              </a:ext>
            </a:extLst>
          </p:cNvPr>
          <p:cNvGrpSpPr>
            <a:grpSpLocks/>
          </p:cNvGrpSpPr>
          <p:nvPr/>
        </p:nvGrpSpPr>
        <p:grpSpPr bwMode="auto">
          <a:xfrm>
            <a:off x="6311900" y="3511550"/>
            <a:ext cx="457200" cy="258763"/>
            <a:chOff x="1056" y="960"/>
            <a:chExt cx="960" cy="624"/>
          </a:xfrm>
        </p:grpSpPr>
        <p:sp>
          <p:nvSpPr>
            <p:cNvPr id="58401" name="AutoShape 30">
              <a:extLst>
                <a:ext uri="{FF2B5EF4-FFF2-40B4-BE49-F238E27FC236}">
                  <a16:creationId xmlns:a16="http://schemas.microsoft.com/office/drawing/2014/main" id="{46729C52-7D6E-4EBF-B7BF-D6DF2491500A}"/>
                </a:ext>
              </a:extLst>
            </p:cNvPr>
            <p:cNvSpPr>
              <a:spLocks noChangeArrowheads="1"/>
            </p:cNvSpPr>
            <p:nvPr/>
          </p:nvSpPr>
          <p:spPr bwMode="auto">
            <a:xfrm rot="10800000" flipV="1">
              <a:off x="1056" y="960"/>
              <a:ext cx="960" cy="624"/>
            </a:xfrm>
            <a:prstGeom prst="bevel">
              <a:avLst>
                <a:gd name="adj" fmla="val 6060"/>
              </a:avLst>
            </a:prstGeom>
            <a:solidFill>
              <a:schemeClr val="hlink"/>
            </a:solidFill>
            <a:ln>
              <a:noFill/>
            </a:ln>
            <a:effectLst>
              <a:outerShdw dist="7184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900">
                <a:solidFill>
                  <a:schemeClr val="bg1"/>
                </a:solidFill>
                <a:latin typeface="Arial" panose="020B0604020202020204" pitchFamily="34" charset="0"/>
                <a:cs typeface="Arial" panose="020B0604020202020204" pitchFamily="34" charset="0"/>
              </a:endParaRPr>
            </a:p>
          </p:txBody>
        </p:sp>
        <p:sp>
          <p:nvSpPr>
            <p:cNvPr id="58402" name="Rectangle 31">
              <a:extLst>
                <a:ext uri="{FF2B5EF4-FFF2-40B4-BE49-F238E27FC236}">
                  <a16:creationId xmlns:a16="http://schemas.microsoft.com/office/drawing/2014/main" id="{8B2D2EBC-2D47-4FD7-983A-D17680BB6203}"/>
                </a:ext>
              </a:extLst>
            </p:cNvPr>
            <p:cNvSpPr>
              <a:spLocks noChangeArrowheads="1"/>
            </p:cNvSpPr>
            <p:nvPr/>
          </p:nvSpPr>
          <p:spPr bwMode="auto">
            <a:xfrm>
              <a:off x="1248" y="105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
                  <a:solidFill>
                    <a:schemeClr val="bg1"/>
                  </a:solidFill>
                  <a:latin typeface="Arial" panose="020B0604020202020204" pitchFamily="34" charset="0"/>
                </a:rPr>
                <a:t>I/O</a:t>
              </a:r>
            </a:p>
          </p:txBody>
        </p:sp>
      </p:grpSp>
      <p:grpSp>
        <p:nvGrpSpPr>
          <p:cNvPr id="12" name="Group 32">
            <a:extLst>
              <a:ext uri="{FF2B5EF4-FFF2-40B4-BE49-F238E27FC236}">
                <a16:creationId xmlns:a16="http://schemas.microsoft.com/office/drawing/2014/main" id="{594B2FFD-812E-406B-9536-62F4861AB90A}"/>
              </a:ext>
            </a:extLst>
          </p:cNvPr>
          <p:cNvGrpSpPr>
            <a:grpSpLocks/>
          </p:cNvGrpSpPr>
          <p:nvPr/>
        </p:nvGrpSpPr>
        <p:grpSpPr bwMode="auto">
          <a:xfrm>
            <a:off x="6845300" y="3511550"/>
            <a:ext cx="457200" cy="258763"/>
            <a:chOff x="1056" y="960"/>
            <a:chExt cx="960" cy="624"/>
          </a:xfrm>
        </p:grpSpPr>
        <p:sp>
          <p:nvSpPr>
            <p:cNvPr id="58399" name="AutoShape 33">
              <a:extLst>
                <a:ext uri="{FF2B5EF4-FFF2-40B4-BE49-F238E27FC236}">
                  <a16:creationId xmlns:a16="http://schemas.microsoft.com/office/drawing/2014/main" id="{33C0C246-6E5E-4A16-8643-FE29C9219E03}"/>
                </a:ext>
              </a:extLst>
            </p:cNvPr>
            <p:cNvSpPr>
              <a:spLocks noChangeArrowheads="1"/>
            </p:cNvSpPr>
            <p:nvPr/>
          </p:nvSpPr>
          <p:spPr bwMode="auto">
            <a:xfrm rot="10800000" flipV="1">
              <a:off x="1056" y="960"/>
              <a:ext cx="960" cy="624"/>
            </a:xfrm>
            <a:prstGeom prst="bevel">
              <a:avLst>
                <a:gd name="adj" fmla="val 6060"/>
              </a:avLst>
            </a:prstGeom>
            <a:solidFill>
              <a:schemeClr val="hlink"/>
            </a:solidFill>
            <a:ln>
              <a:noFill/>
            </a:ln>
            <a:effectLst>
              <a:outerShdw dist="7184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900">
                <a:solidFill>
                  <a:schemeClr val="bg1"/>
                </a:solidFill>
                <a:latin typeface="Arial" panose="020B0604020202020204" pitchFamily="34" charset="0"/>
                <a:cs typeface="Arial" panose="020B0604020202020204" pitchFamily="34" charset="0"/>
              </a:endParaRPr>
            </a:p>
          </p:txBody>
        </p:sp>
        <p:sp>
          <p:nvSpPr>
            <p:cNvPr id="58400" name="Rectangle 34">
              <a:extLst>
                <a:ext uri="{FF2B5EF4-FFF2-40B4-BE49-F238E27FC236}">
                  <a16:creationId xmlns:a16="http://schemas.microsoft.com/office/drawing/2014/main" id="{92E9F0DE-4FB8-41AE-A32B-DC95A7525D03}"/>
                </a:ext>
              </a:extLst>
            </p:cNvPr>
            <p:cNvSpPr>
              <a:spLocks noChangeArrowheads="1"/>
            </p:cNvSpPr>
            <p:nvPr/>
          </p:nvSpPr>
          <p:spPr bwMode="auto">
            <a:xfrm>
              <a:off x="1248" y="105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
                  <a:solidFill>
                    <a:schemeClr val="bg1"/>
                  </a:solidFill>
                  <a:latin typeface="Arial" panose="020B0604020202020204" pitchFamily="34" charset="0"/>
                </a:rPr>
                <a:t>I/O</a:t>
              </a:r>
            </a:p>
          </p:txBody>
        </p:sp>
      </p:grpSp>
      <p:grpSp>
        <p:nvGrpSpPr>
          <p:cNvPr id="13" name="Group 35">
            <a:extLst>
              <a:ext uri="{FF2B5EF4-FFF2-40B4-BE49-F238E27FC236}">
                <a16:creationId xmlns:a16="http://schemas.microsoft.com/office/drawing/2014/main" id="{A833B7BA-CDB7-4121-85CD-1AAB883BDB95}"/>
              </a:ext>
            </a:extLst>
          </p:cNvPr>
          <p:cNvGrpSpPr>
            <a:grpSpLocks/>
          </p:cNvGrpSpPr>
          <p:nvPr/>
        </p:nvGrpSpPr>
        <p:grpSpPr bwMode="auto">
          <a:xfrm>
            <a:off x="5794375" y="4432300"/>
            <a:ext cx="533400" cy="490538"/>
            <a:chOff x="2352" y="920"/>
            <a:chExt cx="1200" cy="1104"/>
          </a:xfrm>
        </p:grpSpPr>
        <p:sp>
          <p:nvSpPr>
            <p:cNvPr id="58397" name="AutoShape 36">
              <a:extLst>
                <a:ext uri="{FF2B5EF4-FFF2-40B4-BE49-F238E27FC236}">
                  <a16:creationId xmlns:a16="http://schemas.microsoft.com/office/drawing/2014/main" id="{3D250802-DD9A-4BFD-828E-3A8E02B1DC91}"/>
                </a:ext>
              </a:extLst>
            </p:cNvPr>
            <p:cNvSpPr>
              <a:spLocks noChangeArrowheads="1"/>
            </p:cNvSpPr>
            <p:nvPr/>
          </p:nvSpPr>
          <p:spPr bwMode="auto">
            <a:xfrm rot="10800000" flipV="1">
              <a:off x="2352" y="920"/>
              <a:ext cx="1200" cy="1104"/>
            </a:xfrm>
            <a:prstGeom prst="bevel">
              <a:avLst>
                <a:gd name="adj" fmla="val 4255"/>
              </a:avLst>
            </a:prstGeom>
            <a:solidFill>
              <a:schemeClr val="accent2"/>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900">
                <a:solidFill>
                  <a:schemeClr val="bg1"/>
                </a:solidFill>
                <a:latin typeface="Arial" panose="020B0604020202020204" pitchFamily="34" charset="0"/>
                <a:cs typeface="Arial" panose="020B0604020202020204" pitchFamily="34" charset="0"/>
              </a:endParaRPr>
            </a:p>
          </p:txBody>
        </p:sp>
        <p:sp>
          <p:nvSpPr>
            <p:cNvPr id="58398" name="Rectangle 37">
              <a:extLst>
                <a:ext uri="{FF2B5EF4-FFF2-40B4-BE49-F238E27FC236}">
                  <a16:creationId xmlns:a16="http://schemas.microsoft.com/office/drawing/2014/main" id="{B13C88D6-E265-4E87-958B-FC3AF064022F}"/>
                </a:ext>
              </a:extLst>
            </p:cNvPr>
            <p:cNvSpPr>
              <a:spLocks noChangeArrowheads="1"/>
            </p:cNvSpPr>
            <p:nvPr/>
          </p:nvSpPr>
          <p:spPr bwMode="auto">
            <a:xfrm>
              <a:off x="2496" y="1040"/>
              <a:ext cx="91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
                  <a:latin typeface="Arial" panose="020B0604020202020204" pitchFamily="34" charset="0"/>
                </a:rPr>
                <a:t>CPU</a:t>
              </a:r>
            </a:p>
          </p:txBody>
        </p:sp>
      </p:grpSp>
      <p:grpSp>
        <p:nvGrpSpPr>
          <p:cNvPr id="14" name="Group 38">
            <a:extLst>
              <a:ext uri="{FF2B5EF4-FFF2-40B4-BE49-F238E27FC236}">
                <a16:creationId xmlns:a16="http://schemas.microsoft.com/office/drawing/2014/main" id="{C2B5CCBE-473A-4368-819E-BA55BEB49D1C}"/>
              </a:ext>
            </a:extLst>
          </p:cNvPr>
          <p:cNvGrpSpPr>
            <a:grpSpLocks/>
          </p:cNvGrpSpPr>
          <p:nvPr/>
        </p:nvGrpSpPr>
        <p:grpSpPr bwMode="auto">
          <a:xfrm>
            <a:off x="6604000" y="4503738"/>
            <a:ext cx="457200" cy="419100"/>
            <a:chOff x="3744" y="2130"/>
            <a:chExt cx="768" cy="704"/>
          </a:xfrm>
        </p:grpSpPr>
        <p:sp>
          <p:nvSpPr>
            <p:cNvPr id="58395" name="AutoShape 39">
              <a:extLst>
                <a:ext uri="{FF2B5EF4-FFF2-40B4-BE49-F238E27FC236}">
                  <a16:creationId xmlns:a16="http://schemas.microsoft.com/office/drawing/2014/main" id="{A2FB3C2E-2786-4971-820B-C48BF245A66B}"/>
                </a:ext>
              </a:extLst>
            </p:cNvPr>
            <p:cNvSpPr>
              <a:spLocks noChangeArrowheads="1"/>
            </p:cNvSpPr>
            <p:nvPr/>
          </p:nvSpPr>
          <p:spPr bwMode="auto">
            <a:xfrm rot="10800000" flipV="1">
              <a:off x="3744" y="2130"/>
              <a:ext cx="768" cy="704"/>
            </a:xfrm>
            <a:prstGeom prst="bevel">
              <a:avLst>
                <a:gd name="adj" fmla="val 7102"/>
              </a:avLst>
            </a:prstGeom>
            <a:solidFill>
              <a:schemeClr val="tx2"/>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000">
                <a:solidFill>
                  <a:schemeClr val="bg1"/>
                </a:solidFill>
                <a:latin typeface="Arial" panose="020B0604020202020204" pitchFamily="34" charset="0"/>
                <a:cs typeface="Arial" panose="020B0604020202020204" pitchFamily="34" charset="0"/>
              </a:endParaRPr>
            </a:p>
          </p:txBody>
        </p:sp>
        <p:sp>
          <p:nvSpPr>
            <p:cNvPr id="58396" name="Rectangle 40">
              <a:extLst>
                <a:ext uri="{FF2B5EF4-FFF2-40B4-BE49-F238E27FC236}">
                  <a16:creationId xmlns:a16="http://schemas.microsoft.com/office/drawing/2014/main" id="{1F282568-3925-43AA-8109-044FA0C00264}"/>
                </a:ext>
              </a:extLst>
            </p:cNvPr>
            <p:cNvSpPr>
              <a:spLocks noChangeArrowheads="1"/>
            </p:cNvSpPr>
            <p:nvPr/>
          </p:nvSpPr>
          <p:spPr bwMode="auto">
            <a:xfrm>
              <a:off x="3840" y="2218"/>
              <a:ext cx="57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
                  <a:solidFill>
                    <a:schemeClr val="bg1"/>
                  </a:solidFill>
                  <a:latin typeface="Arial" panose="020B0604020202020204" pitchFamily="34" charset="0"/>
                </a:rPr>
                <a:t>DSP</a:t>
              </a:r>
            </a:p>
          </p:txBody>
        </p:sp>
      </p:grpSp>
      <p:sp>
        <p:nvSpPr>
          <p:cNvPr id="340009" name="Text Box 41">
            <a:extLst>
              <a:ext uri="{FF2B5EF4-FFF2-40B4-BE49-F238E27FC236}">
                <a16:creationId xmlns:a16="http://schemas.microsoft.com/office/drawing/2014/main" id="{6813669E-B692-426F-ADD5-0FC87A5959B2}"/>
              </a:ext>
            </a:extLst>
          </p:cNvPr>
          <p:cNvSpPr txBox="1">
            <a:spLocks noChangeArrowheads="1"/>
          </p:cNvSpPr>
          <p:nvPr/>
        </p:nvSpPr>
        <p:spPr bwMode="auto">
          <a:xfrm>
            <a:off x="2495550" y="5445125"/>
            <a:ext cx="7162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0"/>
              </a:spcBef>
              <a:buFontTx/>
              <a:buNone/>
            </a:pPr>
            <a:r>
              <a:rPr lang="en-US" altLang="zh-CN" i="1">
                <a:solidFill>
                  <a:schemeClr val="hlink"/>
                </a:solidFill>
                <a:latin typeface="Arial Black" panose="020B0A04020102020204" pitchFamily="34" charset="0"/>
              </a:rPr>
              <a:t>Solution: Replace External Devices </a:t>
            </a:r>
            <a:br>
              <a:rPr lang="en-US" altLang="zh-CN" i="1">
                <a:solidFill>
                  <a:schemeClr val="hlink"/>
                </a:solidFill>
                <a:latin typeface="Arial Black" panose="020B0A04020102020204" pitchFamily="34" charset="0"/>
              </a:rPr>
            </a:br>
            <a:r>
              <a:rPr lang="en-US" altLang="zh-CN" i="1">
                <a:solidFill>
                  <a:schemeClr val="hlink"/>
                </a:solidFill>
                <a:latin typeface="Arial Black" panose="020B0A04020102020204" pitchFamily="34" charset="0"/>
              </a:rPr>
              <a:t>with Programmable Logic</a:t>
            </a:r>
          </a:p>
        </p:txBody>
      </p:sp>
      <p:grpSp>
        <p:nvGrpSpPr>
          <p:cNvPr id="15" name="Group 42">
            <a:extLst>
              <a:ext uri="{FF2B5EF4-FFF2-40B4-BE49-F238E27FC236}">
                <a16:creationId xmlns:a16="http://schemas.microsoft.com/office/drawing/2014/main" id="{7701D81B-FFA9-4580-BC4A-1AC34E218FA1}"/>
              </a:ext>
            </a:extLst>
          </p:cNvPr>
          <p:cNvGrpSpPr>
            <a:grpSpLocks/>
          </p:cNvGrpSpPr>
          <p:nvPr/>
        </p:nvGrpSpPr>
        <p:grpSpPr bwMode="auto">
          <a:xfrm>
            <a:off x="6946900" y="4068763"/>
            <a:ext cx="304800" cy="338137"/>
            <a:chOff x="2352" y="920"/>
            <a:chExt cx="1200" cy="1104"/>
          </a:xfrm>
        </p:grpSpPr>
        <p:sp>
          <p:nvSpPr>
            <p:cNvPr id="58393" name="AutoShape 43">
              <a:extLst>
                <a:ext uri="{FF2B5EF4-FFF2-40B4-BE49-F238E27FC236}">
                  <a16:creationId xmlns:a16="http://schemas.microsoft.com/office/drawing/2014/main" id="{29AF6946-6F6B-4ABD-BD73-43685F630FE1}"/>
                </a:ext>
              </a:extLst>
            </p:cNvPr>
            <p:cNvSpPr>
              <a:spLocks noChangeArrowheads="1"/>
            </p:cNvSpPr>
            <p:nvPr/>
          </p:nvSpPr>
          <p:spPr bwMode="auto">
            <a:xfrm rot="10800000" flipV="1">
              <a:off x="2352" y="920"/>
              <a:ext cx="1200" cy="1104"/>
            </a:xfrm>
            <a:prstGeom prst="bevel">
              <a:avLst>
                <a:gd name="adj" fmla="val 4255"/>
              </a:avLst>
            </a:prstGeom>
            <a:solidFill>
              <a:schemeClr val="accent2"/>
            </a:solidFill>
            <a:ln>
              <a:noFill/>
            </a:ln>
            <a:effectLst>
              <a:outerShdw dist="5388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900">
                <a:solidFill>
                  <a:schemeClr val="bg1"/>
                </a:solidFill>
                <a:latin typeface="Arial" panose="020B0604020202020204" pitchFamily="34" charset="0"/>
                <a:cs typeface="Arial" panose="020B0604020202020204" pitchFamily="34" charset="0"/>
              </a:endParaRPr>
            </a:p>
          </p:txBody>
        </p:sp>
        <p:sp>
          <p:nvSpPr>
            <p:cNvPr id="58394" name="Rectangle 44">
              <a:extLst>
                <a:ext uri="{FF2B5EF4-FFF2-40B4-BE49-F238E27FC236}">
                  <a16:creationId xmlns:a16="http://schemas.microsoft.com/office/drawing/2014/main" id="{636EAAE0-699E-43AA-BD92-B0B2AD8D2CB6}"/>
                </a:ext>
              </a:extLst>
            </p:cNvPr>
            <p:cNvSpPr>
              <a:spLocks noChangeArrowheads="1"/>
            </p:cNvSpPr>
            <p:nvPr/>
          </p:nvSpPr>
          <p:spPr bwMode="auto">
            <a:xfrm>
              <a:off x="2496" y="1040"/>
              <a:ext cx="91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900">
                  <a:latin typeface="Arial" panose="020B0604020202020204" pitchFamily="34" charset="0"/>
                </a:rPr>
                <a:t>CPU</a:t>
              </a:r>
            </a:p>
          </p:txBody>
        </p:sp>
      </p:grpSp>
      <p:grpSp>
        <p:nvGrpSpPr>
          <p:cNvPr id="16" name="Group 45">
            <a:extLst>
              <a:ext uri="{FF2B5EF4-FFF2-40B4-BE49-F238E27FC236}">
                <a16:creationId xmlns:a16="http://schemas.microsoft.com/office/drawing/2014/main" id="{1ACF3415-3620-4349-946A-CC0D81E27A02}"/>
              </a:ext>
            </a:extLst>
          </p:cNvPr>
          <p:cNvGrpSpPr>
            <a:grpSpLocks/>
          </p:cNvGrpSpPr>
          <p:nvPr/>
        </p:nvGrpSpPr>
        <p:grpSpPr bwMode="auto">
          <a:xfrm>
            <a:off x="5686425" y="3416300"/>
            <a:ext cx="1681163" cy="1685925"/>
            <a:chOff x="2541" y="2051"/>
            <a:chExt cx="1059" cy="1062"/>
          </a:xfrm>
        </p:grpSpPr>
        <p:sp>
          <p:nvSpPr>
            <p:cNvPr id="58391" name="AutoShape 46">
              <a:extLst>
                <a:ext uri="{FF2B5EF4-FFF2-40B4-BE49-F238E27FC236}">
                  <a16:creationId xmlns:a16="http://schemas.microsoft.com/office/drawing/2014/main" id="{2D5F536B-A184-4242-A058-ED9642ECC6B3}"/>
                </a:ext>
              </a:extLst>
            </p:cNvPr>
            <p:cNvSpPr>
              <a:spLocks noChangeArrowheads="1"/>
            </p:cNvSpPr>
            <p:nvPr/>
          </p:nvSpPr>
          <p:spPr bwMode="auto">
            <a:xfrm rot="10800000" flipV="1">
              <a:off x="2541" y="2051"/>
              <a:ext cx="1059" cy="1062"/>
            </a:xfrm>
            <a:prstGeom prst="bevel">
              <a:avLst>
                <a:gd name="adj" fmla="val 3287"/>
              </a:avLst>
            </a:prstGeom>
            <a:gradFill rotWithShape="1">
              <a:gsLst>
                <a:gs pos="0">
                  <a:srgbClr val="969696"/>
                </a:gs>
                <a:gs pos="50000">
                  <a:srgbClr val="DDDDDD"/>
                </a:gs>
                <a:gs pos="100000">
                  <a:srgbClr val="969696"/>
                </a:gs>
              </a:gsLst>
              <a:lin ang="2700000" scaled="1"/>
            </a:gradFill>
            <a:ln>
              <a:noFill/>
            </a:ln>
            <a:effectLst>
              <a:outerShdw dist="35921"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392" name="Text Box 47">
              <a:extLst>
                <a:ext uri="{FF2B5EF4-FFF2-40B4-BE49-F238E27FC236}">
                  <a16:creationId xmlns:a16="http://schemas.microsoft.com/office/drawing/2014/main" id="{840CD029-EA38-44CD-9C2B-17DD2B681A84}"/>
                </a:ext>
              </a:extLst>
            </p:cNvPr>
            <p:cNvSpPr txBox="1">
              <a:spLocks noChangeArrowheads="1"/>
            </p:cNvSpPr>
            <p:nvPr/>
          </p:nvSpPr>
          <p:spPr bwMode="auto">
            <a:xfrm>
              <a:off x="2736" y="2390"/>
              <a:ext cx="6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a:solidFill>
                    <a:srgbClr val="FF9900"/>
                  </a:solidFill>
                  <a:latin typeface="Arial" panose="020B0604020202020204" pitchFamily="34" charset="0"/>
                </a:rPr>
                <a:t>FPGA</a:t>
              </a:r>
            </a:p>
          </p:txBody>
        </p:sp>
      </p:grpSp>
      <p:grpSp>
        <p:nvGrpSpPr>
          <p:cNvPr id="17" name="Group 48">
            <a:extLst>
              <a:ext uri="{FF2B5EF4-FFF2-40B4-BE49-F238E27FC236}">
                <a16:creationId xmlns:a16="http://schemas.microsoft.com/office/drawing/2014/main" id="{D5C436D2-ED1D-4295-8FF0-5F95818EDFC6}"/>
              </a:ext>
            </a:extLst>
          </p:cNvPr>
          <p:cNvGrpSpPr>
            <a:grpSpLocks/>
          </p:cNvGrpSpPr>
          <p:nvPr/>
        </p:nvGrpSpPr>
        <p:grpSpPr bwMode="auto">
          <a:xfrm>
            <a:off x="3251200" y="3649663"/>
            <a:ext cx="1752600" cy="990600"/>
            <a:chOff x="1056" y="960"/>
            <a:chExt cx="960" cy="624"/>
          </a:xfrm>
        </p:grpSpPr>
        <p:sp>
          <p:nvSpPr>
            <p:cNvPr id="58389" name="AutoShape 49">
              <a:extLst>
                <a:ext uri="{FF2B5EF4-FFF2-40B4-BE49-F238E27FC236}">
                  <a16:creationId xmlns:a16="http://schemas.microsoft.com/office/drawing/2014/main" id="{5E6C2364-6D03-4518-8AF8-0B17E1164543}"/>
                </a:ext>
              </a:extLst>
            </p:cNvPr>
            <p:cNvSpPr>
              <a:spLocks noChangeArrowheads="1"/>
            </p:cNvSpPr>
            <p:nvPr/>
          </p:nvSpPr>
          <p:spPr bwMode="auto">
            <a:xfrm rot="10800000" flipV="1">
              <a:off x="1056" y="960"/>
              <a:ext cx="960" cy="624"/>
            </a:xfrm>
            <a:prstGeom prst="bevel">
              <a:avLst>
                <a:gd name="adj" fmla="val 6060"/>
              </a:avLst>
            </a:prstGeom>
            <a:solidFill>
              <a:schemeClr val="hlink"/>
            </a:solidFill>
            <a:ln>
              <a:noFill/>
            </a:ln>
            <a:effectLst>
              <a:outerShdw dist="71842" dir="2700000" algn="ctr" rotWithShape="0">
                <a:schemeClr val="tx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Arial" panose="020B0604020202020204" pitchFamily="34" charset="0"/>
                <a:cs typeface="Arial" panose="020B0604020202020204" pitchFamily="34" charset="0"/>
              </a:endParaRPr>
            </a:p>
          </p:txBody>
        </p:sp>
        <p:sp>
          <p:nvSpPr>
            <p:cNvPr id="58390" name="Rectangle 50">
              <a:extLst>
                <a:ext uri="{FF2B5EF4-FFF2-40B4-BE49-F238E27FC236}">
                  <a16:creationId xmlns:a16="http://schemas.microsoft.com/office/drawing/2014/main" id="{C5E18980-78C6-4C1E-86A8-42D0351B9ACB}"/>
                </a:ext>
              </a:extLst>
            </p:cNvPr>
            <p:cNvSpPr>
              <a:spLocks noChangeArrowheads="1"/>
            </p:cNvSpPr>
            <p:nvPr/>
          </p:nvSpPr>
          <p:spPr bwMode="auto">
            <a:xfrm>
              <a:off x="1248" y="105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a:solidFill>
                    <a:schemeClr val="bg1"/>
                  </a:solidFill>
                  <a:latin typeface="Arial" panose="020B0604020202020204" pitchFamily="34" charset="0"/>
                </a:rPr>
                <a:t>I/O</a:t>
              </a:r>
            </a:p>
          </p:txBody>
        </p:sp>
      </p:grpSp>
      <p:sp>
        <p:nvSpPr>
          <p:cNvPr id="340019" name="Text Box 51">
            <a:extLst>
              <a:ext uri="{FF2B5EF4-FFF2-40B4-BE49-F238E27FC236}">
                <a16:creationId xmlns:a16="http://schemas.microsoft.com/office/drawing/2014/main" id="{1C5A15A0-83F5-4B9B-ACEE-5F54A2337F9A}"/>
              </a:ext>
            </a:extLst>
          </p:cNvPr>
          <p:cNvSpPr txBox="1">
            <a:spLocks noChangeArrowheads="1"/>
          </p:cNvSpPr>
          <p:nvPr/>
        </p:nvSpPr>
        <p:spPr bwMode="auto">
          <a:xfrm>
            <a:off x="1919288" y="47625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3600">
                <a:solidFill>
                  <a:schemeClr val="tx2"/>
                </a:solidFill>
                <a:latin typeface="Arial" panose="020B0604020202020204" pitchFamily="34" charset="0"/>
              </a:rPr>
              <a:t>System-Level Integration</a:t>
            </a:r>
            <a:endParaRPr lang="en-US" altLang="zh-CN" sz="3600" b="0">
              <a:latin typeface="Arial" panose="020B0604020202020204" pitchFamily="34" charset="0"/>
            </a:endParaRPr>
          </a:p>
        </p:txBody>
      </p:sp>
      <p:sp>
        <p:nvSpPr>
          <p:cNvPr id="52" name="任意多边形 51">
            <a:extLst>
              <a:ext uri="{FF2B5EF4-FFF2-40B4-BE49-F238E27FC236}">
                <a16:creationId xmlns:a16="http://schemas.microsoft.com/office/drawing/2014/main" id="{0202BB16-DC2A-4712-8716-99CE0D91718A}"/>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xit" presetSubtype="16" fill="hold" nodeType="withEffect">
                                  <p:stCondLst>
                                    <p:cond delay="0"/>
                                  </p:stCondLst>
                                  <p:childTnLst>
                                    <p:anim calcmode="lin" valueType="num">
                                      <p:cBhvr>
                                        <p:cTn id="6" dur="2000"/>
                                        <p:tgtEl>
                                          <p:spTgt spid="5"/>
                                        </p:tgtEl>
                                        <p:attrNameLst>
                                          <p:attrName>ppt_w</p:attrName>
                                        </p:attrNameLst>
                                      </p:cBhvr>
                                      <p:tavLst>
                                        <p:tav tm="0">
                                          <p:val>
                                            <p:strVal val="ppt_w"/>
                                          </p:val>
                                        </p:tav>
                                        <p:tav tm="100000">
                                          <p:val>
                                            <p:fltVal val="0"/>
                                          </p:val>
                                        </p:tav>
                                      </p:tavLst>
                                    </p:anim>
                                    <p:anim calcmode="lin" valueType="num">
                                      <p:cBhvr>
                                        <p:cTn id="7" dur="2000"/>
                                        <p:tgtEl>
                                          <p:spTgt spid="5"/>
                                        </p:tgtEl>
                                        <p:attrNameLst>
                                          <p:attrName>ppt_h</p:attrName>
                                        </p:attrNameLst>
                                      </p:cBhvr>
                                      <p:tavLst>
                                        <p:tav tm="0">
                                          <p:val>
                                            <p:strVal val="ppt_h"/>
                                          </p:val>
                                        </p:tav>
                                        <p:tav tm="100000">
                                          <p:val>
                                            <p:fltVal val="0"/>
                                          </p:val>
                                        </p:tav>
                                      </p:tavLst>
                                    </p:anim>
                                    <p:animEffect transition="out" filter="fade">
                                      <p:cBhvr>
                                        <p:cTn id="8" dur="2000"/>
                                        <p:tgtEl>
                                          <p:spTgt spid="5"/>
                                        </p:tgtEl>
                                      </p:cBhvr>
                                    </p:animEffect>
                                    <p:set>
                                      <p:cBhvr>
                                        <p:cTn id="9" dur="1" fill="hold">
                                          <p:stCondLst>
                                            <p:cond delay="1999"/>
                                          </p:stCondLst>
                                        </p:cTn>
                                        <p:tgtEl>
                                          <p:spTgt spid="5"/>
                                        </p:tgtEl>
                                        <p:attrNameLst>
                                          <p:attrName>style.visibility</p:attrName>
                                        </p:attrNameLst>
                                      </p:cBhvr>
                                      <p:to>
                                        <p:strVal val="hidden"/>
                                      </p:to>
                                    </p:set>
                                  </p:childTnLst>
                                </p:cTn>
                              </p:par>
                            </p:childTnLst>
                          </p:cTn>
                        </p:par>
                        <p:par>
                          <p:cTn id="10" fill="hold" nodeType="afterGroup">
                            <p:stCondLst>
                              <p:cond delay="20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nodeType="afterGroup">
                            <p:stCondLst>
                              <p:cond delay="2500"/>
                            </p:stCondLst>
                            <p:childTnLst>
                              <p:par>
                                <p:cTn id="17" presetID="53" presetClass="exit" presetSubtype="16" fill="hold" nodeType="afterEffect">
                                  <p:stCondLst>
                                    <p:cond delay="0"/>
                                  </p:stCondLst>
                                  <p:childTnLst>
                                    <p:anim calcmode="lin" valueType="num">
                                      <p:cBhvr>
                                        <p:cTn id="18" dur="2000"/>
                                        <p:tgtEl>
                                          <p:spTgt spid="7"/>
                                        </p:tgtEl>
                                        <p:attrNameLst>
                                          <p:attrName>ppt_w</p:attrName>
                                        </p:attrNameLst>
                                      </p:cBhvr>
                                      <p:tavLst>
                                        <p:tav tm="0">
                                          <p:val>
                                            <p:strVal val="ppt_w"/>
                                          </p:val>
                                        </p:tav>
                                        <p:tav tm="100000">
                                          <p:val>
                                            <p:fltVal val="0"/>
                                          </p:val>
                                        </p:tav>
                                      </p:tavLst>
                                    </p:anim>
                                    <p:anim calcmode="lin" valueType="num">
                                      <p:cBhvr>
                                        <p:cTn id="19" dur="2000"/>
                                        <p:tgtEl>
                                          <p:spTgt spid="7"/>
                                        </p:tgtEl>
                                        <p:attrNameLst>
                                          <p:attrName>ppt_h</p:attrName>
                                        </p:attrNameLst>
                                      </p:cBhvr>
                                      <p:tavLst>
                                        <p:tav tm="0">
                                          <p:val>
                                            <p:strVal val="ppt_h"/>
                                          </p:val>
                                        </p:tav>
                                        <p:tav tm="100000">
                                          <p:val>
                                            <p:fltVal val="0"/>
                                          </p:val>
                                        </p:tav>
                                      </p:tavLst>
                                    </p:anim>
                                    <p:animEffect transition="out" filter="fade">
                                      <p:cBhvr>
                                        <p:cTn id="20" dur="2000"/>
                                        <p:tgtEl>
                                          <p:spTgt spid="7"/>
                                        </p:tgtEl>
                                      </p:cBhvr>
                                    </p:animEffect>
                                    <p:set>
                                      <p:cBhvr>
                                        <p:cTn id="21" dur="1" fill="hold">
                                          <p:stCondLst>
                                            <p:cond delay="1999"/>
                                          </p:stCondLst>
                                        </p:cTn>
                                        <p:tgtEl>
                                          <p:spTgt spid="7"/>
                                        </p:tgtEl>
                                        <p:attrNameLst>
                                          <p:attrName>style.visibility</p:attrName>
                                        </p:attrNameLst>
                                      </p:cBhvr>
                                      <p:to>
                                        <p:strVal val="hidden"/>
                                      </p:to>
                                    </p:set>
                                  </p:childTnLst>
                                </p:cTn>
                              </p:par>
                            </p:childTnLst>
                          </p:cTn>
                        </p:par>
                        <p:par>
                          <p:cTn id="22" fill="hold" nodeType="afterGroup">
                            <p:stCondLst>
                              <p:cond delay="450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nodeType="afterGroup">
                            <p:stCondLst>
                              <p:cond delay="5000"/>
                            </p:stCondLst>
                            <p:childTnLst>
                              <p:par>
                                <p:cTn id="29" presetID="53" presetClass="exit" presetSubtype="16" fill="hold" nodeType="afterEffect">
                                  <p:stCondLst>
                                    <p:cond delay="0"/>
                                  </p:stCondLst>
                                  <p:childTnLst>
                                    <p:anim calcmode="lin" valueType="num">
                                      <p:cBhvr>
                                        <p:cTn id="30" dur="2000"/>
                                        <p:tgtEl>
                                          <p:spTgt spid="8"/>
                                        </p:tgtEl>
                                        <p:attrNameLst>
                                          <p:attrName>ppt_w</p:attrName>
                                        </p:attrNameLst>
                                      </p:cBhvr>
                                      <p:tavLst>
                                        <p:tav tm="0">
                                          <p:val>
                                            <p:strVal val="ppt_w"/>
                                          </p:val>
                                        </p:tav>
                                        <p:tav tm="100000">
                                          <p:val>
                                            <p:fltVal val="0"/>
                                          </p:val>
                                        </p:tav>
                                      </p:tavLst>
                                    </p:anim>
                                    <p:anim calcmode="lin" valueType="num">
                                      <p:cBhvr>
                                        <p:cTn id="31" dur="2000"/>
                                        <p:tgtEl>
                                          <p:spTgt spid="8"/>
                                        </p:tgtEl>
                                        <p:attrNameLst>
                                          <p:attrName>ppt_h</p:attrName>
                                        </p:attrNameLst>
                                      </p:cBhvr>
                                      <p:tavLst>
                                        <p:tav tm="0">
                                          <p:val>
                                            <p:strVal val="ppt_h"/>
                                          </p:val>
                                        </p:tav>
                                        <p:tav tm="100000">
                                          <p:val>
                                            <p:fltVal val="0"/>
                                          </p:val>
                                        </p:tav>
                                      </p:tavLst>
                                    </p:anim>
                                    <p:animEffect transition="out" filter="fade">
                                      <p:cBhvr>
                                        <p:cTn id="32" dur="2000"/>
                                        <p:tgtEl>
                                          <p:spTgt spid="8"/>
                                        </p:tgtEl>
                                      </p:cBhvr>
                                    </p:animEffect>
                                    <p:set>
                                      <p:cBhvr>
                                        <p:cTn id="33" dur="1" fill="hold">
                                          <p:stCondLst>
                                            <p:cond delay="1999"/>
                                          </p:stCondLst>
                                        </p:cTn>
                                        <p:tgtEl>
                                          <p:spTgt spid="8"/>
                                        </p:tgtEl>
                                        <p:attrNameLst>
                                          <p:attrName>style.visibility</p:attrName>
                                        </p:attrNameLst>
                                      </p:cBhvr>
                                      <p:to>
                                        <p:strVal val="hidden"/>
                                      </p:to>
                                    </p:set>
                                  </p:childTnLst>
                                </p:cTn>
                              </p:par>
                            </p:childTnLst>
                          </p:cTn>
                        </p:par>
                        <p:par>
                          <p:cTn id="34" fill="hold" nodeType="afterGroup">
                            <p:stCondLst>
                              <p:cond delay="7000"/>
                            </p:stCondLst>
                            <p:childTnLst>
                              <p:par>
                                <p:cTn id="35" presetID="53" presetClass="exit" presetSubtype="16" fill="hold" nodeType="afterEffect">
                                  <p:stCondLst>
                                    <p:cond delay="0"/>
                                  </p:stCondLst>
                                  <p:childTnLst>
                                    <p:anim calcmode="lin" valueType="num">
                                      <p:cBhvr>
                                        <p:cTn id="36" dur="2000"/>
                                        <p:tgtEl>
                                          <p:spTgt spid="17"/>
                                        </p:tgtEl>
                                        <p:attrNameLst>
                                          <p:attrName>ppt_w</p:attrName>
                                        </p:attrNameLst>
                                      </p:cBhvr>
                                      <p:tavLst>
                                        <p:tav tm="0">
                                          <p:val>
                                            <p:strVal val="ppt_w"/>
                                          </p:val>
                                        </p:tav>
                                        <p:tav tm="100000">
                                          <p:val>
                                            <p:fltVal val="0"/>
                                          </p:val>
                                        </p:tav>
                                      </p:tavLst>
                                    </p:anim>
                                    <p:anim calcmode="lin" valueType="num">
                                      <p:cBhvr>
                                        <p:cTn id="37" dur="2000"/>
                                        <p:tgtEl>
                                          <p:spTgt spid="17"/>
                                        </p:tgtEl>
                                        <p:attrNameLst>
                                          <p:attrName>ppt_h</p:attrName>
                                        </p:attrNameLst>
                                      </p:cBhvr>
                                      <p:tavLst>
                                        <p:tav tm="0">
                                          <p:val>
                                            <p:strVal val="ppt_h"/>
                                          </p:val>
                                        </p:tav>
                                        <p:tav tm="100000">
                                          <p:val>
                                            <p:fltVal val="0"/>
                                          </p:val>
                                        </p:tav>
                                      </p:tavLst>
                                    </p:anim>
                                    <p:animEffect transition="out" filter="fade">
                                      <p:cBhvr>
                                        <p:cTn id="38" dur="2000"/>
                                        <p:tgtEl>
                                          <p:spTgt spid="17"/>
                                        </p:tgtEl>
                                      </p:cBhvr>
                                    </p:animEffect>
                                    <p:set>
                                      <p:cBhvr>
                                        <p:cTn id="39" dur="1" fill="hold">
                                          <p:stCondLst>
                                            <p:cond delay="1999"/>
                                          </p:stCondLst>
                                        </p:cTn>
                                        <p:tgtEl>
                                          <p:spTgt spid="17"/>
                                        </p:tgtEl>
                                        <p:attrNameLst>
                                          <p:attrName>style.visibility</p:attrName>
                                        </p:attrNameLst>
                                      </p:cBhvr>
                                      <p:to>
                                        <p:strVal val="hidden"/>
                                      </p:to>
                                    </p:set>
                                  </p:childTnLst>
                                </p:cTn>
                              </p:par>
                              <p:par>
                                <p:cTn id="40" presetID="53" presetClass="entr" presetSubtype="16"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nodeType="afterGroup">
                            <p:stCondLst>
                              <p:cond delay="9000"/>
                            </p:stCondLst>
                            <p:childTnLst>
                              <p:par>
                                <p:cTn id="51" presetID="53" presetClass="exit" presetSubtype="16" fill="hold" nodeType="afterEffect">
                                  <p:stCondLst>
                                    <p:cond delay="0"/>
                                  </p:stCondLst>
                                  <p:childTnLst>
                                    <p:anim calcmode="lin" valueType="num">
                                      <p:cBhvr>
                                        <p:cTn id="52" dur="2000"/>
                                        <p:tgtEl>
                                          <p:spTgt spid="6"/>
                                        </p:tgtEl>
                                        <p:attrNameLst>
                                          <p:attrName>ppt_w</p:attrName>
                                        </p:attrNameLst>
                                      </p:cBhvr>
                                      <p:tavLst>
                                        <p:tav tm="0">
                                          <p:val>
                                            <p:strVal val="ppt_w"/>
                                          </p:val>
                                        </p:tav>
                                        <p:tav tm="100000">
                                          <p:val>
                                            <p:fltVal val="0"/>
                                          </p:val>
                                        </p:tav>
                                      </p:tavLst>
                                    </p:anim>
                                    <p:anim calcmode="lin" valueType="num">
                                      <p:cBhvr>
                                        <p:cTn id="53" dur="2000"/>
                                        <p:tgtEl>
                                          <p:spTgt spid="6"/>
                                        </p:tgtEl>
                                        <p:attrNameLst>
                                          <p:attrName>ppt_h</p:attrName>
                                        </p:attrNameLst>
                                      </p:cBhvr>
                                      <p:tavLst>
                                        <p:tav tm="0">
                                          <p:val>
                                            <p:strVal val="ppt_h"/>
                                          </p:val>
                                        </p:tav>
                                        <p:tav tm="100000">
                                          <p:val>
                                            <p:fltVal val="0"/>
                                          </p:val>
                                        </p:tav>
                                      </p:tavLst>
                                    </p:anim>
                                    <p:animEffect transition="out" filter="fade">
                                      <p:cBhvr>
                                        <p:cTn id="54" dur="2000"/>
                                        <p:tgtEl>
                                          <p:spTgt spid="6"/>
                                        </p:tgtEl>
                                      </p:cBhvr>
                                    </p:animEffect>
                                    <p:set>
                                      <p:cBhvr>
                                        <p:cTn id="55" dur="1" fill="hold">
                                          <p:stCondLst>
                                            <p:cond delay="1999"/>
                                          </p:stCondLst>
                                        </p:cTn>
                                        <p:tgtEl>
                                          <p:spTgt spid="6"/>
                                        </p:tgtEl>
                                        <p:attrNameLst>
                                          <p:attrName>style.visibility</p:attrName>
                                        </p:attrNameLst>
                                      </p:cBhvr>
                                      <p:to>
                                        <p:strVal val="hidden"/>
                                      </p:to>
                                    </p:set>
                                  </p:childTnLst>
                                </p:cTn>
                              </p:par>
                            </p:childTnLst>
                          </p:cTn>
                        </p:par>
                        <p:par>
                          <p:cTn id="56" fill="hold" nodeType="afterGroup">
                            <p:stCondLst>
                              <p:cond delay="11000"/>
                            </p:stCondLst>
                            <p:childTnLst>
                              <p:par>
                                <p:cTn id="57" presetID="53" presetClass="entr" presetSubtype="16"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nodeType="afterGroup">
                            <p:stCondLst>
                              <p:cond delay="11500"/>
                            </p:stCondLst>
                            <p:childTnLst>
                              <p:par>
                                <p:cTn id="63" presetID="53" presetClass="entr" presetSubtype="16"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par>
                          <p:cTn id="68" fill="hold" nodeType="afterGroup">
                            <p:stCondLst>
                              <p:cond delay="12000"/>
                            </p:stCondLst>
                            <p:childTnLst>
                              <p:par>
                                <p:cTn id="69" presetID="10" presetClass="entr" presetSubtype="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xit" presetSubtype="0" fill="hold" nodeType="with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1"/>
                                        </p:tgtEl>
                                      </p:cBhvr>
                                    </p:animEffect>
                                    <p:set>
                                      <p:cBhvr>
                                        <p:cTn id="80" dur="1" fill="hold">
                                          <p:stCondLst>
                                            <p:cond delay="499"/>
                                          </p:stCondLst>
                                        </p:cTn>
                                        <p:tgtEl>
                                          <p:spTgt spid="1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3"/>
                                        </p:tgtEl>
                                      </p:cBhvr>
                                    </p:animEffect>
                                    <p:set>
                                      <p:cBhvr>
                                        <p:cTn id="86" dur="1" fill="hold">
                                          <p:stCondLst>
                                            <p:cond delay="499"/>
                                          </p:stCondLst>
                                        </p:cTn>
                                        <p:tgtEl>
                                          <p:spTgt spid="1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4"/>
                                        </p:tgtEl>
                                      </p:cBhvr>
                                    </p:animEffect>
                                    <p:set>
                                      <p:cBhvr>
                                        <p:cTn id="89" dur="1" fill="hold">
                                          <p:stCondLst>
                                            <p:cond delay="499"/>
                                          </p:stCondLst>
                                        </p:cTn>
                                        <p:tgtEl>
                                          <p:spTgt spid="14"/>
                                        </p:tgtEl>
                                        <p:attrNameLst>
                                          <p:attrName>style.visibility</p:attrName>
                                        </p:attrNameLst>
                                      </p:cBhvr>
                                      <p:to>
                                        <p:strVal val="hidden"/>
                                      </p:to>
                                    </p:set>
                                  </p:childTnLst>
                                </p:cTn>
                              </p:par>
                            </p:childTnLst>
                          </p:cTn>
                        </p:par>
                        <p:par>
                          <p:cTn id="90" fill="hold" nodeType="afterGroup">
                            <p:stCondLst>
                              <p:cond delay="12500"/>
                            </p:stCondLst>
                            <p:childTnLst>
                              <p:par>
                                <p:cTn id="91" presetID="6" presetClass="emph" presetSubtype="0" fill="hold" grpId="0" nodeType="afterEffect">
                                  <p:stCondLst>
                                    <p:cond delay="0"/>
                                  </p:stCondLst>
                                  <p:childTnLst>
                                    <p:animScale>
                                      <p:cBhvr>
                                        <p:cTn id="92" dur="1000" fill="hold"/>
                                        <p:tgtEl>
                                          <p:spTgt spid="339970"/>
                                        </p:tgtEl>
                                      </p:cBhvr>
                                      <p:by x="57000" y="57000"/>
                                    </p:animScale>
                                  </p:childTnLst>
                                </p:cTn>
                              </p:par>
                              <p:par>
                                <p:cTn id="93" presetID="56" presetClass="path" presetSubtype="0" accel="50000" decel="50000" fill="hold" nodeType="withEffect">
                                  <p:stCondLst>
                                    <p:cond delay="0"/>
                                  </p:stCondLst>
                                  <p:childTnLst>
                                    <p:animMotion origin="layout" path="M 3.88889E-6 4.81481E-6 L -0.12344 -0.15255 " pathEditMode="relative" rAng="0" ptsTypes="AA">
                                      <p:cBhvr>
                                        <p:cTn id="94" dur="1000" fill="hold"/>
                                        <p:tgtEl>
                                          <p:spTgt spid="16"/>
                                        </p:tgtEl>
                                        <p:attrNameLst>
                                          <p:attrName>ppt_x,ppt_y</p:attrName>
                                        </p:attrNameLst>
                                      </p:cBhvr>
                                      <p:rCtr x="-6200" y="-7600"/>
                                    </p:animMotion>
                                  </p:childTnLst>
                                </p:cTn>
                              </p:par>
                              <p:par>
                                <p:cTn id="95" presetID="35" presetClass="path" presetSubtype="0" accel="50000" decel="50000" fill="hold" nodeType="withEffect">
                                  <p:stCondLst>
                                    <p:cond delay="0"/>
                                  </p:stCondLst>
                                  <p:childTnLst>
                                    <p:animMotion origin="layout" path="M -0.00139 -0.00463 L -0.15139 0.11389 " pathEditMode="relative" rAng="0" ptsTypes="AA">
                                      <p:cBhvr>
                                        <p:cTn id="96" dur="2000" fill="hold"/>
                                        <p:tgtEl>
                                          <p:spTgt spid="2"/>
                                        </p:tgtEl>
                                        <p:attrNameLst>
                                          <p:attrName>ppt_x,ppt_y</p:attrName>
                                        </p:attrNameLst>
                                      </p:cBhvr>
                                      <p:rCtr x="-7500" y="5900"/>
                                    </p:animMotion>
                                  </p:childTnLst>
                                </p:cTn>
                              </p:par>
                              <p:par>
                                <p:cTn id="97" presetID="10" presetClass="exit" presetSubtype="0" fill="hold" nodeType="withEffect">
                                  <p:stCondLst>
                                    <p:cond delay="0"/>
                                  </p:stCondLst>
                                  <p:childTnLst>
                                    <p:animEffect transition="out" filter="fade">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childTnLst>
                          </p:cTn>
                        </p:par>
                        <p:par>
                          <p:cTn id="100" fill="hold" nodeType="afterGroup">
                            <p:stCondLst>
                              <p:cond delay="14500"/>
                            </p:stCondLst>
                            <p:childTnLst>
                              <p:par>
                                <p:cTn id="101" presetID="9" presetClass="exit" presetSubtype="0" fill="hold" grpId="0" nodeType="afterEffect">
                                  <p:stCondLst>
                                    <p:cond delay="0"/>
                                  </p:stCondLst>
                                  <p:childTnLst>
                                    <p:animEffect transition="out" filter="dissolve">
                                      <p:cBhvr>
                                        <p:cTn id="102" dur="500"/>
                                        <p:tgtEl>
                                          <p:spTgt spid="340009"/>
                                        </p:tgtEl>
                                      </p:cBhvr>
                                    </p:animEffect>
                                    <p:set>
                                      <p:cBhvr>
                                        <p:cTn id="103" dur="1" fill="hold">
                                          <p:stCondLst>
                                            <p:cond delay="499"/>
                                          </p:stCondLst>
                                        </p:cTn>
                                        <p:tgtEl>
                                          <p:spTgt spid="340009"/>
                                        </p:tgtEl>
                                        <p:attrNameLst>
                                          <p:attrName>style.visibility</p:attrName>
                                        </p:attrNameLst>
                                      </p:cBhvr>
                                      <p:to>
                                        <p:strVal val="hidden"/>
                                      </p:to>
                                    </p:set>
                                  </p:childTnLst>
                                </p:cTn>
                              </p:par>
                              <p:par>
                                <p:cTn id="104" presetID="9" presetClass="entr" presetSubtype="0" fill="hold" grpId="0" nodeType="withEffect">
                                  <p:stCondLst>
                                    <p:cond delay="0"/>
                                  </p:stCondLst>
                                  <p:childTnLst>
                                    <p:set>
                                      <p:cBhvr>
                                        <p:cTn id="105" dur="1" fill="hold">
                                          <p:stCondLst>
                                            <p:cond delay="0"/>
                                          </p:stCondLst>
                                        </p:cTn>
                                        <p:tgtEl>
                                          <p:spTgt spid="340019"/>
                                        </p:tgtEl>
                                        <p:attrNameLst>
                                          <p:attrName>style.visibility</p:attrName>
                                        </p:attrNameLst>
                                      </p:cBhvr>
                                      <p:to>
                                        <p:strVal val="visible"/>
                                      </p:to>
                                    </p:set>
                                    <p:animEffect transition="in" filter="dissolve">
                                      <p:cBhvr>
                                        <p:cTn id="106" dur="500"/>
                                        <p:tgtEl>
                                          <p:spTgt spid="340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animBg="1"/>
      <p:bldP spid="340009" grpId="0"/>
      <p:bldP spid="3400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56A5F14-716F-479E-B79A-A4086601C151}"/>
              </a:ext>
            </a:extLst>
          </p:cNvPr>
          <p:cNvSpPr>
            <a:spLocks noGrp="1" noChangeArrowheads="1"/>
          </p:cNvSpPr>
          <p:nvPr>
            <p:ph type="title" idx="4294967295"/>
          </p:nvPr>
        </p:nvSpPr>
        <p:spPr>
          <a:xfrm>
            <a:off x="1890713" y="152400"/>
            <a:ext cx="7924800" cy="914400"/>
          </a:xfrm>
          <a:ln>
            <a:miter lim="800000"/>
          </a:ln>
        </p:spPr>
        <p:txBody>
          <a:bodyPr rtlCol="0">
            <a:normAutofit/>
          </a:bodyPr>
          <a:lstStyle/>
          <a:p>
            <a:pPr eaLnBrk="1" fontAlgn="auto" hangingPunct="1">
              <a:spcAft>
                <a:spcPts val="0"/>
              </a:spcAft>
              <a:defRPr/>
            </a:pPr>
            <a:r>
              <a:rPr lang="en-US" altLang="zh-CN" sz="3600" b="1" i="1" dirty="0">
                <a:solidFill>
                  <a:srgbClr val="C66B5A"/>
                </a:solidFill>
                <a:effectLst>
                  <a:outerShdw blurRad="38100" dist="38100" dir="2700000" algn="tl">
                    <a:srgbClr val="C0C0C0"/>
                  </a:outerShdw>
                </a:effectLst>
                <a:latin typeface="Arial Narrow" panose="020B0606020202030204" pitchFamily="34" charset="0"/>
              </a:rPr>
              <a:t>ENIAC - The first electronic computer (1946)</a:t>
            </a:r>
          </a:p>
        </p:txBody>
      </p:sp>
      <p:pic>
        <p:nvPicPr>
          <p:cNvPr id="60419" name="Picture 6">
            <a:extLst>
              <a:ext uri="{FF2B5EF4-FFF2-40B4-BE49-F238E27FC236}">
                <a16:creationId xmlns:a16="http://schemas.microsoft.com/office/drawing/2014/main" id="{7577FB42-0523-4FF9-AED5-CEE2407134FD}"/>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711450" y="1233488"/>
            <a:ext cx="5853113" cy="4525962"/>
          </a:xfrm>
          <a:extLst>
            <a:ext uri="{91240B29-F687-4F45-9708-019B960494DF}">
              <a14:hiddenLine xmlns:a14="http://schemas.microsoft.com/office/drawing/2010/main" w="12700">
                <a:solidFill>
                  <a:srgbClr val="000000"/>
                </a:solidFill>
                <a:miter lim="800000"/>
                <a:headEnd/>
                <a:tailEnd/>
              </a14:hiddenLine>
            </a:ext>
          </a:extLst>
        </p:spPr>
      </p:pic>
      <p:sp>
        <p:nvSpPr>
          <p:cNvPr id="60420" name="灯片编号占位符 3">
            <a:extLst>
              <a:ext uri="{FF2B5EF4-FFF2-40B4-BE49-F238E27FC236}">
                <a16:creationId xmlns:a16="http://schemas.microsoft.com/office/drawing/2014/main" id="{92DAC285-5821-400E-8F04-D876BE929D2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F1301BE-6489-42DD-B997-07CDEE77E6D1}"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19</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5" name="任意多边形 4">
            <a:extLst>
              <a:ext uri="{FF2B5EF4-FFF2-40B4-BE49-F238E27FC236}">
                <a16:creationId xmlns:a16="http://schemas.microsoft.com/office/drawing/2014/main" id="{7FE03870-0FAB-4A10-9762-E9436014C208}"/>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Tree>
  </p:cSld>
  <p:clrMapOvr>
    <a:masterClrMapping/>
  </p:clrMapOvr>
  <p:transition>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96B5B9C0-5D22-4DD8-917C-1890127DA616}"/>
              </a:ext>
            </a:extLst>
          </p:cNvPr>
          <p:cNvSpPr/>
          <p:nvPr>
            <p:custDataLst>
              <p:tags r:id="rId1"/>
            </p:custDataLst>
          </p:nvPr>
        </p:nvSpPr>
        <p:spPr>
          <a:xfrm>
            <a:off x="-11113" y="4633913"/>
            <a:ext cx="2209801"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0963" name="文本框 29">
            <a:extLst>
              <a:ext uri="{FF2B5EF4-FFF2-40B4-BE49-F238E27FC236}">
                <a16:creationId xmlns:a16="http://schemas.microsoft.com/office/drawing/2014/main" id="{65C2EBC9-3373-43E2-B2DA-72DD3021BC3B}"/>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3600">
                <a:solidFill>
                  <a:srgbClr val="D60093"/>
                </a:solidFill>
                <a:latin typeface="Arial" panose="020B0604020202020204" pitchFamily="34" charset="0"/>
                <a:ea typeface="黑体" panose="02010609060101010101" pitchFamily="49" charset="-122"/>
              </a:rPr>
              <a:t>群二维码</a:t>
            </a:r>
          </a:p>
        </p:txBody>
      </p:sp>
      <p:pic>
        <p:nvPicPr>
          <p:cNvPr id="40964" name="图片 1">
            <a:extLst>
              <a:ext uri="{FF2B5EF4-FFF2-40B4-BE49-F238E27FC236}">
                <a16:creationId xmlns:a16="http://schemas.microsoft.com/office/drawing/2014/main" id="{844651BB-143A-4AF5-9121-83A06CB3DC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1592263"/>
            <a:ext cx="338455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54F945A-B7A8-4D5E-B11F-EDD28908C380}"/>
              </a:ext>
            </a:extLst>
          </p:cNvPr>
          <p:cNvSpPr>
            <a:spLocks noGrp="1" noChangeArrowheads="1"/>
          </p:cNvSpPr>
          <p:nvPr>
            <p:ph type="title" idx="4294967295"/>
          </p:nvPr>
        </p:nvSpPr>
        <p:spPr>
          <a:xfrm>
            <a:off x="2671763" y="260350"/>
            <a:ext cx="7924800" cy="914400"/>
          </a:xfrm>
          <a:ln>
            <a:miter lim="800000"/>
          </a:ln>
        </p:spPr>
        <p:txBody>
          <a:bodyPr rtlCol="0">
            <a:normAutofit/>
          </a:bodyPr>
          <a:lstStyle/>
          <a:p>
            <a:pPr eaLnBrk="1" fontAlgn="auto" hangingPunct="1">
              <a:spcAft>
                <a:spcPts val="0"/>
              </a:spcAft>
              <a:defRPr/>
            </a:pPr>
            <a:r>
              <a:rPr lang="en-US" altLang="zh-CN" sz="4000" b="1" i="1" dirty="0">
                <a:solidFill>
                  <a:srgbClr val="C66B5A"/>
                </a:solidFill>
                <a:effectLst>
                  <a:outerShdw blurRad="38100" dist="38100" dir="2700000" algn="tl">
                    <a:srgbClr val="C0C0C0"/>
                  </a:outerShdw>
                </a:effectLst>
                <a:latin typeface="Arial Narrow" panose="020B0606020202030204" pitchFamily="34" charset="0"/>
              </a:rPr>
              <a:t>The Transistor Revolution</a:t>
            </a:r>
          </a:p>
        </p:txBody>
      </p:sp>
      <p:pic>
        <p:nvPicPr>
          <p:cNvPr id="61443" name="Picture 6">
            <a:extLst>
              <a:ext uri="{FF2B5EF4-FFF2-40B4-BE49-F238E27FC236}">
                <a16:creationId xmlns:a16="http://schemas.microsoft.com/office/drawing/2014/main" id="{915C8E65-90F9-401E-8AEF-467D14F34889}"/>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2600325" y="1555750"/>
            <a:ext cx="5616575" cy="4062413"/>
          </a:xfrm>
        </p:spPr>
      </p:pic>
      <p:sp>
        <p:nvSpPr>
          <p:cNvPr id="61444" name="Text Box 9">
            <a:extLst>
              <a:ext uri="{FF2B5EF4-FFF2-40B4-BE49-F238E27FC236}">
                <a16:creationId xmlns:a16="http://schemas.microsoft.com/office/drawing/2014/main" id="{543ABA1D-3F4C-4BB1-A62D-21A41054FE87}"/>
              </a:ext>
            </a:extLst>
          </p:cNvPr>
          <p:cNvSpPr txBox="1">
            <a:spLocks noChangeArrowheads="1"/>
          </p:cNvSpPr>
          <p:nvPr/>
        </p:nvSpPr>
        <p:spPr bwMode="auto">
          <a:xfrm>
            <a:off x="8324850" y="4905375"/>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0">
                <a:solidFill>
                  <a:srgbClr val="000000"/>
                </a:solidFill>
                <a:latin typeface="Times New Roman" panose="02020603050405020304" pitchFamily="18" charset="0"/>
              </a:rPr>
              <a:t>First transistor</a:t>
            </a:r>
          </a:p>
          <a:p>
            <a:pPr>
              <a:lnSpc>
                <a:spcPct val="100000"/>
              </a:lnSpc>
              <a:spcBef>
                <a:spcPct val="0"/>
              </a:spcBef>
              <a:buFontTx/>
              <a:buNone/>
            </a:pPr>
            <a:r>
              <a:rPr lang="en-US" altLang="zh-CN" sz="2000" b="0">
                <a:solidFill>
                  <a:srgbClr val="000000"/>
                </a:solidFill>
                <a:latin typeface="Times New Roman" panose="02020603050405020304" pitchFamily="18" charset="0"/>
              </a:rPr>
              <a:t>Bell Labs, 1948</a:t>
            </a:r>
          </a:p>
        </p:txBody>
      </p:sp>
      <p:sp>
        <p:nvSpPr>
          <p:cNvPr id="61445" name="灯片编号占位符 3">
            <a:extLst>
              <a:ext uri="{FF2B5EF4-FFF2-40B4-BE49-F238E27FC236}">
                <a16:creationId xmlns:a16="http://schemas.microsoft.com/office/drawing/2014/main" id="{74C27E8F-BB01-454B-A691-F358A7BCBE36}"/>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038B28E6-EEB7-4ACC-830D-84A276141C28}"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20</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1BEE249-54CB-44E4-B221-7FEAB7262A5D}"/>
              </a:ext>
            </a:extLst>
          </p:cNvPr>
          <p:cNvSpPr>
            <a:spLocks noGrp="1" noChangeArrowheads="1"/>
          </p:cNvSpPr>
          <p:nvPr>
            <p:ph type="title" idx="4294967295"/>
          </p:nvPr>
        </p:nvSpPr>
        <p:spPr>
          <a:xfrm>
            <a:off x="1843088" y="260350"/>
            <a:ext cx="7924800" cy="914400"/>
          </a:xfrm>
          <a:ln>
            <a:miter lim="800000"/>
          </a:ln>
        </p:spPr>
        <p:txBody>
          <a:bodyPr rtlCol="0">
            <a:normAutofit/>
          </a:bodyPr>
          <a:lstStyle/>
          <a:p>
            <a:pPr eaLnBrk="1" fontAlgn="auto" hangingPunct="1">
              <a:spcAft>
                <a:spcPts val="0"/>
              </a:spcAft>
              <a:defRPr/>
            </a:pPr>
            <a:r>
              <a:rPr lang="en-US" altLang="zh-CN" b="1" i="1" dirty="0">
                <a:solidFill>
                  <a:srgbClr val="C66B5A"/>
                </a:solidFill>
                <a:effectLst>
                  <a:outerShdw blurRad="38100" dist="38100" dir="2700000" algn="tl">
                    <a:srgbClr val="C0C0C0"/>
                  </a:outerShdw>
                </a:effectLst>
                <a:latin typeface="Arial Narrow" panose="020B0606020202030204" pitchFamily="34" charset="0"/>
              </a:rPr>
              <a:t>The First Integrated Circuits</a:t>
            </a:r>
          </a:p>
        </p:txBody>
      </p:sp>
      <p:pic>
        <p:nvPicPr>
          <p:cNvPr id="62467" name="Picture 6">
            <a:extLst>
              <a:ext uri="{FF2B5EF4-FFF2-40B4-BE49-F238E27FC236}">
                <a16:creationId xmlns:a16="http://schemas.microsoft.com/office/drawing/2014/main" id="{828AB894-6892-4394-8811-242A8E356BF9}"/>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2568575" y="1363663"/>
            <a:ext cx="4464050" cy="4454525"/>
          </a:xfrm>
        </p:spPr>
      </p:pic>
      <p:sp>
        <p:nvSpPr>
          <p:cNvPr id="62468" name="Text Box 4">
            <a:extLst>
              <a:ext uri="{FF2B5EF4-FFF2-40B4-BE49-F238E27FC236}">
                <a16:creationId xmlns:a16="http://schemas.microsoft.com/office/drawing/2014/main" id="{23F2DBDB-5891-46C3-B24F-B4B84B75AB0D}"/>
              </a:ext>
            </a:extLst>
          </p:cNvPr>
          <p:cNvSpPr txBox="1">
            <a:spLocks noChangeArrowheads="1"/>
          </p:cNvSpPr>
          <p:nvPr/>
        </p:nvSpPr>
        <p:spPr bwMode="auto">
          <a:xfrm>
            <a:off x="7751763" y="5049838"/>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0">
                <a:solidFill>
                  <a:srgbClr val="000000"/>
                </a:solidFill>
                <a:latin typeface="Times New Roman" panose="02020603050405020304" pitchFamily="18" charset="0"/>
              </a:rPr>
              <a:t>ECL 3-input Gate</a:t>
            </a:r>
          </a:p>
          <a:p>
            <a:pPr>
              <a:lnSpc>
                <a:spcPct val="100000"/>
              </a:lnSpc>
              <a:spcBef>
                <a:spcPct val="0"/>
              </a:spcBef>
              <a:buFontTx/>
              <a:buNone/>
            </a:pPr>
            <a:r>
              <a:rPr lang="en-US" altLang="zh-CN" sz="2000" b="0">
                <a:solidFill>
                  <a:srgbClr val="000000"/>
                </a:solidFill>
                <a:latin typeface="Times New Roman" panose="02020603050405020304" pitchFamily="18" charset="0"/>
              </a:rPr>
              <a:t>Motorola 1966</a:t>
            </a:r>
          </a:p>
        </p:txBody>
      </p:sp>
      <p:pic>
        <p:nvPicPr>
          <p:cNvPr id="62469" name="Picture 6">
            <a:extLst>
              <a:ext uri="{FF2B5EF4-FFF2-40B4-BE49-F238E27FC236}">
                <a16:creationId xmlns:a16="http://schemas.microsoft.com/office/drawing/2014/main" id="{F0ECBCCD-8DF4-481D-A969-2EA2B2640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5" y="2600325"/>
            <a:ext cx="19335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灯片编号占位符 3">
            <a:extLst>
              <a:ext uri="{FF2B5EF4-FFF2-40B4-BE49-F238E27FC236}">
                <a16:creationId xmlns:a16="http://schemas.microsoft.com/office/drawing/2014/main" id="{5E0EFDBF-56AA-4120-AE6A-82E2391BEA29}"/>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314BDC1B-1147-4C8F-87C7-511D83CC408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21</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C8EFE26-C61A-4A20-8430-FB91E8491895}"/>
              </a:ext>
            </a:extLst>
          </p:cNvPr>
          <p:cNvSpPr>
            <a:spLocks noGrp="1" noChangeArrowheads="1"/>
          </p:cNvSpPr>
          <p:nvPr>
            <p:ph type="title" idx="4294967295"/>
          </p:nvPr>
        </p:nvSpPr>
        <p:spPr>
          <a:xfrm>
            <a:off x="3359150" y="80963"/>
            <a:ext cx="7924800" cy="914400"/>
          </a:xfrm>
          <a:ln>
            <a:miter lim="800000"/>
          </a:ln>
        </p:spPr>
        <p:txBody>
          <a:bodyPr rtlCol="0">
            <a:normAutofit/>
          </a:bodyPr>
          <a:lstStyle/>
          <a:p>
            <a:pPr eaLnBrk="1" fontAlgn="auto" hangingPunct="1">
              <a:spcAft>
                <a:spcPts val="0"/>
              </a:spcAft>
              <a:defRPr/>
            </a:pPr>
            <a:r>
              <a:rPr lang="en-US" altLang="zh-CN" sz="3600" b="1" i="1" dirty="0">
                <a:solidFill>
                  <a:srgbClr val="C66B5A"/>
                </a:solidFill>
                <a:effectLst>
                  <a:outerShdw blurRad="38100" dist="38100" dir="2700000" algn="tl">
                    <a:srgbClr val="C0C0C0"/>
                  </a:outerShdw>
                </a:effectLst>
                <a:latin typeface="Arial Narrow" panose="020B0606020202030204" pitchFamily="34" charset="0"/>
              </a:rPr>
              <a:t>Intel 4004 Micro-Processor</a:t>
            </a:r>
          </a:p>
        </p:txBody>
      </p:sp>
      <p:pic>
        <p:nvPicPr>
          <p:cNvPr id="63491" name="Picture 7">
            <a:extLst>
              <a:ext uri="{FF2B5EF4-FFF2-40B4-BE49-F238E27FC236}">
                <a16:creationId xmlns:a16="http://schemas.microsoft.com/office/drawing/2014/main" id="{014F269D-F329-475E-9063-71B79EE64C3B}"/>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684588" y="1196975"/>
            <a:ext cx="4002087" cy="4932363"/>
          </a:xfrm>
          <a:extLst>
            <a:ext uri="{91240B29-F687-4F45-9708-019B960494DF}">
              <a14:hiddenLine xmlns:a14="http://schemas.microsoft.com/office/drawing/2010/main" w="12700">
                <a:solidFill>
                  <a:srgbClr val="000000"/>
                </a:solidFill>
                <a:miter lim="800000"/>
                <a:headEnd/>
                <a:tailEnd/>
              </a14:hiddenLine>
            </a:ext>
          </a:extLst>
        </p:spPr>
      </p:pic>
      <p:sp>
        <p:nvSpPr>
          <p:cNvPr id="63492" name="Text Box 3">
            <a:extLst>
              <a:ext uri="{FF2B5EF4-FFF2-40B4-BE49-F238E27FC236}">
                <a16:creationId xmlns:a16="http://schemas.microsoft.com/office/drawing/2014/main" id="{C8ADE885-4018-4EF5-B76E-CCF4AFEB1D2F}"/>
              </a:ext>
            </a:extLst>
          </p:cNvPr>
          <p:cNvSpPr txBox="1">
            <a:spLocks noChangeArrowheads="1"/>
          </p:cNvSpPr>
          <p:nvPr/>
        </p:nvSpPr>
        <p:spPr bwMode="auto">
          <a:xfrm>
            <a:off x="7824788" y="3392488"/>
            <a:ext cx="3024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0">
                <a:solidFill>
                  <a:srgbClr val="000000"/>
                </a:solidFill>
                <a:latin typeface="Arial" panose="020B0604020202020204" pitchFamily="34" charset="0"/>
              </a:rPr>
              <a:t>1971</a:t>
            </a:r>
          </a:p>
          <a:p>
            <a:pPr>
              <a:lnSpc>
                <a:spcPct val="100000"/>
              </a:lnSpc>
              <a:spcBef>
                <a:spcPct val="0"/>
              </a:spcBef>
              <a:buFontTx/>
              <a:buNone/>
            </a:pPr>
            <a:r>
              <a:rPr lang="en-US" altLang="zh-CN" sz="2400" b="0">
                <a:solidFill>
                  <a:srgbClr val="000000"/>
                </a:solidFill>
                <a:latin typeface="Arial" panose="020B0604020202020204" pitchFamily="34" charset="0"/>
              </a:rPr>
              <a:t>1000 transistors</a:t>
            </a:r>
          </a:p>
          <a:p>
            <a:pPr>
              <a:lnSpc>
                <a:spcPct val="100000"/>
              </a:lnSpc>
              <a:spcBef>
                <a:spcPct val="0"/>
              </a:spcBef>
              <a:buFontTx/>
              <a:buNone/>
            </a:pPr>
            <a:r>
              <a:rPr lang="en-US" altLang="zh-CN" sz="2400" b="0">
                <a:solidFill>
                  <a:srgbClr val="000000"/>
                </a:solidFill>
                <a:latin typeface="Arial" panose="020B0604020202020204" pitchFamily="34" charset="0"/>
              </a:rPr>
              <a:t>1 MHz operation</a:t>
            </a:r>
          </a:p>
        </p:txBody>
      </p:sp>
      <p:sp>
        <p:nvSpPr>
          <p:cNvPr id="63493" name="灯片编号占位符 3">
            <a:extLst>
              <a:ext uri="{FF2B5EF4-FFF2-40B4-BE49-F238E27FC236}">
                <a16:creationId xmlns:a16="http://schemas.microsoft.com/office/drawing/2014/main" id="{A6378382-3C7F-43D9-93B5-649274D7E213}"/>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379B9686-4E7A-4807-946C-C9CCC3E549B4}"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22</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6">
            <a:extLst>
              <a:ext uri="{FF2B5EF4-FFF2-40B4-BE49-F238E27FC236}">
                <a16:creationId xmlns:a16="http://schemas.microsoft.com/office/drawing/2014/main" id="{E9EC7E7B-7CB4-4C27-B945-1C46B7C18EC5}"/>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2459038" y="620713"/>
            <a:ext cx="7391400" cy="5329237"/>
          </a:xfrm>
        </p:spPr>
      </p:pic>
      <p:sp>
        <p:nvSpPr>
          <p:cNvPr id="64515" name="灯片编号占位符 3">
            <a:extLst>
              <a:ext uri="{FF2B5EF4-FFF2-40B4-BE49-F238E27FC236}">
                <a16:creationId xmlns:a16="http://schemas.microsoft.com/office/drawing/2014/main" id="{06A3930F-089C-40A5-A254-D35B251A15BE}"/>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176BF54B-574B-48B4-AD45-F62BF369DBC5}"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23</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5">
            <a:extLst>
              <a:ext uri="{FF2B5EF4-FFF2-40B4-BE49-F238E27FC236}">
                <a16:creationId xmlns:a16="http://schemas.microsoft.com/office/drawing/2014/main" id="{57C43BFC-EB37-40B2-BF6B-968F28CB3D38}"/>
              </a:ext>
            </a:extLst>
          </p:cNvPr>
          <p:cNvSpPr txBox="1">
            <a:spLocks noChangeArrowheads="1"/>
          </p:cNvSpPr>
          <p:nvPr/>
        </p:nvSpPr>
        <p:spPr bwMode="auto">
          <a:xfrm>
            <a:off x="4476750" y="1736725"/>
            <a:ext cx="2663825" cy="523875"/>
          </a:xfrm>
          <a:prstGeom prst="rect">
            <a:avLst/>
          </a:prstGeom>
          <a:solidFill>
            <a:srgbClr val="0097CC"/>
          </a:solidFill>
          <a:ln w="317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a:solidFill>
                  <a:schemeClr val="bg1"/>
                </a:solidFill>
                <a:latin typeface="Arial" panose="020B0604020202020204" pitchFamily="34" charset="0"/>
                <a:ea typeface="微软雅黑" panose="020B0503020204020204" pitchFamily="34" charset="-122"/>
              </a:rPr>
              <a:t>行为级描述</a:t>
            </a:r>
          </a:p>
        </p:txBody>
      </p:sp>
      <p:grpSp>
        <p:nvGrpSpPr>
          <p:cNvPr id="2" name="Group 17">
            <a:extLst>
              <a:ext uri="{FF2B5EF4-FFF2-40B4-BE49-F238E27FC236}">
                <a16:creationId xmlns:a16="http://schemas.microsoft.com/office/drawing/2014/main" id="{1A93B727-8220-42CC-8229-6525EDA7E8AE}"/>
              </a:ext>
            </a:extLst>
          </p:cNvPr>
          <p:cNvGrpSpPr/>
          <p:nvPr/>
        </p:nvGrpSpPr>
        <p:grpSpPr bwMode="auto">
          <a:xfrm>
            <a:off x="4476233" y="2384606"/>
            <a:ext cx="2663825" cy="957262"/>
            <a:chOff x="2109" y="1706"/>
            <a:chExt cx="1678" cy="603"/>
          </a:xfrm>
          <a:solidFill>
            <a:srgbClr val="005DE6"/>
          </a:solidFill>
        </p:grpSpPr>
        <p:sp>
          <p:nvSpPr>
            <p:cNvPr id="31747" name="Text Box 8">
              <a:extLst>
                <a:ext uri="{FF2B5EF4-FFF2-40B4-BE49-F238E27FC236}">
                  <a16:creationId xmlns:a16="http://schemas.microsoft.com/office/drawing/2014/main" id="{959E5953-792A-4394-9D4B-A0F75D9F4862}"/>
                </a:ext>
              </a:extLst>
            </p:cNvPr>
            <p:cNvSpPr txBox="1">
              <a:spLocks noChangeArrowheads="1"/>
            </p:cNvSpPr>
            <p:nvPr/>
          </p:nvSpPr>
          <p:spPr bwMode="auto">
            <a:xfrm>
              <a:off x="2109" y="1979"/>
              <a:ext cx="1678" cy="330"/>
            </a:xfrm>
            <a:prstGeom prst="rect">
              <a:avLst/>
            </a:prstGeom>
            <a:solidFill>
              <a:srgbClr val="0097CC"/>
            </a:solidFill>
            <a:ln w="3175">
              <a:solidFill>
                <a:schemeClr val="tx1"/>
              </a:solidFill>
              <a:miter lim="800000"/>
            </a:ln>
          </p:spPr>
          <p:txBody>
            <a:bodyPr>
              <a:spAutoFit/>
            </a:bodyPr>
            <a:lstStyle/>
            <a:p>
              <a:pPr algn="ctr" eaLnBrk="1" hangingPunct="1">
                <a:spcBef>
                  <a:spcPct val="50000"/>
                </a:spcBef>
                <a:defRPr/>
              </a:pPr>
              <a:r>
                <a:rPr lang="en-US" altLang="zh-CN" sz="2800">
                  <a:solidFill>
                    <a:schemeClr val="bg1"/>
                  </a:solidFill>
                  <a:ea typeface="微软雅黑" panose="020B0503020204020204" pitchFamily="34" charset="-122"/>
                </a:rPr>
                <a:t>RTL</a:t>
              </a:r>
              <a:r>
                <a:rPr lang="zh-CN" altLang="en-US" sz="2800">
                  <a:solidFill>
                    <a:schemeClr val="bg1"/>
                  </a:solidFill>
                  <a:ea typeface="微软雅黑" panose="020B0503020204020204" pitchFamily="34" charset="-122"/>
                </a:rPr>
                <a:t>级描述</a:t>
              </a:r>
            </a:p>
          </p:txBody>
        </p:sp>
        <p:sp>
          <p:nvSpPr>
            <p:cNvPr id="31748" name="AutoShape 14">
              <a:extLst>
                <a:ext uri="{FF2B5EF4-FFF2-40B4-BE49-F238E27FC236}">
                  <a16:creationId xmlns:a16="http://schemas.microsoft.com/office/drawing/2014/main" id="{72558368-CB8E-406E-BCA6-5052B3602E01}"/>
                </a:ext>
              </a:extLst>
            </p:cNvPr>
            <p:cNvSpPr>
              <a:spLocks noChangeArrowheads="1"/>
            </p:cNvSpPr>
            <p:nvPr/>
          </p:nvSpPr>
          <p:spPr bwMode="auto">
            <a:xfrm>
              <a:off x="2857" y="1706"/>
              <a:ext cx="136" cy="272"/>
            </a:xfrm>
            <a:prstGeom prst="downArrow">
              <a:avLst>
                <a:gd name="adj1" fmla="val 50000"/>
                <a:gd name="adj2" fmla="val 50000"/>
              </a:avLst>
            </a:prstGeom>
            <a:solidFill>
              <a:srgbClr val="00B0F0"/>
            </a:solidFill>
            <a:ln w="12700">
              <a:solidFill>
                <a:schemeClr val="tx1"/>
              </a:solidFill>
              <a:miter lim="800000"/>
            </a:ln>
          </p:spPr>
          <p:txBody>
            <a:bodyPr wrap="none" anchor="ctr"/>
            <a:lstStyle/>
            <a:p>
              <a:pPr>
                <a:defRPr/>
              </a:pPr>
              <a:endParaRPr lang="zh-CN" altLang="en-US" sz="2800">
                <a:solidFill>
                  <a:schemeClr val="bg1"/>
                </a:solidFill>
              </a:endParaRPr>
            </a:p>
          </p:txBody>
        </p:sp>
      </p:grpSp>
      <p:grpSp>
        <p:nvGrpSpPr>
          <p:cNvPr id="3" name="Group 18">
            <a:extLst>
              <a:ext uri="{FF2B5EF4-FFF2-40B4-BE49-F238E27FC236}">
                <a16:creationId xmlns:a16="http://schemas.microsoft.com/office/drawing/2014/main" id="{669CD3E6-E0F9-4BCD-900C-410C66DE6063}"/>
              </a:ext>
            </a:extLst>
          </p:cNvPr>
          <p:cNvGrpSpPr/>
          <p:nvPr/>
        </p:nvGrpSpPr>
        <p:grpSpPr bwMode="auto">
          <a:xfrm>
            <a:off x="4476233" y="3465693"/>
            <a:ext cx="2663825" cy="955675"/>
            <a:chOff x="2109" y="2387"/>
            <a:chExt cx="1678" cy="602"/>
          </a:xfrm>
          <a:solidFill>
            <a:srgbClr val="005DE6"/>
          </a:solidFill>
        </p:grpSpPr>
        <p:sp>
          <p:nvSpPr>
            <p:cNvPr id="31750" name="Text Box 9">
              <a:extLst>
                <a:ext uri="{FF2B5EF4-FFF2-40B4-BE49-F238E27FC236}">
                  <a16:creationId xmlns:a16="http://schemas.microsoft.com/office/drawing/2014/main" id="{8E814AA1-7DF7-4246-935D-EAD4A77C241A}"/>
                </a:ext>
              </a:extLst>
            </p:cNvPr>
            <p:cNvSpPr txBox="1">
              <a:spLocks noChangeArrowheads="1"/>
            </p:cNvSpPr>
            <p:nvPr/>
          </p:nvSpPr>
          <p:spPr bwMode="auto">
            <a:xfrm>
              <a:off x="2109" y="2659"/>
              <a:ext cx="1678" cy="330"/>
            </a:xfrm>
            <a:prstGeom prst="rect">
              <a:avLst/>
            </a:prstGeom>
            <a:solidFill>
              <a:srgbClr val="0097CC"/>
            </a:solidFill>
            <a:ln w="3175">
              <a:solidFill>
                <a:schemeClr val="tx1"/>
              </a:solidFill>
              <a:miter lim="800000"/>
            </a:ln>
          </p:spPr>
          <p:txBody>
            <a:bodyPr>
              <a:spAutoFit/>
            </a:bodyPr>
            <a:lstStyle/>
            <a:p>
              <a:pPr algn="ctr" eaLnBrk="1" hangingPunct="1">
                <a:spcBef>
                  <a:spcPct val="50000"/>
                </a:spcBef>
                <a:defRPr/>
              </a:pPr>
              <a:r>
                <a:rPr lang="zh-CN" altLang="en-US" sz="2800">
                  <a:solidFill>
                    <a:schemeClr val="bg1"/>
                  </a:solidFill>
                  <a:ea typeface="微软雅黑" panose="020B0503020204020204" pitchFamily="34" charset="-122"/>
                </a:rPr>
                <a:t>逻辑综合</a:t>
              </a:r>
            </a:p>
          </p:txBody>
        </p:sp>
        <p:sp>
          <p:nvSpPr>
            <p:cNvPr id="31751" name="AutoShape 15">
              <a:extLst>
                <a:ext uri="{FF2B5EF4-FFF2-40B4-BE49-F238E27FC236}">
                  <a16:creationId xmlns:a16="http://schemas.microsoft.com/office/drawing/2014/main" id="{F178F348-C0CA-423E-93DD-9C705188CF55}"/>
                </a:ext>
              </a:extLst>
            </p:cNvPr>
            <p:cNvSpPr>
              <a:spLocks noChangeArrowheads="1"/>
            </p:cNvSpPr>
            <p:nvPr/>
          </p:nvSpPr>
          <p:spPr bwMode="auto">
            <a:xfrm>
              <a:off x="2857" y="2387"/>
              <a:ext cx="136" cy="272"/>
            </a:xfrm>
            <a:prstGeom prst="downArrow">
              <a:avLst>
                <a:gd name="adj1" fmla="val 50000"/>
                <a:gd name="adj2" fmla="val 50000"/>
              </a:avLst>
            </a:prstGeom>
            <a:solidFill>
              <a:srgbClr val="00B0F0"/>
            </a:solidFill>
            <a:ln w="12700">
              <a:solidFill>
                <a:schemeClr val="tx1"/>
              </a:solidFill>
              <a:miter lim="800000"/>
            </a:ln>
          </p:spPr>
          <p:txBody>
            <a:bodyPr wrap="none" anchor="ctr"/>
            <a:lstStyle/>
            <a:p>
              <a:pPr>
                <a:defRPr/>
              </a:pPr>
              <a:endParaRPr lang="zh-CN" altLang="en-US" sz="2800">
                <a:solidFill>
                  <a:schemeClr val="bg1"/>
                </a:solidFill>
              </a:endParaRPr>
            </a:p>
          </p:txBody>
        </p:sp>
      </p:grpSp>
      <p:grpSp>
        <p:nvGrpSpPr>
          <p:cNvPr id="4" name="Group 19">
            <a:extLst>
              <a:ext uri="{FF2B5EF4-FFF2-40B4-BE49-F238E27FC236}">
                <a16:creationId xmlns:a16="http://schemas.microsoft.com/office/drawing/2014/main" id="{3AACBBBE-F55D-4D4A-987B-BB1D766987DB}"/>
              </a:ext>
            </a:extLst>
          </p:cNvPr>
          <p:cNvGrpSpPr/>
          <p:nvPr/>
        </p:nvGrpSpPr>
        <p:grpSpPr bwMode="auto">
          <a:xfrm>
            <a:off x="4476233" y="4545193"/>
            <a:ext cx="2663825" cy="992188"/>
            <a:chOff x="2109" y="3067"/>
            <a:chExt cx="1678" cy="625"/>
          </a:xfrm>
          <a:solidFill>
            <a:srgbClr val="005DE6"/>
          </a:solidFill>
        </p:grpSpPr>
        <p:sp>
          <p:nvSpPr>
            <p:cNvPr id="31753" name="Text Box 10">
              <a:extLst>
                <a:ext uri="{FF2B5EF4-FFF2-40B4-BE49-F238E27FC236}">
                  <a16:creationId xmlns:a16="http://schemas.microsoft.com/office/drawing/2014/main" id="{560384C8-1FE7-4731-A1C4-61369C28463D}"/>
                </a:ext>
              </a:extLst>
            </p:cNvPr>
            <p:cNvSpPr txBox="1">
              <a:spLocks noChangeArrowheads="1"/>
            </p:cNvSpPr>
            <p:nvPr/>
          </p:nvSpPr>
          <p:spPr bwMode="auto">
            <a:xfrm>
              <a:off x="2109" y="3362"/>
              <a:ext cx="1678" cy="330"/>
            </a:xfrm>
            <a:prstGeom prst="rect">
              <a:avLst/>
            </a:prstGeom>
            <a:solidFill>
              <a:srgbClr val="0097CC"/>
            </a:solidFill>
            <a:ln w="3175">
              <a:solidFill>
                <a:schemeClr val="tx1"/>
              </a:solidFill>
              <a:miter lim="800000"/>
            </a:ln>
          </p:spPr>
          <p:txBody>
            <a:bodyPr>
              <a:spAutoFit/>
            </a:bodyPr>
            <a:lstStyle/>
            <a:p>
              <a:pPr algn="ctr" eaLnBrk="1" hangingPunct="1">
                <a:spcBef>
                  <a:spcPct val="50000"/>
                </a:spcBef>
                <a:defRPr/>
              </a:pPr>
              <a:r>
                <a:rPr lang="zh-CN" altLang="en-US" sz="2800">
                  <a:solidFill>
                    <a:schemeClr val="bg1"/>
                  </a:solidFill>
                  <a:ea typeface="微软雅黑" panose="020B0503020204020204" pitchFamily="34" charset="-122"/>
                </a:rPr>
                <a:t>物理实现</a:t>
              </a:r>
            </a:p>
          </p:txBody>
        </p:sp>
        <p:sp>
          <p:nvSpPr>
            <p:cNvPr id="31754" name="AutoShape 16">
              <a:extLst>
                <a:ext uri="{FF2B5EF4-FFF2-40B4-BE49-F238E27FC236}">
                  <a16:creationId xmlns:a16="http://schemas.microsoft.com/office/drawing/2014/main" id="{626C2265-E5BB-4C66-B2D8-7FA050605404}"/>
                </a:ext>
              </a:extLst>
            </p:cNvPr>
            <p:cNvSpPr>
              <a:spLocks noChangeArrowheads="1"/>
            </p:cNvSpPr>
            <p:nvPr/>
          </p:nvSpPr>
          <p:spPr bwMode="auto">
            <a:xfrm>
              <a:off x="2857" y="3067"/>
              <a:ext cx="136" cy="272"/>
            </a:xfrm>
            <a:prstGeom prst="downArrow">
              <a:avLst>
                <a:gd name="adj1" fmla="val 50000"/>
                <a:gd name="adj2" fmla="val 50000"/>
              </a:avLst>
            </a:prstGeom>
            <a:solidFill>
              <a:srgbClr val="00B0F0"/>
            </a:solidFill>
            <a:ln w="12700">
              <a:solidFill>
                <a:schemeClr val="tx1"/>
              </a:solidFill>
              <a:miter lim="800000"/>
            </a:ln>
          </p:spPr>
          <p:txBody>
            <a:bodyPr wrap="none" anchor="ctr"/>
            <a:lstStyle/>
            <a:p>
              <a:pPr>
                <a:defRPr/>
              </a:pPr>
              <a:endParaRPr lang="zh-CN" altLang="en-US" sz="2800">
                <a:solidFill>
                  <a:schemeClr val="bg1"/>
                </a:solidFill>
              </a:endParaRPr>
            </a:p>
          </p:txBody>
        </p:sp>
      </p:grpSp>
      <p:sp>
        <p:nvSpPr>
          <p:cNvPr id="65542" name="灯片编号占位符 3">
            <a:extLst>
              <a:ext uri="{FF2B5EF4-FFF2-40B4-BE49-F238E27FC236}">
                <a16:creationId xmlns:a16="http://schemas.microsoft.com/office/drawing/2014/main" id="{2E16ED33-6429-4046-BC3D-36A356310140}"/>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9016605A-F9E5-46AF-BA6A-F1EC99B4CDBD}"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24</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5543" name="文本框 29">
            <a:extLst>
              <a:ext uri="{FF2B5EF4-FFF2-40B4-BE49-F238E27FC236}">
                <a16:creationId xmlns:a16="http://schemas.microsoft.com/office/drawing/2014/main" id="{1AFF75D6-7D80-4869-A4BB-57D3D6F91329}"/>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§1.2  EDA </a:t>
            </a:r>
            <a:r>
              <a:rPr lang="zh-CN" altLang="en-US" sz="3600">
                <a:solidFill>
                  <a:srgbClr val="D60093"/>
                </a:solidFill>
                <a:latin typeface="Arial" panose="020B0604020202020204" pitchFamily="34" charset="0"/>
                <a:ea typeface="黑体" panose="02010609060101010101" pitchFamily="49" charset="-122"/>
              </a:rPr>
              <a:t>设计流程</a:t>
            </a:r>
            <a:r>
              <a:rPr lang="en-US" altLang="zh-CN" sz="3600">
                <a:solidFill>
                  <a:srgbClr val="D60093"/>
                </a:solidFill>
                <a:latin typeface="Arial" panose="020B0604020202020204" pitchFamily="34" charset="0"/>
                <a:ea typeface="黑体" panose="02010609060101010101" pitchFamily="49" charset="-122"/>
              </a:rPr>
              <a:t>--Top_Down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p:cTn id="7" dur="500" fill="hold"/>
                                        <p:tgtEl>
                                          <p:spTgt spid="14339"/>
                                        </p:tgtEl>
                                        <p:attrNameLst>
                                          <p:attrName>ppt_x</p:attrName>
                                        </p:attrNameLst>
                                      </p:cBhvr>
                                      <p:tavLst>
                                        <p:tav tm="0">
                                          <p:val>
                                            <p:strVal val="#ppt_x"/>
                                          </p:val>
                                        </p:tav>
                                        <p:tav tm="100000">
                                          <p:val>
                                            <p:strVal val="#ppt_x"/>
                                          </p:val>
                                        </p:tav>
                                      </p:tavLst>
                                    </p:anim>
                                    <p:anim calcmode="lin" valueType="num">
                                      <p:cBhvr>
                                        <p:cTn id="8" dur="500" fill="hold"/>
                                        <p:tgtEl>
                                          <p:spTgt spid="14339"/>
                                        </p:tgtEl>
                                        <p:attrNameLst>
                                          <p:attrName>ppt_y</p:attrName>
                                        </p:attrNameLst>
                                      </p:cBhvr>
                                      <p:tavLst>
                                        <p:tav tm="0">
                                          <p:val>
                                            <p:strVal val="#ppt_y-#ppt_h/2"/>
                                          </p:val>
                                        </p:tav>
                                        <p:tav tm="100000">
                                          <p:val>
                                            <p:strVal val="#ppt_y"/>
                                          </p:val>
                                        </p:tav>
                                      </p:tavLst>
                                    </p:anim>
                                    <p:anim calcmode="lin" valueType="num">
                                      <p:cBhvr>
                                        <p:cTn id="9" dur="500" fill="hold"/>
                                        <p:tgtEl>
                                          <p:spTgt spid="14339"/>
                                        </p:tgtEl>
                                        <p:attrNameLst>
                                          <p:attrName>ppt_w</p:attrName>
                                        </p:attrNameLst>
                                      </p:cBhvr>
                                      <p:tavLst>
                                        <p:tav tm="0">
                                          <p:val>
                                            <p:strVal val="#ppt_w"/>
                                          </p:val>
                                        </p:tav>
                                        <p:tav tm="100000">
                                          <p:val>
                                            <p:strVal val="#ppt_w"/>
                                          </p:val>
                                        </p:tav>
                                      </p:tavLst>
                                    </p:anim>
                                    <p:anim calcmode="lin" valueType="num">
                                      <p:cBhvr>
                                        <p:cTn id="10" dur="500" fill="hold"/>
                                        <p:tgtEl>
                                          <p:spTgt spid="14339"/>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74C118E-A048-4510-A90E-0554E01BE5EC}"/>
              </a:ext>
            </a:extLst>
          </p:cNvPr>
          <p:cNvSpPr>
            <a:spLocks noGrp="1" noChangeArrowheads="1"/>
          </p:cNvSpPr>
          <p:nvPr>
            <p:ph type="title" idx="4294967295"/>
          </p:nvPr>
        </p:nvSpPr>
        <p:spPr>
          <a:xfrm>
            <a:off x="1631950" y="512763"/>
            <a:ext cx="7772400" cy="762000"/>
          </a:xfrm>
        </p:spPr>
        <p:txBody>
          <a:bodyPr/>
          <a:lstStyle/>
          <a:p>
            <a:pPr algn="ctr" eaLnBrk="1" hangingPunct="1">
              <a:spcBef>
                <a:spcPct val="50000"/>
              </a:spcBef>
              <a:spcAft>
                <a:spcPct val="50000"/>
              </a:spcAft>
            </a:pPr>
            <a:r>
              <a:rPr lang="en-US" altLang="zh-CN" sz="3200" b="1">
                <a:solidFill>
                  <a:srgbClr val="BB1580"/>
                </a:solidFill>
                <a:latin typeface="Arial Black" panose="020B0A04020102020204" pitchFamily="34" charset="0"/>
              </a:rPr>
              <a:t>1.  Top_Down</a:t>
            </a:r>
            <a:r>
              <a:rPr lang="zh-CN" altLang="en-US" sz="3200" b="1">
                <a:solidFill>
                  <a:srgbClr val="BB1580"/>
                </a:solidFill>
                <a:latin typeface="Arial Black" panose="020B0A04020102020204" pitchFamily="34" charset="0"/>
              </a:rPr>
              <a:t>第一层次</a:t>
            </a:r>
          </a:p>
        </p:txBody>
      </p:sp>
      <p:sp>
        <p:nvSpPr>
          <p:cNvPr id="39938" name="Rectangle 3">
            <a:extLst>
              <a:ext uri="{FF2B5EF4-FFF2-40B4-BE49-F238E27FC236}">
                <a16:creationId xmlns:a16="http://schemas.microsoft.com/office/drawing/2014/main" id="{D379D974-0B30-4D24-A009-8D3CE4C655C8}"/>
              </a:ext>
            </a:extLst>
          </p:cNvPr>
          <p:cNvSpPr>
            <a:spLocks noGrp="1" noChangeArrowheads="1"/>
          </p:cNvSpPr>
          <p:nvPr>
            <p:ph type="body" idx="4294967295"/>
          </p:nvPr>
        </p:nvSpPr>
        <p:spPr>
          <a:xfrm>
            <a:off x="2208213" y="1376363"/>
            <a:ext cx="7704137" cy="4464050"/>
          </a:xfrm>
        </p:spPr>
        <p:txBody>
          <a:bodyPr rtlCol="0">
            <a:normAutofit lnSpcReduction="10000"/>
          </a:bodyPr>
          <a:lstStyle/>
          <a:p>
            <a:pPr eaLnBrk="1" fontAlgn="auto" hangingPunct="1">
              <a:lnSpc>
                <a:spcPct val="150000"/>
              </a:lnSpc>
              <a:spcAft>
                <a:spcPts val="0"/>
              </a:spcAft>
              <a:defRPr/>
            </a:pPr>
            <a:r>
              <a:rPr lang="zh-CN" altLang="en-US" sz="2400" dirty="0">
                <a:solidFill>
                  <a:srgbClr val="D60093"/>
                </a:solidFill>
                <a:latin typeface="幼圆" panose="02010509060101010101" pitchFamily="49" charset="-122"/>
                <a:ea typeface="幼圆" panose="02010509060101010101" pitchFamily="49" charset="-122"/>
              </a:rPr>
              <a:t>第一层次是行为级描述。</a:t>
            </a:r>
            <a:r>
              <a:rPr lang="zh-CN" altLang="en-US" sz="2400" dirty="0">
                <a:solidFill>
                  <a:srgbClr val="000000"/>
                </a:solidFill>
                <a:latin typeface="幼圆" panose="02010509060101010101" pitchFamily="49" charset="-122"/>
                <a:ea typeface="幼圆" panose="02010509060101010101" pitchFamily="49" charset="-122"/>
              </a:rPr>
              <a:t>行为级描述实质上是对整个系统的数学模型的描述。在行为级描述阶段，并不真正考虑实际的操作和算法用什么方法实现，考虑更多的是系统的结构及其工作过程能否达到系统设计规则书（设计目的）的要求。在这一层次，运算语句和控制语句被用来组织输入、输出以及各种运算。这一层次的典型描述方法是行为有限状态机、控制流图、数据流图和控制数据流图。</a:t>
            </a:r>
            <a:r>
              <a:rPr lang="zh-CN" altLang="en-US" sz="2400" dirty="0">
                <a:latin typeface="幼圆" panose="02010509060101010101" pitchFamily="49" charset="-122"/>
                <a:ea typeface="幼圆" panose="02010509060101010101" pitchFamily="49" charset="-122"/>
              </a:rPr>
              <a:t> </a:t>
            </a:r>
          </a:p>
        </p:txBody>
      </p:sp>
      <p:sp>
        <p:nvSpPr>
          <p:cNvPr id="66564" name="灯片编号占位符 3">
            <a:extLst>
              <a:ext uri="{FF2B5EF4-FFF2-40B4-BE49-F238E27FC236}">
                <a16:creationId xmlns:a16="http://schemas.microsoft.com/office/drawing/2014/main" id="{402086CA-2EA7-470C-9ADF-0E0DAF76134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DC898751-240B-423E-A8BE-A9D1E67EF131}"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25</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4" name="Picture 6">
            <a:extLst>
              <a:ext uri="{FF2B5EF4-FFF2-40B4-BE49-F238E27FC236}">
                <a16:creationId xmlns:a16="http://schemas.microsoft.com/office/drawing/2014/main" id="{AD3C1825-D6E5-49BF-9530-9C305E018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520825"/>
            <a:ext cx="7561263"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灯片编号占位符 3">
            <a:extLst>
              <a:ext uri="{FF2B5EF4-FFF2-40B4-BE49-F238E27FC236}">
                <a16:creationId xmlns:a16="http://schemas.microsoft.com/office/drawing/2014/main" id="{A86E8DC5-5F46-40B3-881B-2319096EECCD}"/>
              </a:ext>
            </a:extLst>
          </p:cNvPr>
          <p:cNvSpPr txBox="1">
            <a:spLocks noGrp="1" noChangeArrowheads="1"/>
          </p:cNvSpPr>
          <p:nvPr/>
        </p:nvSpPr>
        <p:spPr bwMode="auto">
          <a:xfrm>
            <a:off x="8204200" y="6483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A47033DE-36BE-4F22-9F3B-8D783167E54E}"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26</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7588" name="文本框 29">
            <a:extLst>
              <a:ext uri="{FF2B5EF4-FFF2-40B4-BE49-F238E27FC236}">
                <a16:creationId xmlns:a16="http://schemas.microsoft.com/office/drawing/2014/main" id="{62D189B7-9651-40FD-92C3-9E23AEFDA5D7}"/>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一、行为描述 </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spd="med">
    <p:random/>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539654"/>
                                        </p:tgtEl>
                                        <p:attrNameLst>
                                          <p:attrName>style.visibility</p:attrName>
                                        </p:attrNameLst>
                                      </p:cBhvr>
                                      <p:to>
                                        <p:strVal val="visible"/>
                                      </p:to>
                                    </p:set>
                                    <p:anim calcmode="lin" valueType="num">
                                      <p:cBhvr additive="base">
                                        <p:cTn id="7" dur="500" fill="hold"/>
                                        <p:tgtEl>
                                          <p:spTgt spid="539654"/>
                                        </p:tgtEl>
                                        <p:attrNameLst>
                                          <p:attrName>ppt_x</p:attrName>
                                        </p:attrNameLst>
                                      </p:cBhvr>
                                      <p:tavLst>
                                        <p:tav tm="0">
                                          <p:val>
                                            <p:strVal val="1+#ppt_w/2"/>
                                          </p:val>
                                        </p:tav>
                                        <p:tav tm="100000">
                                          <p:val>
                                            <p:strVal val="#ppt_x"/>
                                          </p:val>
                                        </p:tav>
                                      </p:tavLst>
                                    </p:anim>
                                    <p:anim calcmode="lin" valueType="num">
                                      <p:cBhvr additive="base">
                                        <p:cTn id="8" dur="500" fill="hold"/>
                                        <p:tgtEl>
                                          <p:spTgt spid="5396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00A0B95-3978-4A05-BB57-4A791ABF427F}"/>
              </a:ext>
            </a:extLst>
          </p:cNvPr>
          <p:cNvSpPr>
            <a:spLocks noGrp="1" noChangeArrowheads="1"/>
          </p:cNvSpPr>
          <p:nvPr>
            <p:ph type="title" idx="4294967295"/>
          </p:nvPr>
        </p:nvSpPr>
        <p:spPr>
          <a:xfrm>
            <a:off x="2336800" y="333375"/>
            <a:ext cx="7772400" cy="838200"/>
          </a:xfrm>
        </p:spPr>
        <p:txBody>
          <a:bodyPr/>
          <a:lstStyle/>
          <a:p>
            <a:pPr algn="ctr" eaLnBrk="1" hangingPunct="1"/>
            <a:r>
              <a:rPr lang="en-US" altLang="zh-CN" sz="3200" b="1">
                <a:solidFill>
                  <a:srgbClr val="BB1580"/>
                </a:solidFill>
                <a:latin typeface="Arial Black" panose="020B0A04020102020204" pitchFamily="34" charset="0"/>
              </a:rPr>
              <a:t>2.  Top_Down</a:t>
            </a:r>
            <a:r>
              <a:rPr lang="zh-CN" altLang="en-US" sz="3200" b="1">
                <a:solidFill>
                  <a:srgbClr val="BB1580"/>
                </a:solidFill>
                <a:latin typeface="Arial Black" panose="020B0A04020102020204" pitchFamily="34" charset="0"/>
              </a:rPr>
              <a:t>第二层次</a:t>
            </a:r>
          </a:p>
        </p:txBody>
      </p:sp>
      <p:sp>
        <p:nvSpPr>
          <p:cNvPr id="68611" name="Rectangle 3">
            <a:extLst>
              <a:ext uri="{FF2B5EF4-FFF2-40B4-BE49-F238E27FC236}">
                <a16:creationId xmlns:a16="http://schemas.microsoft.com/office/drawing/2014/main" id="{C50430DB-342D-4AE2-9D14-911C321A2C10}"/>
              </a:ext>
            </a:extLst>
          </p:cNvPr>
          <p:cNvSpPr>
            <a:spLocks noGrp="1" noChangeArrowheads="1"/>
          </p:cNvSpPr>
          <p:nvPr>
            <p:ph type="body" idx="4294967295"/>
          </p:nvPr>
        </p:nvSpPr>
        <p:spPr>
          <a:xfrm>
            <a:off x="2279650" y="1268413"/>
            <a:ext cx="8027988" cy="4643437"/>
          </a:xfrm>
        </p:spPr>
        <p:txBody>
          <a:bodyPr/>
          <a:lstStyle/>
          <a:p>
            <a:pPr eaLnBrk="1" hangingPunct="1">
              <a:lnSpc>
                <a:spcPct val="150000"/>
              </a:lnSpc>
            </a:pPr>
            <a:r>
              <a:rPr lang="zh-CN" altLang="en-US" sz="2400">
                <a:solidFill>
                  <a:srgbClr val="D60093"/>
                </a:solidFill>
                <a:latin typeface="Arial Unicode MS" pitchFamily="34" charset="-122"/>
                <a:ea typeface="幼圆" panose="02010509060101010101" pitchFamily="49" charset="-122"/>
              </a:rPr>
              <a:t>第二层次是寄存器传输（</a:t>
            </a:r>
            <a:r>
              <a:rPr lang="en-US" altLang="zh-CN" sz="2400">
                <a:solidFill>
                  <a:srgbClr val="D60093"/>
                </a:solidFill>
                <a:latin typeface="Arial Unicode MS" pitchFamily="34" charset="-122"/>
                <a:ea typeface="幼圆" panose="02010509060101010101" pitchFamily="49" charset="-122"/>
              </a:rPr>
              <a:t>RTL</a:t>
            </a:r>
            <a:r>
              <a:rPr lang="zh-CN" altLang="en-US" sz="2400">
                <a:solidFill>
                  <a:srgbClr val="D60093"/>
                </a:solidFill>
                <a:latin typeface="Arial Unicode MS" pitchFamily="34" charset="-122"/>
                <a:ea typeface="幼圆" panose="02010509060101010101" pitchFamily="49" charset="-122"/>
              </a:rPr>
              <a:t>）级描述。</a:t>
            </a:r>
            <a:r>
              <a:rPr lang="zh-CN" altLang="en-US" sz="2400">
                <a:solidFill>
                  <a:srgbClr val="000000"/>
                </a:solidFill>
                <a:latin typeface="Arial Unicode MS" pitchFamily="34" charset="-122"/>
                <a:ea typeface="幼圆" panose="02010509060101010101" pitchFamily="49" charset="-122"/>
              </a:rPr>
              <a:t>寄存器级的最基本的设计单元是寄存器、计数器、多路选择器、算术逻辑单元（</a:t>
            </a:r>
            <a:r>
              <a:rPr lang="en-US" altLang="zh-CN" sz="2400">
                <a:solidFill>
                  <a:srgbClr val="000000"/>
                </a:solidFill>
                <a:latin typeface="Arial Unicode MS" pitchFamily="34" charset="-122"/>
                <a:ea typeface="幼圆" panose="02010509060101010101" pitchFamily="49" charset="-122"/>
              </a:rPr>
              <a:t>ALU</a:t>
            </a:r>
            <a:r>
              <a:rPr lang="zh-CN" altLang="en-US" sz="2400">
                <a:solidFill>
                  <a:srgbClr val="000000"/>
                </a:solidFill>
                <a:latin typeface="Arial Unicode MS" pitchFamily="34" charset="-122"/>
                <a:ea typeface="幼圆" panose="02010509060101010101" pitchFamily="49" charset="-122"/>
              </a:rPr>
              <a:t>）等。寄存器级设计的</a:t>
            </a:r>
            <a:r>
              <a:rPr lang="zh-CN" altLang="en-US" sz="2400">
                <a:solidFill>
                  <a:srgbClr val="D60093"/>
                </a:solidFill>
                <a:latin typeface="Arial Unicode MS" pitchFamily="34" charset="-122"/>
                <a:ea typeface="幼圆" panose="02010509060101010101" pitchFamily="49" charset="-122"/>
              </a:rPr>
              <a:t>结构描述</a:t>
            </a:r>
            <a:r>
              <a:rPr lang="zh-CN" altLang="en-US" sz="2400">
                <a:solidFill>
                  <a:srgbClr val="000000"/>
                </a:solidFill>
                <a:latin typeface="Arial Unicode MS" pitchFamily="34" charset="-122"/>
                <a:ea typeface="幼圆" panose="02010509060101010101" pitchFamily="49" charset="-122"/>
              </a:rPr>
              <a:t>是其基本单元的互连。要想得到硬件的具体实现，必须将抽象程度很高的行为级描述的</a:t>
            </a:r>
            <a:r>
              <a:rPr lang="en-US" altLang="zh-CN" sz="2400">
                <a:solidFill>
                  <a:srgbClr val="000000"/>
                </a:solidFill>
                <a:latin typeface="Arial Unicode MS" pitchFamily="34" charset="-122"/>
                <a:ea typeface="幼圆" panose="02010509060101010101" pitchFamily="49" charset="-122"/>
              </a:rPr>
              <a:t>VHDL</a:t>
            </a:r>
            <a:r>
              <a:rPr lang="zh-CN" altLang="en-US" sz="2400">
                <a:solidFill>
                  <a:srgbClr val="000000"/>
                </a:solidFill>
                <a:latin typeface="Arial Unicode MS" pitchFamily="34" charset="-122"/>
                <a:ea typeface="幼圆" panose="02010509060101010101" pitchFamily="49" charset="-122"/>
              </a:rPr>
              <a:t>程序改写为</a:t>
            </a:r>
            <a:r>
              <a:rPr lang="en-US" altLang="zh-CN" sz="2400">
                <a:solidFill>
                  <a:srgbClr val="000000"/>
                </a:solidFill>
                <a:latin typeface="Arial Unicode MS" pitchFamily="34" charset="-122"/>
                <a:ea typeface="幼圆" panose="02010509060101010101" pitchFamily="49" charset="-122"/>
              </a:rPr>
              <a:t>RTL</a:t>
            </a:r>
            <a:r>
              <a:rPr lang="zh-CN" altLang="en-US" sz="2400">
                <a:solidFill>
                  <a:srgbClr val="000000"/>
                </a:solidFill>
                <a:latin typeface="Arial Unicode MS" pitchFamily="34" charset="-122"/>
                <a:ea typeface="幼圆" panose="02010509060101010101" pitchFamily="49" charset="-122"/>
              </a:rPr>
              <a:t>方式描述的</a:t>
            </a:r>
            <a:r>
              <a:rPr lang="en-US" altLang="zh-CN" sz="2400">
                <a:solidFill>
                  <a:srgbClr val="000000"/>
                </a:solidFill>
                <a:latin typeface="Arial Unicode MS" pitchFamily="34" charset="-122"/>
                <a:ea typeface="幼圆" panose="02010509060101010101" pitchFamily="49" charset="-122"/>
              </a:rPr>
              <a:t>VHDL</a:t>
            </a:r>
            <a:r>
              <a:rPr lang="zh-CN" altLang="en-US" sz="2400">
                <a:solidFill>
                  <a:srgbClr val="000000"/>
                </a:solidFill>
                <a:latin typeface="Arial Unicode MS" pitchFamily="34" charset="-122"/>
                <a:ea typeface="幼圆" panose="02010509060101010101" pitchFamily="49" charset="-122"/>
              </a:rPr>
              <a:t>程序，这样才能导出系统的逻辑表达式，才能进行逻辑综合。有时在这一层次用数据流图描述硬件的行为，它反映了流经实际硬件的数据分布。 </a:t>
            </a:r>
          </a:p>
        </p:txBody>
      </p:sp>
      <p:sp>
        <p:nvSpPr>
          <p:cNvPr id="68612" name="灯片编号占位符 3">
            <a:extLst>
              <a:ext uri="{FF2B5EF4-FFF2-40B4-BE49-F238E27FC236}">
                <a16:creationId xmlns:a16="http://schemas.microsoft.com/office/drawing/2014/main" id="{1689E287-ED90-4E78-A030-55575CE8A004}"/>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1FE97988-FD32-4081-9ABE-DA6DB42B145B}"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27</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B09E4145-AE0F-4259-BC1F-964425C5763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6CD31EF5-8C84-4E1C-B7D8-37B80D4666AD}"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28</a:t>
            </a:fld>
            <a:endParaRPr lang="en-US" altLang="zh-CN" sz="1200" b="0">
              <a:solidFill>
                <a:srgbClr val="898989"/>
              </a:solidFill>
              <a:latin typeface="Arial Black" panose="020B0A04020102020204" pitchFamily="34" charset="0"/>
              <a:ea typeface="幼圆" panose="02010509060101010101" pitchFamily="49" charset="-122"/>
            </a:endParaRPr>
          </a:p>
        </p:txBody>
      </p:sp>
      <p:pic>
        <p:nvPicPr>
          <p:cNvPr id="69635" name="Picture 3">
            <a:extLst>
              <a:ext uri="{FF2B5EF4-FFF2-40B4-BE49-F238E27FC236}">
                <a16:creationId xmlns:a16="http://schemas.microsoft.com/office/drawing/2014/main" id="{B4E82874-D738-40B8-9928-CE799DEA1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163" y="1433513"/>
            <a:ext cx="7488237"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5796" name="Picture 4">
            <a:extLst>
              <a:ext uri="{FF2B5EF4-FFF2-40B4-BE49-F238E27FC236}">
                <a16:creationId xmlns:a16="http://schemas.microsoft.com/office/drawing/2014/main" id="{996CB735-1FAE-43FF-82C7-7B482F14F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6163" y="1470025"/>
            <a:ext cx="748823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5797" name="Picture 5">
            <a:extLst>
              <a:ext uri="{FF2B5EF4-FFF2-40B4-BE49-F238E27FC236}">
                <a16:creationId xmlns:a16="http://schemas.microsoft.com/office/drawing/2014/main" id="{77DCEDAF-07EE-4A21-9EC5-0B21C519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6163" y="1506538"/>
            <a:ext cx="7488237"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文本框 29">
            <a:extLst>
              <a:ext uri="{FF2B5EF4-FFF2-40B4-BE49-F238E27FC236}">
                <a16:creationId xmlns:a16="http://schemas.microsoft.com/office/drawing/2014/main" id="{F22D4C4F-1A6A-423E-B420-26047C05D1BE}"/>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二、</a:t>
            </a:r>
            <a:r>
              <a:rPr lang="en-US" altLang="zh-CN" sz="3600">
                <a:solidFill>
                  <a:srgbClr val="D60093"/>
                </a:solidFill>
                <a:latin typeface="Arial" panose="020B0604020202020204" pitchFamily="34" charset="0"/>
                <a:ea typeface="黑体" panose="02010609060101010101" pitchFamily="49" charset="-122"/>
              </a:rPr>
              <a:t>RTL</a:t>
            </a:r>
            <a:r>
              <a:rPr lang="zh-CN" altLang="en-US" sz="3600">
                <a:solidFill>
                  <a:srgbClr val="D60093"/>
                </a:solidFill>
                <a:latin typeface="Arial" panose="020B0604020202020204" pitchFamily="34" charset="0"/>
                <a:ea typeface="黑体" panose="02010609060101010101" pitchFamily="49" charset="-122"/>
              </a:rPr>
              <a:t>描述</a:t>
            </a:r>
            <a:r>
              <a:rPr lang="en-US" altLang="zh-CN" sz="3600">
                <a:solidFill>
                  <a:srgbClr val="D60093"/>
                </a:solidFill>
                <a:latin typeface="Arial" panose="020B0604020202020204" pitchFamily="34" charset="0"/>
                <a:ea typeface="黑体" panose="02010609060101010101" pitchFamily="49" charset="-122"/>
              </a:rPr>
              <a:t> </a:t>
            </a:r>
          </a:p>
        </p:txBody>
      </p:sp>
    </p:spTree>
  </p:cSld>
  <p:clrMapOvr>
    <a:masterClrMapping/>
  </p:clrMapOvr>
  <p:transition spd="med">
    <p:random/>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45796"/>
                                        </p:tgtEl>
                                        <p:attrNameLst>
                                          <p:attrName>style.visibility</p:attrName>
                                        </p:attrNameLst>
                                      </p:cBhvr>
                                      <p:to>
                                        <p:strVal val="visible"/>
                                      </p:to>
                                    </p:set>
                                    <p:anim calcmode="lin" valueType="num">
                                      <p:cBhvr additive="base">
                                        <p:cTn id="7" dur="500" fill="hold"/>
                                        <p:tgtEl>
                                          <p:spTgt spid="545796"/>
                                        </p:tgtEl>
                                        <p:attrNameLst>
                                          <p:attrName>ppt_x</p:attrName>
                                        </p:attrNameLst>
                                      </p:cBhvr>
                                      <p:tavLst>
                                        <p:tav tm="0">
                                          <p:val>
                                            <p:strVal val="1+#ppt_w/2"/>
                                          </p:val>
                                        </p:tav>
                                        <p:tav tm="100000">
                                          <p:val>
                                            <p:strVal val="#ppt_x"/>
                                          </p:val>
                                        </p:tav>
                                      </p:tavLst>
                                    </p:anim>
                                    <p:anim calcmode="lin" valueType="num">
                                      <p:cBhvr additive="base">
                                        <p:cTn id="8" dur="500" fill="hold"/>
                                        <p:tgtEl>
                                          <p:spTgt spid="5457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45797"/>
                                        </p:tgtEl>
                                        <p:attrNameLst>
                                          <p:attrName>style.visibility</p:attrName>
                                        </p:attrNameLst>
                                      </p:cBhvr>
                                      <p:to>
                                        <p:strVal val="visible"/>
                                      </p:to>
                                    </p:set>
                                    <p:anim calcmode="lin" valueType="num">
                                      <p:cBhvr additive="base">
                                        <p:cTn id="13" dur="500" fill="hold"/>
                                        <p:tgtEl>
                                          <p:spTgt spid="545797"/>
                                        </p:tgtEl>
                                        <p:attrNameLst>
                                          <p:attrName>ppt_x</p:attrName>
                                        </p:attrNameLst>
                                      </p:cBhvr>
                                      <p:tavLst>
                                        <p:tav tm="0">
                                          <p:val>
                                            <p:strVal val="1+#ppt_w/2"/>
                                          </p:val>
                                        </p:tav>
                                        <p:tav tm="100000">
                                          <p:val>
                                            <p:strVal val="#ppt_x"/>
                                          </p:val>
                                        </p:tav>
                                      </p:tavLst>
                                    </p:anim>
                                    <p:anim calcmode="lin" valueType="num">
                                      <p:cBhvr additive="base">
                                        <p:cTn id="14" dur="500" fill="hold"/>
                                        <p:tgtEl>
                                          <p:spTgt spid="5457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78C3F56-4AD2-43BA-A1A2-B892A0E4A71D}"/>
              </a:ext>
            </a:extLst>
          </p:cNvPr>
          <p:cNvSpPr>
            <a:spLocks noGrp="1" noChangeArrowheads="1"/>
          </p:cNvSpPr>
          <p:nvPr>
            <p:ph type="title" idx="4294967295"/>
          </p:nvPr>
        </p:nvSpPr>
        <p:spPr>
          <a:xfrm>
            <a:off x="2027238" y="441325"/>
            <a:ext cx="7924800" cy="685800"/>
          </a:xfrm>
        </p:spPr>
        <p:txBody>
          <a:bodyPr/>
          <a:lstStyle/>
          <a:p>
            <a:pPr algn="ctr" eaLnBrk="1" hangingPunct="1"/>
            <a:r>
              <a:rPr lang="en-US" altLang="zh-CN" sz="3200" b="1">
                <a:solidFill>
                  <a:srgbClr val="BB1580"/>
                </a:solidFill>
                <a:latin typeface="Arial Black" panose="020B0A04020102020204" pitchFamily="34" charset="0"/>
              </a:rPr>
              <a:t>3.  Top_Down</a:t>
            </a:r>
            <a:r>
              <a:rPr lang="zh-CN" altLang="en-US" sz="3200" b="1">
                <a:solidFill>
                  <a:srgbClr val="BB1580"/>
                </a:solidFill>
                <a:latin typeface="Arial Black" panose="020B0A04020102020204" pitchFamily="34" charset="0"/>
              </a:rPr>
              <a:t>第三层次</a:t>
            </a:r>
          </a:p>
        </p:txBody>
      </p:sp>
      <p:sp>
        <p:nvSpPr>
          <p:cNvPr id="41986" name="Rectangle 3">
            <a:extLst>
              <a:ext uri="{FF2B5EF4-FFF2-40B4-BE49-F238E27FC236}">
                <a16:creationId xmlns:a16="http://schemas.microsoft.com/office/drawing/2014/main" id="{09C04F4C-34EF-4C9D-A942-57E9F14B6F4A}"/>
              </a:ext>
            </a:extLst>
          </p:cNvPr>
          <p:cNvSpPr>
            <a:spLocks noGrp="1" noChangeArrowheads="1"/>
          </p:cNvSpPr>
          <p:nvPr>
            <p:ph type="body" idx="4294967295"/>
          </p:nvPr>
        </p:nvSpPr>
        <p:spPr>
          <a:xfrm>
            <a:off x="2062163" y="1233488"/>
            <a:ext cx="8245475" cy="4824412"/>
          </a:xfrm>
        </p:spPr>
        <p:txBody>
          <a:bodyPr rtlCol="0">
            <a:normAutofit fontScale="92500" lnSpcReduction="10000"/>
          </a:bodyPr>
          <a:lstStyle/>
          <a:p>
            <a:pPr eaLnBrk="1" fontAlgn="auto" hangingPunct="1">
              <a:lnSpc>
                <a:spcPct val="160000"/>
              </a:lnSpc>
              <a:spcBef>
                <a:spcPct val="0"/>
              </a:spcBef>
              <a:spcAft>
                <a:spcPts val="0"/>
              </a:spcAft>
              <a:defRPr/>
            </a:pPr>
            <a:r>
              <a:rPr lang="zh-CN" altLang="en-US" sz="2600" dirty="0">
                <a:solidFill>
                  <a:srgbClr val="D60093"/>
                </a:solidFill>
                <a:latin typeface="Arial Unicode MS" panose="020B0604020202020204" pitchFamily="34" charset="-122"/>
                <a:ea typeface="幼圆" panose="02010509060101010101" pitchFamily="49" charset="-122"/>
              </a:rPr>
              <a:t>第三层次是逻辑综合</a:t>
            </a:r>
            <a:r>
              <a:rPr lang="zh-CN" altLang="en-US" sz="2400" dirty="0">
                <a:solidFill>
                  <a:srgbClr val="000000"/>
                </a:solidFill>
                <a:latin typeface="Times New Roman" panose="02020603050405020304" pitchFamily="18" charset="0"/>
                <a:ea typeface="微软雅黑" panose="020B0503020204020204" pitchFamily="34" charset="-122"/>
              </a:rPr>
              <a:t>。这一阶段是利用逻辑综合工具软件，将</a:t>
            </a:r>
            <a:r>
              <a:rPr lang="en-US" altLang="zh-CN" sz="2400" dirty="0">
                <a:solidFill>
                  <a:srgbClr val="000000"/>
                </a:solidFill>
                <a:latin typeface="Times New Roman" panose="02020603050405020304" pitchFamily="18" charset="0"/>
                <a:ea typeface="微软雅黑" panose="020B0503020204020204" pitchFamily="34" charset="-122"/>
              </a:rPr>
              <a:t>RTL</a:t>
            </a:r>
            <a:r>
              <a:rPr lang="zh-CN" altLang="en-US" sz="2400" dirty="0">
                <a:solidFill>
                  <a:srgbClr val="000000"/>
                </a:solidFill>
                <a:latin typeface="Times New Roman" panose="02020603050405020304" pitchFamily="18" charset="0"/>
                <a:ea typeface="微软雅黑" panose="020B0503020204020204" pitchFamily="34" charset="-122"/>
              </a:rPr>
              <a:t>方式描述的</a:t>
            </a:r>
            <a:r>
              <a:rPr lang="en-US" altLang="zh-CN" sz="2400" dirty="0">
                <a:solidFill>
                  <a:srgbClr val="000000"/>
                </a:solidFill>
                <a:latin typeface="Times New Roman" panose="02020603050405020304" pitchFamily="18" charset="0"/>
                <a:ea typeface="微软雅黑" panose="020B0503020204020204" pitchFamily="34" charset="-122"/>
              </a:rPr>
              <a:t>VHDL</a:t>
            </a:r>
            <a:r>
              <a:rPr lang="zh-CN" altLang="en-US" sz="2400" dirty="0">
                <a:solidFill>
                  <a:srgbClr val="000000"/>
                </a:solidFill>
                <a:latin typeface="Times New Roman" panose="02020603050405020304" pitchFamily="18" charset="0"/>
                <a:ea typeface="微软雅黑" panose="020B0503020204020204" pitchFamily="34" charset="-122"/>
              </a:rPr>
              <a:t>源程序转换成用</a:t>
            </a:r>
            <a:r>
              <a:rPr lang="zh-CN" altLang="en-US" sz="2400" dirty="0">
                <a:solidFill>
                  <a:srgbClr val="D60093"/>
                </a:solidFill>
                <a:latin typeface="Times New Roman" panose="02020603050405020304" pitchFamily="18" charset="0"/>
                <a:ea typeface="微软雅黑" panose="020B0503020204020204" pitchFamily="34" charset="-122"/>
              </a:rPr>
              <a:t>基本逻辑元件表示的文件（门级网表）</a:t>
            </a:r>
            <a:r>
              <a:rPr lang="zh-CN" altLang="en-US" sz="2400" dirty="0">
                <a:solidFill>
                  <a:srgbClr val="000000"/>
                </a:solidFill>
                <a:latin typeface="Times New Roman" panose="02020603050405020304" pitchFamily="18" charset="0"/>
                <a:ea typeface="微软雅黑" panose="020B0503020204020204" pitchFamily="34" charset="-122"/>
              </a:rPr>
              <a:t>。这是一个把高层次的与工艺无关的描述转换成低层次的与特定工艺相关的描述的转换。在逻辑门设计时，电路的基本单元通常是与门、或门、异或门、反相器等逻辑门，有时还带有少量晶体管构成的开关以及</a:t>
            </a:r>
            <a:r>
              <a:rPr lang="en-US" altLang="zh-CN" sz="2400" dirty="0">
                <a:solidFill>
                  <a:srgbClr val="000000"/>
                </a:solidFill>
                <a:latin typeface="Times New Roman" panose="02020603050405020304" pitchFamily="18" charset="0"/>
                <a:ea typeface="微软雅黑" panose="020B0503020204020204" pitchFamily="34" charset="-122"/>
              </a:rPr>
              <a:t>D</a:t>
            </a:r>
            <a:r>
              <a:rPr lang="zh-CN" altLang="en-US" sz="2400" dirty="0">
                <a:solidFill>
                  <a:srgbClr val="000000"/>
                </a:solidFill>
                <a:latin typeface="Times New Roman" panose="02020603050405020304" pitchFamily="18" charset="0"/>
                <a:ea typeface="微软雅黑" panose="020B0503020204020204" pitchFamily="34" charset="-122"/>
              </a:rPr>
              <a:t>触发器、</a:t>
            </a:r>
            <a:r>
              <a:rPr lang="en-US" altLang="zh-CN" sz="2400" dirty="0">
                <a:solidFill>
                  <a:srgbClr val="000000"/>
                </a:solidFill>
                <a:latin typeface="Times New Roman" panose="02020603050405020304" pitchFamily="18" charset="0"/>
                <a:ea typeface="微软雅黑" panose="020B0503020204020204" pitchFamily="34" charset="-122"/>
              </a:rPr>
              <a:t>J-K</a:t>
            </a:r>
            <a:r>
              <a:rPr lang="zh-CN" altLang="en-US" sz="2400" dirty="0">
                <a:solidFill>
                  <a:srgbClr val="000000"/>
                </a:solidFill>
                <a:latin typeface="Times New Roman" panose="02020603050405020304" pitchFamily="18" charset="0"/>
                <a:ea typeface="微软雅黑" panose="020B0503020204020204" pitchFamily="34" charset="-122"/>
              </a:rPr>
              <a:t>触发器、锁存器等逻辑单元。如果需要，可以将逻辑综合的结果以逻辑原理图方式输出。为了分析整个设计的性能，需要仿真工具软件完成门级仿真，也需要时序分析工具。</a:t>
            </a:r>
            <a:endParaRPr lang="en-US" altLang="zh-CN" sz="2400" dirty="0">
              <a:solidFill>
                <a:srgbClr val="000000"/>
              </a:solidFill>
              <a:latin typeface="Times New Roman" panose="02020603050405020304" pitchFamily="18" charset="0"/>
              <a:ea typeface="微软雅黑" panose="020B0503020204020204" pitchFamily="34" charset="-122"/>
            </a:endParaRPr>
          </a:p>
        </p:txBody>
      </p:sp>
      <p:sp>
        <p:nvSpPr>
          <p:cNvPr id="70660" name="灯片编号占位符 3">
            <a:extLst>
              <a:ext uri="{FF2B5EF4-FFF2-40B4-BE49-F238E27FC236}">
                <a16:creationId xmlns:a16="http://schemas.microsoft.com/office/drawing/2014/main" id="{532A3698-F36B-4369-BCBF-97DC822D55BB}"/>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2A1114ED-C1D8-4166-A911-14A5794CA14C}"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29</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6" name="Rectangle 2">
            <a:extLst>
              <a:ext uri="{FF2B5EF4-FFF2-40B4-BE49-F238E27FC236}">
                <a16:creationId xmlns:a16="http://schemas.microsoft.com/office/drawing/2014/main" id="{46102027-3352-4CDC-AF5B-78CCA58BE103}"/>
              </a:ext>
            </a:extLst>
          </p:cNvPr>
          <p:cNvSpPr>
            <a:spLocks noChangeArrowheads="1"/>
          </p:cNvSpPr>
          <p:nvPr/>
        </p:nvSpPr>
        <p:spPr bwMode="auto">
          <a:xfrm>
            <a:off x="2090738" y="1411288"/>
            <a:ext cx="81375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chemeClr val="folHlink"/>
              </a:buClr>
              <a:buSzPct val="80000"/>
              <a:buFont typeface="Wingdings" panose="05000000000000000000" pitchFamily="2" charset="2"/>
              <a:buChar char="n"/>
            </a:pPr>
            <a:r>
              <a:rPr lang="en-US" altLang="zh-CN">
                <a:solidFill>
                  <a:schemeClr val="tx2"/>
                </a:solidFill>
                <a:latin typeface="Arial Black" panose="020B0A04020102020204" pitchFamily="34" charset="0"/>
              </a:rPr>
              <a:t>Well begun is half done.</a:t>
            </a:r>
            <a:endParaRPr lang="en-US" altLang="zh-CN" sz="2400">
              <a:solidFill>
                <a:schemeClr val="tx2"/>
              </a:solidFill>
              <a:latin typeface="Arial Black" panose="020B0A04020102020204" pitchFamily="34" charset="0"/>
            </a:endParaRPr>
          </a:p>
          <a:p>
            <a:pPr eaLnBrk="1" hangingPunct="1">
              <a:lnSpc>
                <a:spcPct val="150000"/>
              </a:lnSpc>
              <a:spcBef>
                <a:spcPct val="0"/>
              </a:spcBef>
              <a:buClr>
                <a:schemeClr val="folHlink"/>
              </a:buClr>
              <a:buSzPct val="80000"/>
              <a:buFont typeface="Wingdings" panose="05000000000000000000" pitchFamily="2" charset="2"/>
              <a:buChar char="n"/>
            </a:pPr>
            <a:r>
              <a:rPr lang="en-US" altLang="zh-CN">
                <a:solidFill>
                  <a:schemeClr val="tx2"/>
                </a:solidFill>
                <a:latin typeface="Arial Black" panose="020B0A04020102020204" pitchFamily="34" charset="0"/>
              </a:rPr>
              <a:t>An early bird catches the worm.</a:t>
            </a:r>
          </a:p>
        </p:txBody>
      </p:sp>
      <p:sp>
        <p:nvSpPr>
          <p:cNvPr id="132111" name="Rectangle 15">
            <a:extLst>
              <a:ext uri="{FF2B5EF4-FFF2-40B4-BE49-F238E27FC236}">
                <a16:creationId xmlns:a16="http://schemas.microsoft.com/office/drawing/2014/main" id="{DD7ECC69-7764-42F0-9512-71A3B9746234}"/>
              </a:ext>
            </a:extLst>
          </p:cNvPr>
          <p:cNvSpPr>
            <a:spLocks noChangeArrowheads="1"/>
          </p:cNvSpPr>
          <p:nvPr/>
        </p:nvSpPr>
        <p:spPr bwMode="auto">
          <a:xfrm>
            <a:off x="3629025" y="2900363"/>
            <a:ext cx="5059363" cy="823912"/>
          </a:xfrm>
          <a:prstGeom prst="rect">
            <a:avLst/>
          </a:prstGeom>
          <a:solidFill>
            <a:schemeClr val="bg1"/>
          </a:solidFill>
          <a:ln w="9525">
            <a:noFill/>
            <a:miter lim="800000"/>
          </a:ln>
          <a:effectLst>
            <a:prstShdw prst="shdw13" dist="53882" dir="13500000">
              <a:schemeClr val="accent1">
                <a:gamma/>
                <a:shade val="60000"/>
                <a:invGamma/>
                <a:alpha val="50000"/>
              </a:schemeClr>
            </a:prstShdw>
          </a:effectLst>
        </p:spPr>
        <p:txBody>
          <a:bodyPr>
            <a:spAutoFit/>
          </a:bodyPr>
          <a:lstStyle/>
          <a:p>
            <a:pPr eaLnBrk="1" hangingPunct="1">
              <a:defRPr/>
            </a:pPr>
            <a:r>
              <a:rPr lang="en-US" altLang="zh-CN" sz="4800" dirty="0">
                <a:solidFill>
                  <a:srgbClr val="FF0000"/>
                </a:solidFill>
              </a:rPr>
              <a:t>Enthusiasm!!</a:t>
            </a:r>
            <a:endParaRPr lang="zh-CN" altLang="en-US" sz="4800" dirty="0">
              <a:solidFill>
                <a:srgbClr val="FF0000"/>
              </a:solidFill>
            </a:endParaRPr>
          </a:p>
        </p:txBody>
      </p:sp>
      <p:sp>
        <p:nvSpPr>
          <p:cNvPr id="132122" name="Rectangle 26">
            <a:extLst>
              <a:ext uri="{FF2B5EF4-FFF2-40B4-BE49-F238E27FC236}">
                <a16:creationId xmlns:a16="http://schemas.microsoft.com/office/drawing/2014/main" id="{039C7AC3-C5D9-4E30-B1F6-4F191EA982C9}"/>
              </a:ext>
            </a:extLst>
          </p:cNvPr>
          <p:cNvSpPr>
            <a:spLocks noChangeArrowheads="1"/>
          </p:cNvSpPr>
          <p:nvPr/>
        </p:nvSpPr>
        <p:spPr bwMode="auto">
          <a:xfrm>
            <a:off x="2351088" y="4038600"/>
            <a:ext cx="7616825" cy="708025"/>
          </a:xfrm>
          <a:prstGeom prst="rect">
            <a:avLst/>
          </a:prstGeom>
          <a:noFill/>
          <a:ln w="9525">
            <a:noFill/>
            <a:miter lim="800000"/>
          </a:ln>
          <a:effectLst>
            <a:prstShdw prst="shdw13" dist="53882" dir="13500000">
              <a:schemeClr val="accent1">
                <a:gamma/>
                <a:shade val="60000"/>
                <a:invGamma/>
                <a:alpha val="50000"/>
              </a:schemeClr>
            </a:prstShdw>
          </a:effectLst>
        </p:spPr>
        <p:txBody>
          <a:bodyPr wrap="none">
            <a:spAutoFit/>
          </a:bodyPr>
          <a:lstStyle/>
          <a:p>
            <a:pPr eaLnBrk="1" hangingPunct="1">
              <a:defRPr/>
            </a:pPr>
            <a:r>
              <a:rPr lang="zh-CN" altLang="en-US" sz="4000" dirty="0">
                <a:latin typeface="华文行楷" panose="02010800040101010101" pitchFamily="2" charset="-122"/>
                <a:ea typeface="华文行楷" panose="02010800040101010101" pitchFamily="2" charset="-122"/>
              </a:rPr>
              <a:t>书山有路勤为径  网海无边搜为捷</a:t>
            </a:r>
          </a:p>
        </p:txBody>
      </p:sp>
      <p:sp>
        <p:nvSpPr>
          <p:cNvPr id="7" name="矩形 6">
            <a:extLst>
              <a:ext uri="{FF2B5EF4-FFF2-40B4-BE49-F238E27FC236}">
                <a16:creationId xmlns:a16="http://schemas.microsoft.com/office/drawing/2014/main" id="{06D1E718-96BD-41C6-97BC-5A669F02A8B5}"/>
              </a:ext>
            </a:extLst>
          </p:cNvPr>
          <p:cNvSpPr>
            <a:spLocks noChangeArrowheads="1"/>
          </p:cNvSpPr>
          <p:nvPr/>
        </p:nvSpPr>
        <p:spPr bwMode="auto">
          <a:xfrm>
            <a:off x="3143250" y="4868863"/>
            <a:ext cx="58324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latin typeface="华文新魏" panose="02010800040101010101" pitchFamily="2" charset="-122"/>
                <a:ea typeface="华文新魏" panose="02010800040101010101" pitchFamily="2" charset="-122"/>
              </a:rPr>
              <a:t>注重知识面的</a:t>
            </a:r>
            <a:r>
              <a:rPr lang="zh-CN" altLang="en-US" sz="3200">
                <a:solidFill>
                  <a:srgbClr val="005DE6"/>
                </a:solidFill>
                <a:latin typeface="华文新魏" panose="02010800040101010101" pitchFamily="2" charset="-122"/>
                <a:ea typeface="华文新魏" panose="02010800040101010101" pitchFamily="2" charset="-122"/>
              </a:rPr>
              <a:t>宽度和广度</a:t>
            </a:r>
          </a:p>
          <a:p>
            <a:pPr algn="ctr" eaLnBrk="1" hangingPunct="1">
              <a:lnSpc>
                <a:spcPct val="100000"/>
              </a:lnSpc>
              <a:spcBef>
                <a:spcPct val="0"/>
              </a:spcBef>
              <a:buFontTx/>
              <a:buNone/>
            </a:pPr>
            <a:r>
              <a:rPr lang="zh-CN" altLang="en-US" sz="3200">
                <a:latin typeface="华文新魏" panose="02010800040101010101" pitchFamily="2" charset="-122"/>
                <a:ea typeface="华文新魏" panose="02010800040101010101" pitchFamily="2" charset="-122"/>
              </a:rPr>
              <a:t>注重</a:t>
            </a:r>
            <a:r>
              <a:rPr lang="zh-CN" altLang="en-US" sz="3200">
                <a:solidFill>
                  <a:srgbClr val="005DE6"/>
                </a:solidFill>
                <a:latin typeface="华文新魏" panose="02010800040101010101" pitchFamily="2" charset="-122"/>
                <a:ea typeface="华文新魏" panose="02010800040101010101" pitchFamily="2" charset="-122"/>
              </a:rPr>
              <a:t>解决实际问题</a:t>
            </a:r>
            <a:r>
              <a:rPr lang="zh-CN" altLang="en-US" sz="3200">
                <a:latin typeface="华文新魏" panose="02010800040101010101" pitchFamily="2" charset="-122"/>
                <a:ea typeface="华文新魏" panose="02010800040101010101" pitchFamily="2" charset="-122"/>
              </a:rPr>
              <a:t>能力的培养</a:t>
            </a:r>
          </a:p>
        </p:txBody>
      </p:sp>
      <p:sp>
        <p:nvSpPr>
          <p:cNvPr id="9" name="任意多边形 8">
            <a:extLst>
              <a:ext uri="{FF2B5EF4-FFF2-40B4-BE49-F238E27FC236}">
                <a16:creationId xmlns:a16="http://schemas.microsoft.com/office/drawing/2014/main" id="{782ED9F9-F744-48DD-9A53-014109C9B8EE}"/>
              </a:ext>
            </a:extLst>
          </p:cNvPr>
          <p:cNvSpPr/>
          <p:nvPr>
            <p:custDataLst>
              <p:tags r:id="rId1"/>
            </p:custDataLst>
          </p:nvPr>
        </p:nvSpPr>
        <p:spPr>
          <a:xfrm>
            <a:off x="-11113" y="4633913"/>
            <a:ext cx="2209801"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1991" name="文本框 29">
            <a:extLst>
              <a:ext uri="{FF2B5EF4-FFF2-40B4-BE49-F238E27FC236}">
                <a16:creationId xmlns:a16="http://schemas.microsoft.com/office/drawing/2014/main" id="{2B8F093A-B676-499A-A6ED-35F99D906349}"/>
              </a:ext>
            </a:extLst>
          </p:cNvPr>
          <p:cNvSpPr txBox="1">
            <a:spLocks noChangeArrowheads="1"/>
          </p:cNvSpPr>
          <p:nvPr>
            <p:custDataLst>
              <p:tags r:id="rId2"/>
            </p:custDataLst>
          </p:nvPr>
        </p:nvSpPr>
        <p:spPr bwMode="auto">
          <a:xfrm>
            <a:off x="0" y="1588"/>
            <a:ext cx="12192000" cy="1201737"/>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a:latin typeface="Arial" panose="020B0604020202020204" pitchFamily="34" charset="0"/>
                <a:ea typeface="黑体" panose="02010609060101010101" pitchFamily="49" charset="-122"/>
              </a:rPr>
              <a:t>  </a:t>
            </a:r>
            <a:r>
              <a:rPr lang="zh-CN" altLang="en-US" sz="3600">
                <a:solidFill>
                  <a:srgbClr val="D60093"/>
                </a:solidFill>
                <a:latin typeface="Arial" panose="020B0604020202020204" pitchFamily="34" charset="0"/>
                <a:ea typeface="黑体" panose="02010609060101010101" pitchFamily="49" charset="-122"/>
              </a:rPr>
              <a:t>课程简介</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2106">
                                            <p:txEl>
                                              <p:pRg st="0" end="0"/>
                                            </p:txEl>
                                          </p:spTgt>
                                        </p:tgtEl>
                                        <p:attrNameLst>
                                          <p:attrName>style.visibility</p:attrName>
                                        </p:attrNameLst>
                                      </p:cBhvr>
                                      <p:to>
                                        <p:strVal val="visible"/>
                                      </p:to>
                                    </p:set>
                                    <p:animEffect transition="in" filter="wipe(left)">
                                      <p:cBhvr>
                                        <p:cTn id="7" dur="500"/>
                                        <p:tgtEl>
                                          <p:spTgt spid="13210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32106">
                                            <p:txEl>
                                              <p:pRg st="1" end="1"/>
                                            </p:txEl>
                                          </p:spTgt>
                                        </p:tgtEl>
                                        <p:attrNameLst>
                                          <p:attrName>style.visibility</p:attrName>
                                        </p:attrNameLst>
                                      </p:cBhvr>
                                      <p:to>
                                        <p:strVal val="visible"/>
                                      </p:to>
                                    </p:set>
                                    <p:animEffect transition="in" filter="wipe(left)">
                                      <p:cBhvr>
                                        <p:cTn id="10" dur="500"/>
                                        <p:tgtEl>
                                          <p:spTgt spid="13210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32111"/>
                                        </p:tgtEl>
                                        <p:attrNameLst>
                                          <p:attrName>style.visibility</p:attrName>
                                        </p:attrNameLst>
                                      </p:cBhvr>
                                      <p:to>
                                        <p:strVal val="visible"/>
                                      </p:to>
                                    </p:set>
                                    <p:anim calcmode="lin" valueType="num">
                                      <p:cBhvr>
                                        <p:cTn id="15" dur="1000" fill="hold"/>
                                        <p:tgtEl>
                                          <p:spTgt spid="132111"/>
                                        </p:tgtEl>
                                        <p:attrNameLst>
                                          <p:attrName>ppt_w</p:attrName>
                                        </p:attrNameLst>
                                      </p:cBhvr>
                                      <p:tavLst>
                                        <p:tav tm="0">
                                          <p:val>
                                            <p:strVal val="#ppt_w*0.70"/>
                                          </p:val>
                                        </p:tav>
                                        <p:tav tm="100000">
                                          <p:val>
                                            <p:strVal val="#ppt_w"/>
                                          </p:val>
                                        </p:tav>
                                      </p:tavLst>
                                    </p:anim>
                                    <p:anim calcmode="lin" valueType="num">
                                      <p:cBhvr>
                                        <p:cTn id="16" dur="1000" fill="hold"/>
                                        <p:tgtEl>
                                          <p:spTgt spid="132111"/>
                                        </p:tgtEl>
                                        <p:attrNameLst>
                                          <p:attrName>ppt_h</p:attrName>
                                        </p:attrNameLst>
                                      </p:cBhvr>
                                      <p:tavLst>
                                        <p:tav tm="0">
                                          <p:val>
                                            <p:strVal val="#ppt_h"/>
                                          </p:val>
                                        </p:tav>
                                        <p:tav tm="100000">
                                          <p:val>
                                            <p:strVal val="#ppt_h"/>
                                          </p:val>
                                        </p:tav>
                                      </p:tavLst>
                                    </p:anim>
                                    <p:animEffect transition="in" filter="fade">
                                      <p:cBhvr>
                                        <p:cTn id="17" dur="1000"/>
                                        <p:tgtEl>
                                          <p:spTgt spid="1321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32122"/>
                                        </p:tgtEl>
                                        <p:attrNameLst>
                                          <p:attrName>style.visibility</p:attrName>
                                        </p:attrNameLst>
                                      </p:cBhvr>
                                      <p:to>
                                        <p:strVal val="visible"/>
                                      </p:to>
                                    </p:set>
                                    <p:animEffect transition="in" filter="diamond(in)">
                                      <p:cBhvr>
                                        <p:cTn id="22" dur="1000"/>
                                        <p:tgtEl>
                                          <p:spTgt spid="1321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1" grpId="0" animBg="1"/>
      <p:bldP spid="13212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a:extLst>
              <a:ext uri="{FF2B5EF4-FFF2-40B4-BE49-F238E27FC236}">
                <a16:creationId xmlns:a16="http://schemas.microsoft.com/office/drawing/2014/main" id="{9B6AAA8E-82E9-494C-B77A-F11F88795EBF}"/>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D810917D-47EF-4391-B91E-7316BBDD297B}"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30</a:t>
            </a:fld>
            <a:endParaRPr lang="en-US" altLang="zh-CN" sz="1200" b="0">
              <a:solidFill>
                <a:srgbClr val="898989"/>
              </a:solidFill>
              <a:latin typeface="Arial Black" panose="020B0A04020102020204" pitchFamily="34" charset="0"/>
              <a:ea typeface="幼圆" panose="02010509060101010101" pitchFamily="49" charset="-122"/>
            </a:endParaRPr>
          </a:p>
        </p:txBody>
      </p:sp>
      <p:pic>
        <p:nvPicPr>
          <p:cNvPr id="71683" name="Picture 2">
            <a:extLst>
              <a:ext uri="{FF2B5EF4-FFF2-40B4-BE49-F238E27FC236}">
                <a16:creationId xmlns:a16="http://schemas.microsoft.com/office/drawing/2014/main" id="{D89AB534-E08B-45CB-AD75-D7695B685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038" y="1412875"/>
            <a:ext cx="7164387"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矩形 1">
            <a:extLst>
              <a:ext uri="{FF2B5EF4-FFF2-40B4-BE49-F238E27FC236}">
                <a16:creationId xmlns:a16="http://schemas.microsoft.com/office/drawing/2014/main" id="{65A3452B-0FA1-47FC-96BA-102CB99BE982}"/>
              </a:ext>
            </a:extLst>
          </p:cNvPr>
          <p:cNvSpPr>
            <a:spLocks noChangeArrowheads="1"/>
          </p:cNvSpPr>
          <p:nvPr/>
        </p:nvSpPr>
        <p:spPr bwMode="auto">
          <a:xfrm>
            <a:off x="1919288" y="4719638"/>
            <a:ext cx="45720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eaLnBrk="1" hangingPunct="1">
              <a:lnSpc>
                <a:spcPct val="100000"/>
              </a:lnSpc>
              <a:spcBef>
                <a:spcPct val="0"/>
              </a:spcBef>
              <a:buFontTx/>
              <a:buNone/>
            </a:pPr>
            <a:r>
              <a:rPr lang="zh-CN" altLang="en-US" sz="2000">
                <a:solidFill>
                  <a:srgbClr val="FF0000"/>
                </a:solidFill>
                <a:latin typeface="宋体" panose="02010600030101010101" pitchFamily="2" charset="-122"/>
              </a:rPr>
              <a:t>域的转换（</a:t>
            </a:r>
            <a:r>
              <a:rPr lang="en-US" altLang="ja-JP" sz="2000">
                <a:solidFill>
                  <a:srgbClr val="FF0000"/>
                </a:solidFill>
                <a:latin typeface="宋体" panose="02010600030101010101" pitchFamily="2" charset="-122"/>
              </a:rPr>
              <a:t>Domain Translation</a:t>
            </a:r>
            <a:r>
              <a:rPr lang="zh-CN" altLang="en-US" sz="2000">
                <a:solidFill>
                  <a:srgbClr val="FF0000"/>
                </a:solidFill>
                <a:latin typeface="宋体" panose="02010600030101010101" pitchFamily="2" charset="-122"/>
              </a:rPr>
              <a:t>）</a:t>
            </a:r>
            <a:endParaRPr lang="en-US" altLang="ja-JP" sz="2000">
              <a:solidFill>
                <a:srgbClr val="FF0000"/>
              </a:solidFill>
              <a:latin typeface="宋体" panose="02010600030101010101" pitchFamily="2" charset="-122"/>
            </a:endParaRPr>
          </a:p>
          <a:p>
            <a:pPr lvl="2" eaLnBrk="1" hangingPunct="1">
              <a:lnSpc>
                <a:spcPct val="100000"/>
              </a:lnSpc>
              <a:spcBef>
                <a:spcPct val="0"/>
              </a:spcBef>
              <a:buFontTx/>
              <a:buNone/>
            </a:pPr>
            <a:r>
              <a:rPr lang="en-US" altLang="ja-JP" sz="1800">
                <a:latin typeface="宋体" panose="02010600030101010101" pitchFamily="2" charset="-122"/>
              </a:rPr>
              <a:t>Translate RTL into netlist</a:t>
            </a:r>
          </a:p>
        </p:txBody>
      </p:sp>
      <p:sp>
        <p:nvSpPr>
          <p:cNvPr id="71685" name="矩形 2">
            <a:extLst>
              <a:ext uri="{FF2B5EF4-FFF2-40B4-BE49-F238E27FC236}">
                <a16:creationId xmlns:a16="http://schemas.microsoft.com/office/drawing/2014/main" id="{25E8ED22-0B6A-4A5E-B230-8B52836DFD61}"/>
              </a:ext>
            </a:extLst>
          </p:cNvPr>
          <p:cNvSpPr>
            <a:spLocks noChangeArrowheads="1"/>
          </p:cNvSpPr>
          <p:nvPr/>
        </p:nvSpPr>
        <p:spPr bwMode="auto">
          <a:xfrm>
            <a:off x="7115175" y="3213100"/>
            <a:ext cx="3095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eaLnBrk="1" hangingPunct="1">
              <a:lnSpc>
                <a:spcPct val="100000"/>
              </a:lnSpc>
              <a:spcBef>
                <a:spcPct val="0"/>
              </a:spcBef>
              <a:buFontTx/>
              <a:buNone/>
            </a:pPr>
            <a:r>
              <a:rPr lang="zh-CN" altLang="en-US" sz="2000">
                <a:solidFill>
                  <a:srgbClr val="FF0000"/>
                </a:solidFill>
                <a:latin typeface="宋体" panose="02010600030101010101" pitchFamily="2" charset="-122"/>
              </a:rPr>
              <a:t>优化（</a:t>
            </a:r>
            <a:r>
              <a:rPr lang="en-US" altLang="ja-JP" sz="2000">
                <a:solidFill>
                  <a:srgbClr val="FF0000"/>
                </a:solidFill>
                <a:latin typeface="宋体" panose="02010600030101010101" pitchFamily="2" charset="-122"/>
              </a:rPr>
              <a:t>Optimization</a:t>
            </a:r>
            <a:r>
              <a:rPr lang="zh-CN" altLang="en-US" sz="2000">
                <a:solidFill>
                  <a:srgbClr val="FF0000"/>
                </a:solidFill>
                <a:latin typeface="宋体" panose="02010600030101010101" pitchFamily="2" charset="-122"/>
              </a:rPr>
              <a:t>）</a:t>
            </a:r>
            <a:r>
              <a:rPr lang="en-US" altLang="ja-JP" sz="2000">
                <a:latin typeface="宋体" panose="02010600030101010101" pitchFamily="2" charset="-122"/>
              </a:rPr>
              <a:t>Do timing and area optimization</a:t>
            </a:r>
          </a:p>
        </p:txBody>
      </p:sp>
      <p:sp>
        <p:nvSpPr>
          <p:cNvPr id="71686" name="Rectangle 3">
            <a:extLst>
              <a:ext uri="{FF2B5EF4-FFF2-40B4-BE49-F238E27FC236}">
                <a16:creationId xmlns:a16="http://schemas.microsoft.com/office/drawing/2014/main" id="{7E636DD8-2FE9-4894-A52A-3FE0D6AD41CD}"/>
              </a:ext>
            </a:extLst>
          </p:cNvPr>
          <p:cNvSpPr>
            <a:spLocks noChangeArrowheads="1"/>
          </p:cNvSpPr>
          <p:nvPr/>
        </p:nvSpPr>
        <p:spPr bwMode="auto">
          <a:xfrm>
            <a:off x="2185988" y="401638"/>
            <a:ext cx="79263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000">
                <a:solidFill>
                  <a:srgbClr val="0000FF"/>
                </a:solidFill>
                <a:latin typeface="Arial Black" panose="020B0A04020102020204" pitchFamily="34" charset="0"/>
              </a:rPr>
              <a:t>RTL </a:t>
            </a:r>
            <a:r>
              <a:rPr lang="zh-CN" altLang="en-US" sz="4000" b="0">
                <a:solidFill>
                  <a:srgbClr val="0000FF"/>
                </a:solidFill>
                <a:latin typeface="Arial Black" panose="020B0A04020102020204" pitchFamily="34" charset="0"/>
                <a:ea typeface="隶书" panose="02010509060101010101" pitchFamily="49" charset="-122"/>
              </a:rPr>
              <a:t>综合</a:t>
            </a:r>
          </a:p>
        </p:txBody>
      </p:sp>
      <p:sp>
        <p:nvSpPr>
          <p:cNvPr id="71687" name="文本框 29">
            <a:extLst>
              <a:ext uri="{FF2B5EF4-FFF2-40B4-BE49-F238E27FC236}">
                <a16:creationId xmlns:a16="http://schemas.microsoft.com/office/drawing/2014/main" id="{7782A668-6943-41C7-BF52-4CFE52746D35}"/>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三、</a:t>
            </a:r>
            <a:r>
              <a:rPr lang="en-US" altLang="zh-CN" sz="3600">
                <a:solidFill>
                  <a:srgbClr val="D60093"/>
                </a:solidFill>
                <a:latin typeface="Arial" panose="020B0604020202020204" pitchFamily="34" charset="0"/>
                <a:ea typeface="黑体" panose="02010609060101010101" pitchFamily="49" charset="-122"/>
              </a:rPr>
              <a:t>RTL</a:t>
            </a:r>
            <a:r>
              <a:rPr lang="zh-CN" altLang="en-US" sz="3600">
                <a:solidFill>
                  <a:srgbClr val="D60093"/>
                </a:solidFill>
                <a:latin typeface="Arial" panose="020B0604020202020204" pitchFamily="34" charset="0"/>
                <a:ea typeface="黑体" panose="02010609060101010101" pitchFamily="49" charset="-122"/>
              </a:rPr>
              <a:t>综合</a:t>
            </a:r>
            <a:r>
              <a:rPr lang="en-US" altLang="zh-CN" sz="3600">
                <a:solidFill>
                  <a:srgbClr val="D60093"/>
                </a:solidFill>
                <a:latin typeface="Arial" panose="020B0604020202020204" pitchFamily="34" charset="0"/>
                <a:ea typeface="黑体" panose="02010609060101010101" pitchFamily="49" charset="-122"/>
              </a:rPr>
              <a:t> </a:t>
            </a:r>
          </a:p>
        </p:txBody>
      </p:sp>
    </p:spTree>
  </p:cSld>
  <p:clrMapOvr>
    <a:masterClrMapping/>
  </p:clrMapOvr>
  <p:transition spd="med">
    <p:random/>
    <p:sndAc>
      <p:stSnd>
        <p:snd r:embed="rId3" name="type.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7D791CF-0A2F-4557-9721-656B9ECAD42A}"/>
              </a:ext>
            </a:extLst>
          </p:cNvPr>
          <p:cNvSpPr>
            <a:spLocks noGrp="1" noChangeArrowheads="1"/>
          </p:cNvSpPr>
          <p:nvPr>
            <p:ph type="title" idx="4294967295"/>
          </p:nvPr>
        </p:nvSpPr>
        <p:spPr>
          <a:xfrm>
            <a:off x="2424113" y="260350"/>
            <a:ext cx="7772400" cy="914400"/>
          </a:xfrm>
        </p:spPr>
        <p:txBody>
          <a:bodyPr/>
          <a:lstStyle/>
          <a:p>
            <a:pPr algn="ctr" eaLnBrk="1" hangingPunct="1"/>
            <a:r>
              <a:rPr lang="en-US" altLang="zh-CN" sz="3200" b="1">
                <a:solidFill>
                  <a:srgbClr val="BB1580"/>
                </a:solidFill>
                <a:latin typeface="Arial Black" panose="020B0A04020102020204" pitchFamily="34" charset="0"/>
              </a:rPr>
              <a:t>4.  Top_Down</a:t>
            </a:r>
            <a:r>
              <a:rPr lang="zh-CN" altLang="en-US" sz="3200" b="1">
                <a:solidFill>
                  <a:srgbClr val="BB1580"/>
                </a:solidFill>
                <a:latin typeface="Arial Black" panose="020B0A04020102020204" pitchFamily="34" charset="0"/>
              </a:rPr>
              <a:t>第四层次</a:t>
            </a:r>
          </a:p>
        </p:txBody>
      </p:sp>
      <p:sp>
        <p:nvSpPr>
          <p:cNvPr id="43010" name="Rectangle 3">
            <a:extLst>
              <a:ext uri="{FF2B5EF4-FFF2-40B4-BE49-F238E27FC236}">
                <a16:creationId xmlns:a16="http://schemas.microsoft.com/office/drawing/2014/main" id="{36278B8C-E2E0-4B25-97B2-A82CE014FF2C}"/>
              </a:ext>
            </a:extLst>
          </p:cNvPr>
          <p:cNvSpPr>
            <a:spLocks noGrp="1" noChangeArrowheads="1"/>
          </p:cNvSpPr>
          <p:nvPr>
            <p:ph type="body" idx="4294967295"/>
          </p:nvPr>
        </p:nvSpPr>
        <p:spPr>
          <a:xfrm>
            <a:off x="2170113" y="1304925"/>
            <a:ext cx="8280400" cy="4356100"/>
          </a:xfrm>
        </p:spPr>
        <p:txBody>
          <a:bodyPr rtlCol="0">
            <a:normAutofit lnSpcReduction="10000"/>
          </a:bodyPr>
          <a:lstStyle/>
          <a:p>
            <a:pPr eaLnBrk="1" fontAlgn="auto" hangingPunct="1">
              <a:lnSpc>
                <a:spcPct val="150000"/>
              </a:lnSpc>
              <a:spcBef>
                <a:spcPct val="0"/>
              </a:spcBef>
              <a:spcAft>
                <a:spcPts val="0"/>
              </a:spcAft>
              <a:defRPr/>
            </a:pPr>
            <a:r>
              <a:rPr lang="zh-CN" altLang="en-US" sz="2400" dirty="0">
                <a:solidFill>
                  <a:srgbClr val="D60093"/>
                </a:solidFill>
                <a:latin typeface="Arial Unicode MS" panose="020B0604020202020204" pitchFamily="34" charset="-122"/>
                <a:ea typeface="幼圆" panose="02010509060101010101" pitchFamily="49" charset="-122"/>
              </a:rPr>
              <a:t> 第四层次为物理实现。</a:t>
            </a:r>
            <a:r>
              <a:rPr lang="zh-CN" altLang="en-US" sz="2400" dirty="0">
                <a:solidFill>
                  <a:srgbClr val="000000"/>
                </a:solidFill>
                <a:latin typeface="Times New Roman" panose="02020603050405020304" pitchFamily="18" charset="0"/>
                <a:ea typeface="微软雅黑" panose="020B0503020204020204" pitchFamily="34" charset="-122"/>
              </a:rPr>
              <a:t>分</a:t>
            </a:r>
            <a:r>
              <a:rPr lang="en-US" altLang="zh-CN" sz="2400" dirty="0">
                <a:solidFill>
                  <a:srgbClr val="000000"/>
                </a:solidFill>
                <a:latin typeface="Times New Roman" panose="02020603050405020304" pitchFamily="18" charset="0"/>
                <a:ea typeface="微软雅黑" panose="020B0503020204020204" pitchFamily="34" charset="-122"/>
              </a:rPr>
              <a:t>FPGA/CPLD</a:t>
            </a:r>
            <a:r>
              <a:rPr lang="zh-CN" altLang="en-US" sz="2400" dirty="0">
                <a:solidFill>
                  <a:srgbClr val="000000"/>
                </a:solidFill>
                <a:latin typeface="Times New Roman" panose="02020603050405020304" pitchFamily="18" charset="0"/>
                <a:ea typeface="微软雅黑" panose="020B0503020204020204" pitchFamily="34" charset="-122"/>
              </a:rPr>
              <a:t>和</a:t>
            </a:r>
            <a:r>
              <a:rPr lang="en-US" altLang="zh-CN" sz="2400" dirty="0">
                <a:solidFill>
                  <a:srgbClr val="000000"/>
                </a:solidFill>
                <a:latin typeface="Times New Roman" panose="02020603050405020304" pitchFamily="18" charset="0"/>
                <a:ea typeface="微软雅黑" panose="020B0503020204020204" pitchFamily="34" charset="-122"/>
              </a:rPr>
              <a:t>ASIC</a:t>
            </a:r>
            <a:r>
              <a:rPr lang="zh-CN" altLang="en-US" sz="2400" dirty="0">
                <a:solidFill>
                  <a:srgbClr val="000000"/>
                </a:solidFill>
                <a:latin typeface="Times New Roman" panose="02020603050405020304" pitchFamily="18" charset="0"/>
                <a:ea typeface="微软雅黑" panose="020B0503020204020204" pitchFamily="34" charset="-122"/>
              </a:rPr>
              <a:t>两种。</a:t>
            </a:r>
          </a:p>
          <a:p>
            <a:pPr eaLnBrk="1" fontAlgn="auto" hangingPunct="1">
              <a:lnSpc>
                <a:spcPct val="150000"/>
              </a:lnSpc>
              <a:spcBef>
                <a:spcPct val="0"/>
              </a:spcBef>
              <a:spcAft>
                <a:spcPts val="0"/>
              </a:spcAft>
              <a:buClr>
                <a:srgbClr val="0000FF"/>
              </a:buClr>
              <a:buSzPct val="60000"/>
              <a:buFont typeface="Wingdings" panose="05000000000000000000" pitchFamily="2" charset="2"/>
              <a:buNone/>
              <a:defRPr/>
            </a:pPr>
            <a:r>
              <a:rPr lang="en-US" altLang="zh-CN" sz="2400" dirty="0">
                <a:solidFill>
                  <a:srgbClr val="000000"/>
                </a:solidFill>
                <a:latin typeface="Times New Roman" panose="02020603050405020304" pitchFamily="18" charset="0"/>
                <a:ea typeface="微软雅黑" panose="020B0503020204020204" pitchFamily="34" charset="-122"/>
              </a:rPr>
              <a:t>     FPGA/CPLD</a:t>
            </a:r>
            <a:r>
              <a:rPr lang="zh-CN" altLang="en-US" sz="2400" dirty="0">
                <a:solidFill>
                  <a:srgbClr val="000000"/>
                </a:solidFill>
                <a:latin typeface="Times New Roman" panose="02020603050405020304" pitchFamily="18" charset="0"/>
                <a:ea typeface="微软雅黑" panose="020B0503020204020204" pitchFamily="34" charset="-122"/>
              </a:rPr>
              <a:t>物理实现在</a:t>
            </a:r>
            <a:r>
              <a:rPr lang="zh-CN" altLang="en-US" sz="2400" dirty="0">
                <a:solidFill>
                  <a:srgbClr val="D60093"/>
                </a:solidFill>
                <a:latin typeface="Times New Roman" panose="02020603050405020304" pitchFamily="18" charset="0"/>
                <a:ea typeface="微软雅黑" panose="020B0503020204020204" pitchFamily="34" charset="-122"/>
              </a:rPr>
              <a:t>元件库文件</a:t>
            </a:r>
            <a:r>
              <a:rPr lang="zh-CN" altLang="en-US" sz="2400" dirty="0">
                <a:solidFill>
                  <a:srgbClr val="000000"/>
                </a:solidFill>
                <a:latin typeface="Times New Roman" panose="02020603050405020304" pitchFamily="18" charset="0"/>
                <a:ea typeface="微软雅黑" panose="020B0503020204020204" pitchFamily="34" charset="-122"/>
              </a:rPr>
              <a:t>支持下，</a:t>
            </a:r>
            <a:r>
              <a:rPr lang="en-US" altLang="zh-CN" sz="2400" dirty="0">
                <a:solidFill>
                  <a:srgbClr val="000000"/>
                </a:solidFill>
                <a:latin typeface="Times New Roman" panose="02020603050405020304" pitchFamily="18" charset="0"/>
                <a:ea typeface="微软雅黑" panose="020B0503020204020204" pitchFamily="34" charset="-122"/>
              </a:rPr>
              <a:t>ASIC</a:t>
            </a:r>
            <a:r>
              <a:rPr lang="zh-CN" altLang="en-US" sz="2400" dirty="0">
                <a:solidFill>
                  <a:srgbClr val="000000"/>
                </a:solidFill>
                <a:latin typeface="Times New Roman" panose="02020603050405020304" pitchFamily="18" charset="0"/>
                <a:ea typeface="微软雅黑" panose="020B0503020204020204" pitchFamily="34" charset="-122"/>
              </a:rPr>
              <a:t>物理实现在</a:t>
            </a:r>
            <a:r>
              <a:rPr lang="zh-CN" altLang="en-US" sz="2400" dirty="0">
                <a:solidFill>
                  <a:srgbClr val="D60093"/>
                </a:solidFill>
                <a:latin typeface="Times New Roman" panose="02020603050405020304" pitchFamily="18" charset="0"/>
                <a:ea typeface="微软雅黑" panose="020B0503020204020204" pitchFamily="34" charset="-122"/>
              </a:rPr>
              <a:t>工艺库文件</a:t>
            </a:r>
            <a:r>
              <a:rPr lang="zh-CN" altLang="en-US" sz="2400" dirty="0">
                <a:solidFill>
                  <a:srgbClr val="000000"/>
                </a:solidFill>
                <a:latin typeface="Times New Roman" panose="02020603050405020304" pitchFamily="18" charset="0"/>
                <a:ea typeface="微软雅黑" panose="020B0503020204020204" pitchFamily="34" charset="-122"/>
              </a:rPr>
              <a:t>支持下，由</a:t>
            </a:r>
            <a:r>
              <a:rPr lang="en-US" altLang="zh-CN" sz="2400" dirty="0">
                <a:solidFill>
                  <a:srgbClr val="000000"/>
                </a:solidFill>
                <a:latin typeface="Times New Roman" panose="02020603050405020304" pitchFamily="18" charset="0"/>
                <a:ea typeface="微软雅黑" panose="020B0503020204020204" pitchFamily="34" charset="-122"/>
              </a:rPr>
              <a:t>EDA</a:t>
            </a:r>
            <a:r>
              <a:rPr lang="zh-CN" altLang="en-US" sz="2400" dirty="0">
                <a:solidFill>
                  <a:srgbClr val="000000"/>
                </a:solidFill>
                <a:latin typeface="Times New Roman" panose="02020603050405020304" pitchFamily="18" charset="0"/>
                <a:ea typeface="微软雅黑" panose="020B0503020204020204" pitchFamily="34" charset="-122"/>
              </a:rPr>
              <a:t>工具，将网表作为输入，进行自动布局布线最终生成</a:t>
            </a:r>
            <a:r>
              <a:rPr lang="en-US" altLang="zh-CN" sz="2400" dirty="0">
                <a:solidFill>
                  <a:srgbClr val="000000"/>
                </a:solidFill>
                <a:latin typeface="Times New Roman" panose="02020603050405020304" pitchFamily="18" charset="0"/>
                <a:ea typeface="微软雅黑" panose="020B0503020204020204" pitchFamily="34" charset="-122"/>
              </a:rPr>
              <a:t>FPGA/CPLD</a:t>
            </a:r>
            <a:r>
              <a:rPr lang="zh-CN" altLang="en-US" sz="2400" dirty="0">
                <a:solidFill>
                  <a:srgbClr val="000000"/>
                </a:solidFill>
                <a:latin typeface="Times New Roman" panose="02020603050405020304" pitchFamily="18" charset="0"/>
                <a:ea typeface="微软雅黑" panose="020B0503020204020204" pitchFamily="34" charset="-122"/>
              </a:rPr>
              <a:t>的目标文件或</a:t>
            </a:r>
            <a:r>
              <a:rPr lang="en-US" altLang="zh-CN" sz="2400" dirty="0">
                <a:solidFill>
                  <a:srgbClr val="000000"/>
                </a:solidFill>
                <a:latin typeface="Times New Roman" panose="02020603050405020304" pitchFamily="18" charset="0"/>
                <a:ea typeface="微软雅黑" panose="020B0503020204020204" pitchFamily="34" charset="-122"/>
              </a:rPr>
              <a:t>ASIC</a:t>
            </a:r>
            <a:r>
              <a:rPr lang="zh-CN" altLang="en-US" sz="2400" dirty="0">
                <a:solidFill>
                  <a:srgbClr val="000000"/>
                </a:solidFill>
                <a:latin typeface="Times New Roman" panose="02020603050405020304" pitchFamily="18" charset="0"/>
                <a:ea typeface="微软雅黑" panose="020B0503020204020204" pitchFamily="34" charset="-122"/>
              </a:rPr>
              <a:t>的版图文件。对于</a:t>
            </a:r>
            <a:r>
              <a:rPr lang="en-US" altLang="zh-CN" sz="2400" dirty="0">
                <a:solidFill>
                  <a:srgbClr val="000000"/>
                </a:solidFill>
                <a:latin typeface="Times New Roman" panose="02020603050405020304" pitchFamily="18" charset="0"/>
                <a:ea typeface="微软雅黑" panose="020B0503020204020204" pitchFamily="34" charset="-122"/>
              </a:rPr>
              <a:t>ASIC</a:t>
            </a:r>
            <a:r>
              <a:rPr lang="zh-CN" altLang="en-US" sz="2400" dirty="0">
                <a:solidFill>
                  <a:srgbClr val="000000"/>
                </a:solidFill>
                <a:latin typeface="Times New Roman" panose="02020603050405020304" pitchFamily="18" charset="0"/>
                <a:ea typeface="微软雅黑" panose="020B0503020204020204" pitchFamily="34" charset="-122"/>
              </a:rPr>
              <a:t>还要考虑寄生参数对电路的影响，前后仿真一致后，将版图数据文件（</a:t>
            </a:r>
            <a:r>
              <a:rPr lang="en-US" altLang="zh-CN" sz="2400" dirty="0">
                <a:solidFill>
                  <a:srgbClr val="000000"/>
                </a:solidFill>
                <a:latin typeface="Times New Roman" panose="02020603050405020304" pitchFamily="18" charset="0"/>
                <a:ea typeface="微软雅黑" panose="020B0503020204020204" pitchFamily="34" charset="-122"/>
              </a:rPr>
              <a:t>GDS-II</a:t>
            </a:r>
            <a:r>
              <a:rPr lang="zh-CN" altLang="en-US" sz="2400" dirty="0">
                <a:solidFill>
                  <a:srgbClr val="000000"/>
                </a:solidFill>
                <a:latin typeface="Times New Roman" panose="02020603050405020304" pitchFamily="18" charset="0"/>
                <a:ea typeface="微软雅黑" panose="020B0503020204020204" pitchFamily="34" charset="-122"/>
              </a:rPr>
              <a:t>）送交制版代工厂将版图转换成光刻掩膜版，对硅片进行一系列的加工（也叫流片）实现</a:t>
            </a:r>
            <a:r>
              <a:rPr lang="en-US" altLang="zh-CN" sz="2400" dirty="0">
                <a:solidFill>
                  <a:srgbClr val="000000"/>
                </a:solidFill>
                <a:latin typeface="Times New Roman" panose="02020603050405020304" pitchFamily="18" charset="0"/>
                <a:ea typeface="微软雅黑" panose="020B0503020204020204" pitchFamily="34" charset="-122"/>
              </a:rPr>
              <a:t>ASIC</a:t>
            </a:r>
            <a:r>
              <a:rPr lang="zh-CN" altLang="en-US" sz="2400" dirty="0">
                <a:solidFill>
                  <a:srgbClr val="000000"/>
                </a:solidFill>
                <a:latin typeface="Times New Roman" panose="02020603050405020304" pitchFamily="18" charset="0"/>
                <a:ea typeface="微软雅黑" panose="020B0503020204020204" pitchFamily="34" charset="-122"/>
              </a:rPr>
              <a:t>芯片。</a:t>
            </a:r>
          </a:p>
        </p:txBody>
      </p:sp>
      <p:sp>
        <p:nvSpPr>
          <p:cNvPr id="72708" name="灯片编号占位符 3">
            <a:extLst>
              <a:ext uri="{FF2B5EF4-FFF2-40B4-BE49-F238E27FC236}">
                <a16:creationId xmlns:a16="http://schemas.microsoft.com/office/drawing/2014/main" id="{A8E44E5A-C42C-453B-8960-7AFF40F85C4E}"/>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D653C131-1889-42E3-A14D-F3E284CCC507}"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31</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C9577B35-2BA8-4EEA-80BE-FF887AF3BC1B}"/>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780CDC20-527B-48C0-A27F-B36DBB459D49}"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32</a:t>
            </a:fld>
            <a:endParaRPr lang="en-US" altLang="zh-CN" sz="1200" b="0">
              <a:solidFill>
                <a:srgbClr val="898989"/>
              </a:solidFill>
              <a:latin typeface="Arial Black" panose="020B0A04020102020204" pitchFamily="34" charset="0"/>
              <a:ea typeface="幼圆" panose="02010509060101010101" pitchFamily="49" charset="-122"/>
            </a:endParaRPr>
          </a:p>
        </p:txBody>
      </p:sp>
      <p:grpSp>
        <p:nvGrpSpPr>
          <p:cNvPr id="2" name="Group 13">
            <a:extLst>
              <a:ext uri="{FF2B5EF4-FFF2-40B4-BE49-F238E27FC236}">
                <a16:creationId xmlns:a16="http://schemas.microsoft.com/office/drawing/2014/main" id="{402E2591-506D-4212-80D7-F00F2FEF5052}"/>
              </a:ext>
            </a:extLst>
          </p:cNvPr>
          <p:cNvGrpSpPr>
            <a:grpSpLocks/>
          </p:cNvGrpSpPr>
          <p:nvPr/>
        </p:nvGrpSpPr>
        <p:grpSpPr bwMode="auto">
          <a:xfrm>
            <a:off x="1666875" y="1485900"/>
            <a:ext cx="4068763" cy="4175125"/>
            <a:chOff x="0" y="845"/>
            <a:chExt cx="2563" cy="2630"/>
          </a:xfrm>
        </p:grpSpPr>
        <p:pic>
          <p:nvPicPr>
            <p:cNvPr id="73736" name="Picture 7">
              <a:extLst>
                <a:ext uri="{FF2B5EF4-FFF2-40B4-BE49-F238E27FC236}">
                  <a16:creationId xmlns:a16="http://schemas.microsoft.com/office/drawing/2014/main" id="{9CA0651D-D370-4B26-9FD3-4DC4B8245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35"/>
            <a:stretch>
              <a:fillRect/>
            </a:stretch>
          </p:blipFill>
          <p:spPr bwMode="auto">
            <a:xfrm>
              <a:off x="0" y="1207"/>
              <a:ext cx="2563" cy="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3737" name="Text Box 8">
              <a:extLst>
                <a:ext uri="{FF2B5EF4-FFF2-40B4-BE49-F238E27FC236}">
                  <a16:creationId xmlns:a16="http://schemas.microsoft.com/office/drawing/2014/main" id="{9552BB47-FB87-4E3A-9A62-C2768DB53276}"/>
                </a:ext>
              </a:extLst>
            </p:cNvPr>
            <p:cNvSpPr txBox="1">
              <a:spLocks noChangeArrowheads="1"/>
            </p:cNvSpPr>
            <p:nvPr/>
          </p:nvSpPr>
          <p:spPr bwMode="auto">
            <a:xfrm>
              <a:off x="340" y="845"/>
              <a:ext cx="14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0000"/>
                  </a:solidFill>
                  <a:latin typeface="Arial" panose="020B0604020202020204" pitchFamily="34" charset="0"/>
                </a:rPr>
                <a:t>1. FPGA</a:t>
              </a:r>
              <a:r>
                <a:rPr lang="zh-CN" altLang="en-US" sz="1800">
                  <a:solidFill>
                    <a:srgbClr val="FF0000"/>
                  </a:solidFill>
                  <a:latin typeface="Arial" panose="020B0604020202020204" pitchFamily="34" charset="0"/>
                </a:rPr>
                <a:t>器件适配</a:t>
              </a:r>
              <a:endParaRPr lang="en-US" altLang="zh-CN" sz="1800">
                <a:solidFill>
                  <a:srgbClr val="FF0000"/>
                </a:solidFill>
                <a:latin typeface="Arial" panose="020B0604020202020204" pitchFamily="34" charset="0"/>
              </a:endParaRPr>
            </a:p>
          </p:txBody>
        </p:sp>
      </p:grpSp>
      <p:grpSp>
        <p:nvGrpSpPr>
          <p:cNvPr id="3" name="Group 14">
            <a:extLst>
              <a:ext uri="{FF2B5EF4-FFF2-40B4-BE49-F238E27FC236}">
                <a16:creationId xmlns:a16="http://schemas.microsoft.com/office/drawing/2014/main" id="{24674F87-DBD9-4D3B-9E45-68B835D94FD2}"/>
              </a:ext>
            </a:extLst>
          </p:cNvPr>
          <p:cNvGrpSpPr>
            <a:grpSpLocks/>
          </p:cNvGrpSpPr>
          <p:nvPr/>
        </p:nvGrpSpPr>
        <p:grpSpPr bwMode="auto">
          <a:xfrm>
            <a:off x="5735638" y="1449388"/>
            <a:ext cx="5040312" cy="4184650"/>
            <a:chOff x="2472" y="822"/>
            <a:chExt cx="3175" cy="2636"/>
          </a:xfrm>
        </p:grpSpPr>
        <p:pic>
          <p:nvPicPr>
            <p:cNvPr id="73734" name="Picture 9">
              <a:extLst>
                <a:ext uri="{FF2B5EF4-FFF2-40B4-BE49-F238E27FC236}">
                  <a16:creationId xmlns:a16="http://schemas.microsoft.com/office/drawing/2014/main" id="{B2FB9237-6AF5-4701-B681-E3A57F3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 y="1185"/>
              <a:ext cx="2971" cy="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3735" name="Text Box 10">
              <a:extLst>
                <a:ext uri="{FF2B5EF4-FFF2-40B4-BE49-F238E27FC236}">
                  <a16:creationId xmlns:a16="http://schemas.microsoft.com/office/drawing/2014/main" id="{0D8CF4BB-0363-4884-AF5E-EAC338BE636E}"/>
                </a:ext>
              </a:extLst>
            </p:cNvPr>
            <p:cNvSpPr txBox="1">
              <a:spLocks noChangeArrowheads="1"/>
            </p:cNvSpPr>
            <p:nvPr/>
          </p:nvSpPr>
          <p:spPr bwMode="auto">
            <a:xfrm>
              <a:off x="2472" y="822"/>
              <a:ext cx="3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0000"/>
                  </a:solidFill>
                  <a:latin typeface="Arial" panose="020B0604020202020204" pitchFamily="34" charset="0"/>
                </a:rPr>
                <a:t>2. Implement(translate\map\place &amp; route</a:t>
              </a:r>
            </a:p>
          </p:txBody>
        </p:sp>
      </p:grpSp>
      <p:sp>
        <p:nvSpPr>
          <p:cNvPr id="73733" name="文本框 29">
            <a:extLst>
              <a:ext uri="{FF2B5EF4-FFF2-40B4-BE49-F238E27FC236}">
                <a16:creationId xmlns:a16="http://schemas.microsoft.com/office/drawing/2014/main" id="{E63E309F-7AAB-4EE5-B860-CD3D5C5C0985}"/>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四、物理实现</a:t>
            </a:r>
            <a:r>
              <a:rPr lang="en-US" altLang="zh-CN" sz="3600">
                <a:solidFill>
                  <a:srgbClr val="D60093"/>
                </a:solidFill>
                <a:latin typeface="Arial" panose="020B0604020202020204" pitchFamily="34" charset="0"/>
                <a:ea typeface="黑体" panose="02010609060101010101" pitchFamily="49" charset="-122"/>
              </a:rPr>
              <a:t> </a:t>
            </a:r>
          </a:p>
        </p:txBody>
      </p:sp>
    </p:spTree>
  </p:cSld>
  <p:clrMapOvr>
    <a:masterClrMapping/>
  </p:clrMapOvr>
  <p:transition spd="med">
    <p:random/>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47077D87-C93B-4A7F-B5E7-49B38938487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A01FE508-9CD9-4AF3-B1A1-495EC4114B04}"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33</a:t>
            </a:fld>
            <a:endParaRPr lang="en-US" altLang="zh-CN" sz="1200" b="0">
              <a:solidFill>
                <a:srgbClr val="898989"/>
              </a:solidFill>
              <a:latin typeface="Arial Black" panose="020B0A04020102020204" pitchFamily="34" charset="0"/>
              <a:ea typeface="幼圆" panose="02010509060101010101" pitchFamily="49" charset="-122"/>
            </a:endParaRPr>
          </a:p>
        </p:txBody>
      </p:sp>
      <p:grpSp>
        <p:nvGrpSpPr>
          <p:cNvPr id="2" name="Group 12">
            <a:extLst>
              <a:ext uri="{FF2B5EF4-FFF2-40B4-BE49-F238E27FC236}">
                <a16:creationId xmlns:a16="http://schemas.microsoft.com/office/drawing/2014/main" id="{ADB57A56-9EE3-416E-A245-9857599F4BF5}"/>
              </a:ext>
            </a:extLst>
          </p:cNvPr>
          <p:cNvGrpSpPr>
            <a:grpSpLocks/>
          </p:cNvGrpSpPr>
          <p:nvPr/>
        </p:nvGrpSpPr>
        <p:grpSpPr bwMode="auto">
          <a:xfrm>
            <a:off x="1955800" y="1466850"/>
            <a:ext cx="3708400" cy="4373563"/>
            <a:chOff x="113" y="754"/>
            <a:chExt cx="2360" cy="2889"/>
          </a:xfrm>
        </p:grpSpPr>
        <p:sp>
          <p:nvSpPr>
            <p:cNvPr id="74760" name="Text Box 8">
              <a:extLst>
                <a:ext uri="{FF2B5EF4-FFF2-40B4-BE49-F238E27FC236}">
                  <a16:creationId xmlns:a16="http://schemas.microsoft.com/office/drawing/2014/main" id="{26A82663-1226-493C-BE9B-25FE4957B9D1}"/>
                </a:ext>
              </a:extLst>
            </p:cNvPr>
            <p:cNvSpPr txBox="1">
              <a:spLocks noChangeArrowheads="1"/>
            </p:cNvSpPr>
            <p:nvPr/>
          </p:nvSpPr>
          <p:spPr bwMode="auto">
            <a:xfrm>
              <a:off x="226" y="754"/>
              <a:ext cx="20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0000"/>
                  </a:solidFill>
                  <a:latin typeface="Arial" panose="020B0604020202020204" pitchFamily="34" charset="0"/>
                </a:rPr>
                <a:t>3. Generate programming</a:t>
              </a:r>
            </a:p>
          </p:txBody>
        </p:sp>
        <p:pic>
          <p:nvPicPr>
            <p:cNvPr id="74761" name="Picture 4">
              <a:extLst>
                <a:ext uri="{FF2B5EF4-FFF2-40B4-BE49-F238E27FC236}">
                  <a16:creationId xmlns:a16="http://schemas.microsoft.com/office/drawing/2014/main" id="{8C4AFFDE-DE27-4BF5-9379-907FA98D2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4577"/>
            <a:stretch>
              <a:fillRect/>
            </a:stretch>
          </p:blipFill>
          <p:spPr bwMode="auto">
            <a:xfrm>
              <a:off x="113" y="1105"/>
              <a:ext cx="2360" cy="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3">
            <a:extLst>
              <a:ext uri="{FF2B5EF4-FFF2-40B4-BE49-F238E27FC236}">
                <a16:creationId xmlns:a16="http://schemas.microsoft.com/office/drawing/2014/main" id="{00C2F8B9-3E20-4809-9068-92D2CFC4FE3C}"/>
              </a:ext>
            </a:extLst>
          </p:cNvPr>
          <p:cNvGrpSpPr>
            <a:grpSpLocks/>
          </p:cNvGrpSpPr>
          <p:nvPr/>
        </p:nvGrpSpPr>
        <p:grpSpPr bwMode="auto">
          <a:xfrm>
            <a:off x="6192838" y="1477963"/>
            <a:ext cx="4367212" cy="4362450"/>
            <a:chOff x="2721" y="750"/>
            <a:chExt cx="2925" cy="2862"/>
          </a:xfrm>
        </p:grpSpPr>
        <p:sp>
          <p:nvSpPr>
            <p:cNvPr id="74758" name="Text Box 9">
              <a:extLst>
                <a:ext uri="{FF2B5EF4-FFF2-40B4-BE49-F238E27FC236}">
                  <a16:creationId xmlns:a16="http://schemas.microsoft.com/office/drawing/2014/main" id="{0B36ABC9-709D-458F-BBAF-5C6B1C94487F}"/>
                </a:ext>
              </a:extLst>
            </p:cNvPr>
            <p:cNvSpPr txBox="1">
              <a:spLocks noChangeArrowheads="1"/>
            </p:cNvSpPr>
            <p:nvPr/>
          </p:nvSpPr>
          <p:spPr bwMode="auto">
            <a:xfrm>
              <a:off x="3039" y="750"/>
              <a:ext cx="17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0000"/>
                  </a:solidFill>
                  <a:latin typeface="Arial" panose="020B0604020202020204" pitchFamily="34" charset="0"/>
                </a:rPr>
                <a:t>4. Configure Device</a:t>
              </a:r>
            </a:p>
          </p:txBody>
        </p:sp>
        <p:pic>
          <p:nvPicPr>
            <p:cNvPr id="74759" name="Picture 4">
              <a:extLst>
                <a:ext uri="{FF2B5EF4-FFF2-40B4-BE49-F238E27FC236}">
                  <a16:creationId xmlns:a16="http://schemas.microsoft.com/office/drawing/2014/main" id="{6819D8E2-308F-471D-84BF-2CF142A49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5069"/>
            <a:stretch>
              <a:fillRect/>
            </a:stretch>
          </p:blipFill>
          <p:spPr bwMode="auto">
            <a:xfrm>
              <a:off x="2721" y="1117"/>
              <a:ext cx="2925" cy="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7" name="文本框 29">
            <a:extLst>
              <a:ext uri="{FF2B5EF4-FFF2-40B4-BE49-F238E27FC236}">
                <a16:creationId xmlns:a16="http://schemas.microsoft.com/office/drawing/2014/main" id="{7D25670D-1714-476B-852E-5ED1D8CD3A03}"/>
              </a:ext>
            </a:extLst>
          </p:cNvPr>
          <p:cNvSpPr txBox="1">
            <a:spLocks noChangeArrowheads="1"/>
          </p:cNvSpPr>
          <p:nvPr>
            <p:custDataLst>
              <p:tags r:id="rId1"/>
            </p:custDataLst>
          </p:nvPr>
        </p:nvSpPr>
        <p:spPr bwMode="auto">
          <a:xfrm>
            <a:off x="9525" y="-9525"/>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四、物理实现</a:t>
            </a:r>
            <a:r>
              <a:rPr lang="en-US" altLang="zh-CN" sz="3600">
                <a:solidFill>
                  <a:srgbClr val="D60093"/>
                </a:solidFill>
                <a:latin typeface="Arial" panose="020B0604020202020204" pitchFamily="34" charset="0"/>
                <a:ea typeface="黑体" panose="02010609060101010101" pitchFamily="49" charset="-122"/>
              </a:rPr>
              <a:t>(FPGA) </a:t>
            </a:r>
          </a:p>
        </p:txBody>
      </p:sp>
    </p:spTree>
  </p:cSld>
  <p:clrMapOvr>
    <a:masterClrMapping/>
  </p:clrMapOvr>
  <p:transition spd="med">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Oval 6">
            <a:extLst>
              <a:ext uri="{FF2B5EF4-FFF2-40B4-BE49-F238E27FC236}">
                <a16:creationId xmlns:a16="http://schemas.microsoft.com/office/drawing/2014/main" id="{2874BB85-9364-414A-815B-6D4F49307AB2}"/>
              </a:ext>
            </a:extLst>
          </p:cNvPr>
          <p:cNvSpPr>
            <a:spLocks noChangeArrowheads="1"/>
          </p:cNvSpPr>
          <p:nvPr/>
        </p:nvSpPr>
        <p:spPr bwMode="auto">
          <a:xfrm>
            <a:off x="6626225" y="5084763"/>
            <a:ext cx="1341438" cy="769937"/>
          </a:xfrm>
          <a:prstGeom prst="ellipse">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200">
                <a:solidFill>
                  <a:srgbClr val="0000CC"/>
                </a:solidFill>
                <a:latin typeface="幼圆" panose="02010509060101010101" pitchFamily="49" charset="-122"/>
                <a:ea typeface="幼圆" panose="02010509060101010101" pitchFamily="49" charset="-122"/>
              </a:rPr>
              <a:t>仿真不通过</a:t>
            </a: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寄生参数</a:t>
            </a:r>
            <a:endParaRPr lang="en-US" altLang="zh-CN" sz="1200">
              <a:solidFill>
                <a:srgbClr val="D60093"/>
              </a:solidFill>
              <a:latin typeface="幼圆" panose="02010509060101010101" pitchFamily="49" charset="-122"/>
              <a:ea typeface="幼圆" panose="02010509060101010101" pitchFamily="49" charset="-122"/>
            </a:endParaRP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延时问题</a:t>
            </a:r>
          </a:p>
        </p:txBody>
      </p:sp>
      <p:sp>
        <p:nvSpPr>
          <p:cNvPr id="75779" name="Oval 7">
            <a:extLst>
              <a:ext uri="{FF2B5EF4-FFF2-40B4-BE49-F238E27FC236}">
                <a16:creationId xmlns:a16="http://schemas.microsoft.com/office/drawing/2014/main" id="{076383C8-2619-4327-A67B-647DCC8CACA3}"/>
              </a:ext>
            </a:extLst>
          </p:cNvPr>
          <p:cNvSpPr>
            <a:spLocks noChangeArrowheads="1"/>
          </p:cNvSpPr>
          <p:nvPr/>
        </p:nvSpPr>
        <p:spPr bwMode="auto">
          <a:xfrm>
            <a:off x="6611938" y="3357563"/>
            <a:ext cx="1355725" cy="754062"/>
          </a:xfrm>
          <a:prstGeom prst="ellipse">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200">
                <a:solidFill>
                  <a:srgbClr val="0000CC"/>
                </a:solidFill>
                <a:latin typeface="幼圆" panose="02010509060101010101" pitchFamily="49" charset="-122"/>
                <a:ea typeface="幼圆" panose="02010509060101010101" pitchFamily="49" charset="-122"/>
              </a:rPr>
              <a:t>仿真不通过</a:t>
            </a: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门级延时</a:t>
            </a:r>
            <a:endParaRPr lang="en-US" altLang="zh-CN" sz="1200">
              <a:solidFill>
                <a:srgbClr val="D60093"/>
              </a:solidFill>
              <a:latin typeface="幼圆" panose="02010509060101010101" pitchFamily="49" charset="-122"/>
              <a:ea typeface="幼圆" panose="02010509060101010101" pitchFamily="49" charset="-122"/>
            </a:endParaRP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问题</a:t>
            </a:r>
          </a:p>
        </p:txBody>
      </p:sp>
      <p:sp>
        <p:nvSpPr>
          <p:cNvPr id="75780" name="Oval 8">
            <a:extLst>
              <a:ext uri="{FF2B5EF4-FFF2-40B4-BE49-F238E27FC236}">
                <a16:creationId xmlns:a16="http://schemas.microsoft.com/office/drawing/2014/main" id="{F2EA3A58-F74A-42A3-95C6-732EE1DD45EB}"/>
              </a:ext>
            </a:extLst>
          </p:cNvPr>
          <p:cNvSpPr>
            <a:spLocks noChangeArrowheads="1"/>
          </p:cNvSpPr>
          <p:nvPr/>
        </p:nvSpPr>
        <p:spPr bwMode="auto">
          <a:xfrm>
            <a:off x="6530975" y="1892300"/>
            <a:ext cx="1471613" cy="781050"/>
          </a:xfrm>
          <a:prstGeom prst="ellipse">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200">
                <a:solidFill>
                  <a:srgbClr val="0000CC"/>
                </a:solidFill>
                <a:latin typeface="幼圆" panose="02010509060101010101" pitchFamily="49" charset="-122"/>
                <a:ea typeface="幼圆" panose="02010509060101010101" pitchFamily="49" charset="-122"/>
              </a:rPr>
              <a:t>仿真不通过</a:t>
            </a: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信号流向</a:t>
            </a: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时序问题</a:t>
            </a:r>
          </a:p>
        </p:txBody>
      </p:sp>
      <p:sp>
        <p:nvSpPr>
          <p:cNvPr id="75781" name="Oval 9">
            <a:extLst>
              <a:ext uri="{FF2B5EF4-FFF2-40B4-BE49-F238E27FC236}">
                <a16:creationId xmlns:a16="http://schemas.microsoft.com/office/drawing/2014/main" id="{CE6EA8D4-965E-446D-A8D7-E975BB40935B}"/>
              </a:ext>
            </a:extLst>
          </p:cNvPr>
          <p:cNvSpPr>
            <a:spLocks noChangeArrowheads="1"/>
          </p:cNvSpPr>
          <p:nvPr/>
        </p:nvSpPr>
        <p:spPr bwMode="auto">
          <a:xfrm>
            <a:off x="6527800" y="765175"/>
            <a:ext cx="1565275" cy="576263"/>
          </a:xfrm>
          <a:prstGeom prst="ellipse">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200">
                <a:solidFill>
                  <a:srgbClr val="0000CC"/>
                </a:solidFill>
                <a:latin typeface="幼圆" panose="02010509060101010101" pitchFamily="49" charset="-122"/>
                <a:ea typeface="幼圆" panose="02010509060101010101" pitchFamily="49" charset="-122"/>
              </a:rPr>
              <a:t>仿真不通过</a:t>
            </a:r>
          </a:p>
          <a:p>
            <a:pPr algn="ctr" eaLnBrk="1" hangingPunct="1">
              <a:lnSpc>
                <a:spcPct val="100000"/>
              </a:lnSpc>
              <a:spcBef>
                <a:spcPct val="0"/>
              </a:spcBef>
              <a:buFontTx/>
              <a:buNone/>
            </a:pPr>
            <a:r>
              <a:rPr lang="zh-CN" altLang="en-US" sz="1200">
                <a:solidFill>
                  <a:srgbClr val="D60093"/>
                </a:solidFill>
                <a:latin typeface="幼圆" panose="02010509060101010101" pitchFamily="49" charset="-122"/>
                <a:ea typeface="幼圆" panose="02010509060101010101" pitchFamily="49" charset="-122"/>
              </a:rPr>
              <a:t>系统认识问题</a:t>
            </a:r>
          </a:p>
        </p:txBody>
      </p:sp>
      <p:sp>
        <p:nvSpPr>
          <p:cNvPr id="75782" name="Line 12">
            <a:extLst>
              <a:ext uri="{FF2B5EF4-FFF2-40B4-BE49-F238E27FC236}">
                <a16:creationId xmlns:a16="http://schemas.microsoft.com/office/drawing/2014/main" id="{2BE53AC5-BDCA-4C73-A7B1-50A45B260243}"/>
              </a:ext>
            </a:extLst>
          </p:cNvPr>
          <p:cNvSpPr>
            <a:spLocks noChangeShapeType="1"/>
          </p:cNvSpPr>
          <p:nvPr/>
        </p:nvSpPr>
        <p:spPr bwMode="auto">
          <a:xfrm>
            <a:off x="4221163" y="5832475"/>
            <a:ext cx="0" cy="303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3" name="Line 13">
            <a:extLst>
              <a:ext uri="{FF2B5EF4-FFF2-40B4-BE49-F238E27FC236}">
                <a16:creationId xmlns:a16="http://schemas.microsoft.com/office/drawing/2014/main" id="{CC525BC2-64F6-4DEB-9EBA-93D2472CE3F8}"/>
              </a:ext>
            </a:extLst>
          </p:cNvPr>
          <p:cNvSpPr>
            <a:spLocks noChangeShapeType="1"/>
          </p:cNvSpPr>
          <p:nvPr/>
        </p:nvSpPr>
        <p:spPr bwMode="auto">
          <a:xfrm>
            <a:off x="5621338" y="5832475"/>
            <a:ext cx="0" cy="303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4" name="Text Box 17">
            <a:extLst>
              <a:ext uri="{FF2B5EF4-FFF2-40B4-BE49-F238E27FC236}">
                <a16:creationId xmlns:a16="http://schemas.microsoft.com/office/drawing/2014/main" id="{D2323749-7928-478F-B3C4-6F1AD53F0E75}"/>
              </a:ext>
            </a:extLst>
          </p:cNvPr>
          <p:cNvSpPr txBox="1">
            <a:spLocks noChangeArrowheads="1"/>
          </p:cNvSpPr>
          <p:nvPr/>
        </p:nvSpPr>
        <p:spPr bwMode="auto">
          <a:xfrm>
            <a:off x="8291513" y="3446463"/>
            <a:ext cx="1908175" cy="768350"/>
          </a:xfrm>
          <a:prstGeom prst="rect">
            <a:avLst/>
          </a:prstGeom>
          <a:solidFill>
            <a:srgbClr val="D1FFFF"/>
          </a:solidFill>
          <a:ln w="9525">
            <a:solidFill>
              <a:schemeClr val="tx1"/>
            </a:solidFill>
            <a:miter lim="800000"/>
            <a:headEnd/>
            <a:tailEnd/>
          </a:ln>
        </p:spPr>
        <p:txBody>
          <a:bodyPr lIns="0" t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a:solidFill>
                  <a:srgbClr val="0000CC"/>
                </a:solidFill>
                <a:latin typeface="楷体" panose="02010609060101010101" pitchFamily="49" charset="-122"/>
                <a:ea typeface="楷体" panose="02010609060101010101" pitchFamily="49" charset="-122"/>
              </a:rPr>
              <a:t>第三层次</a:t>
            </a:r>
          </a:p>
          <a:p>
            <a:pPr algn="ctr" eaLnBrk="1" hangingPunct="1">
              <a:lnSpc>
                <a:spcPct val="100000"/>
              </a:lnSpc>
              <a:spcBef>
                <a:spcPct val="0"/>
              </a:spcBef>
              <a:buFontTx/>
              <a:buNone/>
            </a:pPr>
            <a:r>
              <a:rPr lang="zh-CN" altLang="en-US" sz="1600">
                <a:solidFill>
                  <a:srgbClr val="D60093"/>
                </a:solidFill>
                <a:latin typeface="Arial Unicode MS" pitchFamily="34" charset="-122"/>
                <a:ea typeface="幼圆" panose="02010509060101010101" pitchFamily="49" charset="-122"/>
              </a:rPr>
              <a:t>逻辑综合及</a:t>
            </a:r>
            <a:endParaRPr lang="en-US" altLang="zh-CN" sz="1600">
              <a:solidFill>
                <a:srgbClr val="D60093"/>
              </a:solidFill>
              <a:latin typeface="Arial Unicode MS" pitchFamily="34" charset="-122"/>
              <a:ea typeface="幼圆" panose="02010509060101010101" pitchFamily="49" charset="-122"/>
            </a:endParaRPr>
          </a:p>
          <a:p>
            <a:pPr algn="ctr" eaLnBrk="1" hangingPunct="1">
              <a:lnSpc>
                <a:spcPct val="100000"/>
              </a:lnSpc>
              <a:spcBef>
                <a:spcPct val="0"/>
              </a:spcBef>
              <a:buFontTx/>
              <a:buNone/>
            </a:pPr>
            <a:r>
              <a:rPr lang="zh-CN" altLang="en-US" sz="1600">
                <a:solidFill>
                  <a:srgbClr val="D60093"/>
                </a:solidFill>
                <a:latin typeface="Arial Unicode MS" pitchFamily="34" charset="-122"/>
                <a:ea typeface="幼圆" panose="02010509060101010101" pitchFamily="49" charset="-122"/>
              </a:rPr>
              <a:t>门级仿真</a:t>
            </a:r>
          </a:p>
        </p:txBody>
      </p:sp>
      <p:sp>
        <p:nvSpPr>
          <p:cNvPr id="75785" name="Rectangle 18">
            <a:extLst>
              <a:ext uri="{FF2B5EF4-FFF2-40B4-BE49-F238E27FC236}">
                <a16:creationId xmlns:a16="http://schemas.microsoft.com/office/drawing/2014/main" id="{62BC8F9E-D66E-4EDB-9C64-A851B75BE24B}"/>
              </a:ext>
            </a:extLst>
          </p:cNvPr>
          <p:cNvSpPr>
            <a:spLocks noChangeArrowheads="1"/>
          </p:cNvSpPr>
          <p:nvPr/>
        </p:nvSpPr>
        <p:spPr bwMode="auto">
          <a:xfrm>
            <a:off x="3754438" y="5575300"/>
            <a:ext cx="2451100" cy="28575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Times New Roman" panose="02020603050405020304" pitchFamily="18" charset="0"/>
              </a:rPr>
              <a:t>后仿真                     后仿真</a:t>
            </a:r>
          </a:p>
          <a:p>
            <a:pPr algn="ctr" eaLnBrk="1" hangingPunct="1">
              <a:lnSpc>
                <a:spcPts val="1500"/>
              </a:lnSpc>
              <a:spcBef>
                <a:spcPct val="0"/>
              </a:spcBef>
              <a:buFontTx/>
              <a:buNone/>
            </a:pPr>
            <a:endParaRPr lang="en-US" altLang="zh-CN" sz="1200">
              <a:solidFill>
                <a:schemeClr val="bg1"/>
              </a:solidFill>
              <a:latin typeface="Times New Roman" panose="02020603050405020304" pitchFamily="18" charset="0"/>
            </a:endParaRPr>
          </a:p>
        </p:txBody>
      </p:sp>
      <p:sp>
        <p:nvSpPr>
          <p:cNvPr id="75786" name="Text Box 19">
            <a:extLst>
              <a:ext uri="{FF2B5EF4-FFF2-40B4-BE49-F238E27FC236}">
                <a16:creationId xmlns:a16="http://schemas.microsoft.com/office/drawing/2014/main" id="{F8C31EB3-9997-41AD-9666-15B6AFC2991A}"/>
              </a:ext>
            </a:extLst>
          </p:cNvPr>
          <p:cNvSpPr txBox="1">
            <a:spLocks noChangeArrowheads="1"/>
          </p:cNvSpPr>
          <p:nvPr/>
        </p:nvSpPr>
        <p:spPr bwMode="auto">
          <a:xfrm>
            <a:off x="8328025" y="620713"/>
            <a:ext cx="1854200" cy="733425"/>
          </a:xfrm>
          <a:prstGeom prst="rect">
            <a:avLst/>
          </a:prstGeom>
          <a:solidFill>
            <a:srgbClr val="D1FFFF"/>
          </a:solidFill>
          <a:ln w="9525">
            <a:solidFill>
              <a:schemeClr val="tx1"/>
            </a:solidFill>
            <a:miter lim="800000"/>
            <a:headEnd/>
            <a:tailEnd/>
          </a:ln>
        </p:spPr>
        <p:txBody>
          <a:bodyPr lIns="0" t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a:solidFill>
                  <a:srgbClr val="0000CC"/>
                </a:solidFill>
                <a:latin typeface="楷体" panose="02010609060101010101" pitchFamily="49" charset="-122"/>
                <a:ea typeface="楷体" panose="02010609060101010101" pitchFamily="49" charset="-122"/>
              </a:rPr>
              <a:t>第一层次</a:t>
            </a:r>
          </a:p>
          <a:p>
            <a:pPr algn="ctr" eaLnBrk="1" hangingPunct="1">
              <a:lnSpc>
                <a:spcPct val="100000"/>
              </a:lnSpc>
              <a:spcBef>
                <a:spcPct val="0"/>
              </a:spcBef>
              <a:buFontTx/>
              <a:buNone/>
            </a:pPr>
            <a:r>
              <a:rPr lang="zh-CN" altLang="en-US" sz="1600">
                <a:solidFill>
                  <a:srgbClr val="D60093"/>
                </a:solidFill>
                <a:latin typeface="Arial Unicode MS" pitchFamily="34" charset="-122"/>
                <a:ea typeface="幼圆" panose="02010509060101010101" pitchFamily="49" charset="-122"/>
              </a:rPr>
              <a:t>行为级描述及</a:t>
            </a:r>
            <a:endParaRPr lang="en-US" altLang="zh-CN" sz="1600">
              <a:solidFill>
                <a:srgbClr val="D60093"/>
              </a:solidFill>
              <a:latin typeface="Arial Unicode MS" pitchFamily="34" charset="-122"/>
              <a:ea typeface="幼圆" panose="02010509060101010101" pitchFamily="49" charset="-122"/>
            </a:endParaRPr>
          </a:p>
          <a:p>
            <a:pPr algn="ctr" eaLnBrk="1" hangingPunct="1">
              <a:lnSpc>
                <a:spcPct val="100000"/>
              </a:lnSpc>
              <a:spcBef>
                <a:spcPct val="0"/>
              </a:spcBef>
              <a:buFontTx/>
              <a:buNone/>
            </a:pPr>
            <a:r>
              <a:rPr lang="zh-CN" altLang="en-US" sz="1600">
                <a:solidFill>
                  <a:srgbClr val="D60093"/>
                </a:solidFill>
                <a:latin typeface="Arial Unicode MS" pitchFamily="34" charset="-122"/>
                <a:ea typeface="幼圆" panose="02010509060101010101" pitchFamily="49" charset="-122"/>
              </a:rPr>
              <a:t>行为仿真</a:t>
            </a:r>
          </a:p>
        </p:txBody>
      </p:sp>
      <p:sp>
        <p:nvSpPr>
          <p:cNvPr id="75787" name="Text Box 20">
            <a:extLst>
              <a:ext uri="{FF2B5EF4-FFF2-40B4-BE49-F238E27FC236}">
                <a16:creationId xmlns:a16="http://schemas.microsoft.com/office/drawing/2014/main" id="{92A7FC53-6B8D-477F-BA09-F03C2CEA6877}"/>
              </a:ext>
            </a:extLst>
          </p:cNvPr>
          <p:cNvSpPr txBox="1">
            <a:spLocks noChangeArrowheads="1"/>
          </p:cNvSpPr>
          <p:nvPr/>
        </p:nvSpPr>
        <p:spPr bwMode="auto">
          <a:xfrm>
            <a:off x="8308975" y="1946275"/>
            <a:ext cx="1890713" cy="757238"/>
          </a:xfrm>
          <a:prstGeom prst="rect">
            <a:avLst/>
          </a:prstGeom>
          <a:solidFill>
            <a:srgbClr val="D1FFFF"/>
          </a:solidFill>
          <a:ln w="9525">
            <a:solidFill>
              <a:schemeClr val="tx1"/>
            </a:solidFill>
            <a:miter lim="800000"/>
            <a:headEnd/>
            <a:tailEnd/>
          </a:ln>
        </p:spPr>
        <p:txBody>
          <a:bodyPr lIns="0" t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a:solidFill>
                  <a:srgbClr val="0000CC"/>
                </a:solidFill>
                <a:latin typeface="Times New Roman" panose="02020603050405020304" pitchFamily="18" charset="0"/>
                <a:ea typeface="楷体" panose="02010609060101010101" pitchFamily="49" charset="-122"/>
              </a:rPr>
              <a:t>第二层次</a:t>
            </a:r>
          </a:p>
          <a:p>
            <a:pPr algn="ctr" eaLnBrk="1" hangingPunct="1">
              <a:lnSpc>
                <a:spcPct val="100000"/>
              </a:lnSpc>
              <a:spcBef>
                <a:spcPct val="0"/>
              </a:spcBef>
              <a:buFontTx/>
              <a:buNone/>
            </a:pPr>
            <a:r>
              <a:rPr lang="zh-CN" altLang="en-US" sz="1600">
                <a:solidFill>
                  <a:srgbClr val="D60093"/>
                </a:solidFill>
                <a:latin typeface="Arial Unicode MS" pitchFamily="34" charset="-122"/>
                <a:ea typeface="幼圆" panose="02010509060101010101" pitchFamily="49" charset="-122"/>
              </a:rPr>
              <a:t>寄存器传输级</a:t>
            </a:r>
            <a:r>
              <a:rPr lang="en-US" altLang="zh-CN" sz="1600">
                <a:solidFill>
                  <a:srgbClr val="D60093"/>
                </a:solidFill>
                <a:latin typeface="Arial Unicode MS" pitchFamily="34" charset="-122"/>
                <a:ea typeface="幼圆" panose="02010509060101010101" pitchFamily="49" charset="-122"/>
              </a:rPr>
              <a:t>(RTL)</a:t>
            </a:r>
            <a:r>
              <a:rPr lang="zh-CN" altLang="en-US" sz="1600">
                <a:solidFill>
                  <a:srgbClr val="D60093"/>
                </a:solidFill>
                <a:latin typeface="Arial Unicode MS" pitchFamily="34" charset="-122"/>
                <a:ea typeface="幼圆" panose="02010509060101010101" pitchFamily="49" charset="-122"/>
              </a:rPr>
              <a:t>描述及</a:t>
            </a:r>
            <a:r>
              <a:rPr lang="en-US" altLang="zh-CN" sz="1600">
                <a:solidFill>
                  <a:srgbClr val="D60093"/>
                </a:solidFill>
                <a:latin typeface="Arial Unicode MS" pitchFamily="34" charset="-122"/>
                <a:ea typeface="幼圆" panose="02010509060101010101" pitchFamily="49" charset="-122"/>
              </a:rPr>
              <a:t>RTL</a:t>
            </a:r>
            <a:r>
              <a:rPr lang="zh-CN" altLang="en-US" sz="1600">
                <a:solidFill>
                  <a:srgbClr val="D60093"/>
                </a:solidFill>
                <a:latin typeface="Arial Unicode MS" pitchFamily="34" charset="-122"/>
                <a:ea typeface="幼圆" panose="02010509060101010101" pitchFamily="49" charset="-122"/>
              </a:rPr>
              <a:t>仿真</a:t>
            </a:r>
          </a:p>
        </p:txBody>
      </p:sp>
      <p:sp>
        <p:nvSpPr>
          <p:cNvPr id="75788" name="Rectangle 21">
            <a:extLst>
              <a:ext uri="{FF2B5EF4-FFF2-40B4-BE49-F238E27FC236}">
                <a16:creationId xmlns:a16="http://schemas.microsoft.com/office/drawing/2014/main" id="{A23C24F6-011C-46DC-9816-98E8EC24729A}"/>
              </a:ext>
            </a:extLst>
          </p:cNvPr>
          <p:cNvSpPr>
            <a:spLocks noChangeArrowheads="1"/>
          </p:cNvSpPr>
          <p:nvPr/>
        </p:nvSpPr>
        <p:spPr bwMode="auto">
          <a:xfrm>
            <a:off x="8328025" y="5200650"/>
            <a:ext cx="1803400" cy="820738"/>
          </a:xfrm>
          <a:prstGeom prst="rect">
            <a:avLst/>
          </a:prstGeom>
          <a:solidFill>
            <a:srgbClr val="D1FFFF"/>
          </a:solidFill>
          <a:ln w="9525">
            <a:solidFill>
              <a:schemeClr val="tx1"/>
            </a:solidFill>
            <a:miter lim="800000"/>
            <a:headEnd/>
            <a:tailEnd/>
          </a:ln>
        </p:spPr>
        <p:txBody>
          <a:bodyPr lIns="0" t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a:solidFill>
                  <a:srgbClr val="0000CC"/>
                </a:solidFill>
                <a:latin typeface="楷体" panose="02010609060101010101" pitchFamily="49" charset="-122"/>
                <a:ea typeface="楷体" panose="02010609060101010101" pitchFamily="49" charset="-122"/>
              </a:rPr>
              <a:t>第四层次</a:t>
            </a:r>
          </a:p>
          <a:p>
            <a:pPr algn="ctr" eaLnBrk="1" hangingPunct="1">
              <a:lnSpc>
                <a:spcPct val="100000"/>
              </a:lnSpc>
              <a:spcBef>
                <a:spcPct val="0"/>
              </a:spcBef>
              <a:buFont typeface="Arial" panose="020B0604020202020204" pitchFamily="34" charset="0"/>
              <a:buNone/>
            </a:pPr>
            <a:r>
              <a:rPr lang="zh-CN" altLang="en-US" sz="1600">
                <a:solidFill>
                  <a:srgbClr val="D60093"/>
                </a:solidFill>
                <a:latin typeface="Arial Unicode MS" pitchFamily="34" charset="-122"/>
                <a:ea typeface="幼圆" panose="02010509060101010101" pitchFamily="49" charset="-122"/>
              </a:rPr>
              <a:t>物理实现及</a:t>
            </a:r>
            <a:endParaRPr lang="en-US" altLang="zh-CN" sz="1600">
              <a:solidFill>
                <a:srgbClr val="D60093"/>
              </a:solidFill>
              <a:latin typeface="Arial Unicode MS" pitchFamily="34" charset="-122"/>
              <a:ea typeface="幼圆" panose="02010509060101010101" pitchFamily="49" charset="-122"/>
            </a:endParaRPr>
          </a:p>
          <a:p>
            <a:pPr algn="ctr" eaLnBrk="1" hangingPunct="1">
              <a:lnSpc>
                <a:spcPct val="100000"/>
              </a:lnSpc>
              <a:spcBef>
                <a:spcPct val="0"/>
              </a:spcBef>
              <a:buFont typeface="Arial" panose="020B0604020202020204" pitchFamily="34" charset="0"/>
              <a:buNone/>
            </a:pPr>
            <a:r>
              <a:rPr lang="zh-CN" altLang="en-US" sz="1600">
                <a:solidFill>
                  <a:srgbClr val="D60093"/>
                </a:solidFill>
                <a:latin typeface="Arial Unicode MS" pitchFamily="34" charset="-122"/>
                <a:ea typeface="幼圆" panose="02010509060101010101" pitchFamily="49" charset="-122"/>
              </a:rPr>
              <a:t>后仿真</a:t>
            </a:r>
          </a:p>
        </p:txBody>
      </p:sp>
      <p:sp>
        <p:nvSpPr>
          <p:cNvPr id="75789" name="Line 22">
            <a:extLst>
              <a:ext uri="{FF2B5EF4-FFF2-40B4-BE49-F238E27FC236}">
                <a16:creationId xmlns:a16="http://schemas.microsoft.com/office/drawing/2014/main" id="{23019BA7-5452-4191-B6B9-AF94EBD42B06}"/>
              </a:ext>
            </a:extLst>
          </p:cNvPr>
          <p:cNvSpPr>
            <a:spLocks noChangeShapeType="1"/>
          </p:cNvSpPr>
          <p:nvPr/>
        </p:nvSpPr>
        <p:spPr bwMode="auto">
          <a:xfrm>
            <a:off x="6481763" y="204311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0" name="Line 23">
            <a:extLst>
              <a:ext uri="{FF2B5EF4-FFF2-40B4-BE49-F238E27FC236}">
                <a16:creationId xmlns:a16="http://schemas.microsoft.com/office/drawing/2014/main" id="{D76F0F15-B7AE-4D3C-AF33-1C487612E3A6}"/>
              </a:ext>
            </a:extLst>
          </p:cNvPr>
          <p:cNvSpPr>
            <a:spLocks noChangeShapeType="1"/>
          </p:cNvSpPr>
          <p:nvPr/>
        </p:nvSpPr>
        <p:spPr bwMode="auto">
          <a:xfrm>
            <a:off x="6138863" y="4067175"/>
            <a:ext cx="3889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1" name="Line 24">
            <a:extLst>
              <a:ext uri="{FF2B5EF4-FFF2-40B4-BE49-F238E27FC236}">
                <a16:creationId xmlns:a16="http://schemas.microsoft.com/office/drawing/2014/main" id="{196361A6-739C-4A54-BAF7-9706E7541CA2}"/>
              </a:ext>
            </a:extLst>
          </p:cNvPr>
          <p:cNvSpPr>
            <a:spLocks noChangeShapeType="1"/>
          </p:cNvSpPr>
          <p:nvPr/>
        </p:nvSpPr>
        <p:spPr bwMode="auto">
          <a:xfrm>
            <a:off x="6527800" y="3390900"/>
            <a:ext cx="0"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2" name="Text Box 25">
            <a:extLst>
              <a:ext uri="{FF2B5EF4-FFF2-40B4-BE49-F238E27FC236}">
                <a16:creationId xmlns:a16="http://schemas.microsoft.com/office/drawing/2014/main" id="{5B6D015C-DDDC-476D-968A-E5744097C29A}"/>
              </a:ext>
            </a:extLst>
          </p:cNvPr>
          <p:cNvSpPr txBox="1">
            <a:spLocks noChangeArrowheads="1"/>
          </p:cNvSpPr>
          <p:nvPr/>
        </p:nvSpPr>
        <p:spPr bwMode="auto">
          <a:xfrm>
            <a:off x="3757613" y="463550"/>
            <a:ext cx="2455862" cy="427038"/>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行为级描述</a:t>
            </a:r>
          </a:p>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（对电子系统的数学模型描述）</a:t>
            </a:r>
          </a:p>
        </p:txBody>
      </p:sp>
      <p:sp>
        <p:nvSpPr>
          <p:cNvPr id="75793" name="Line 27">
            <a:extLst>
              <a:ext uri="{FF2B5EF4-FFF2-40B4-BE49-F238E27FC236}">
                <a16:creationId xmlns:a16="http://schemas.microsoft.com/office/drawing/2014/main" id="{2EAF1D02-5877-4A7A-833A-69209FCC2B64}"/>
              </a:ext>
            </a:extLst>
          </p:cNvPr>
          <p:cNvSpPr>
            <a:spLocks noChangeShapeType="1"/>
          </p:cNvSpPr>
          <p:nvPr/>
        </p:nvSpPr>
        <p:spPr bwMode="auto">
          <a:xfrm>
            <a:off x="4954588" y="1520825"/>
            <a:ext cx="0" cy="303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28">
            <a:extLst>
              <a:ext uri="{FF2B5EF4-FFF2-40B4-BE49-F238E27FC236}">
                <a16:creationId xmlns:a16="http://schemas.microsoft.com/office/drawing/2014/main" id="{DBCA9310-363B-4EEB-B42E-31CE4BF8D113}"/>
              </a:ext>
            </a:extLst>
          </p:cNvPr>
          <p:cNvSpPr>
            <a:spLocks noChangeShapeType="1"/>
          </p:cNvSpPr>
          <p:nvPr/>
        </p:nvSpPr>
        <p:spPr bwMode="auto">
          <a:xfrm>
            <a:off x="4954588" y="2276475"/>
            <a:ext cx="0" cy="252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5" name="Line 29">
            <a:extLst>
              <a:ext uri="{FF2B5EF4-FFF2-40B4-BE49-F238E27FC236}">
                <a16:creationId xmlns:a16="http://schemas.microsoft.com/office/drawing/2014/main" id="{E527091D-2F6A-4908-806E-F9610DF76D23}"/>
              </a:ext>
            </a:extLst>
          </p:cNvPr>
          <p:cNvSpPr>
            <a:spLocks noChangeShapeType="1"/>
          </p:cNvSpPr>
          <p:nvPr/>
        </p:nvSpPr>
        <p:spPr bwMode="auto">
          <a:xfrm>
            <a:off x="4954588" y="2820988"/>
            <a:ext cx="0" cy="3032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6" name="Line 30">
            <a:extLst>
              <a:ext uri="{FF2B5EF4-FFF2-40B4-BE49-F238E27FC236}">
                <a16:creationId xmlns:a16="http://schemas.microsoft.com/office/drawing/2014/main" id="{BF0764EE-C10D-4720-AC09-E77223C8DEDC}"/>
              </a:ext>
            </a:extLst>
          </p:cNvPr>
          <p:cNvSpPr>
            <a:spLocks noChangeShapeType="1"/>
          </p:cNvSpPr>
          <p:nvPr/>
        </p:nvSpPr>
        <p:spPr bwMode="auto">
          <a:xfrm>
            <a:off x="4954588" y="3576638"/>
            <a:ext cx="0" cy="2889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7" name="Line 31">
            <a:extLst>
              <a:ext uri="{FF2B5EF4-FFF2-40B4-BE49-F238E27FC236}">
                <a16:creationId xmlns:a16="http://schemas.microsoft.com/office/drawing/2014/main" id="{DC73E1B8-9C66-448E-8062-83EB05F1995F}"/>
              </a:ext>
            </a:extLst>
          </p:cNvPr>
          <p:cNvSpPr>
            <a:spLocks noChangeShapeType="1"/>
          </p:cNvSpPr>
          <p:nvPr/>
        </p:nvSpPr>
        <p:spPr bwMode="auto">
          <a:xfrm>
            <a:off x="4954588" y="4144963"/>
            <a:ext cx="0" cy="3032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8" name="AutoShape 32">
            <a:extLst>
              <a:ext uri="{FF2B5EF4-FFF2-40B4-BE49-F238E27FC236}">
                <a16:creationId xmlns:a16="http://schemas.microsoft.com/office/drawing/2014/main" id="{6D3BD98B-B2C6-4826-ABDB-53065358B130}"/>
              </a:ext>
            </a:extLst>
          </p:cNvPr>
          <p:cNvSpPr>
            <a:spLocks/>
          </p:cNvSpPr>
          <p:nvPr/>
        </p:nvSpPr>
        <p:spPr bwMode="auto">
          <a:xfrm>
            <a:off x="8112125" y="3176588"/>
            <a:ext cx="107950" cy="1470025"/>
          </a:xfrm>
          <a:prstGeom prst="rightBrace">
            <a:avLst>
              <a:gd name="adj1" fmla="val 113102"/>
              <a:gd name="adj2" fmla="val 50000"/>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zh-CN" altLang="en-US" sz="1200">
              <a:solidFill>
                <a:srgbClr val="0000CC"/>
              </a:solidFill>
              <a:latin typeface="Arial" panose="020B0604020202020204" pitchFamily="34" charset="0"/>
            </a:endParaRPr>
          </a:p>
        </p:txBody>
      </p:sp>
      <p:sp>
        <p:nvSpPr>
          <p:cNvPr id="75799" name="AutoShape 33">
            <a:extLst>
              <a:ext uri="{FF2B5EF4-FFF2-40B4-BE49-F238E27FC236}">
                <a16:creationId xmlns:a16="http://schemas.microsoft.com/office/drawing/2014/main" id="{4FD5AAE3-B73D-44F0-9AC1-0FCF58E93E34}"/>
              </a:ext>
            </a:extLst>
          </p:cNvPr>
          <p:cNvSpPr>
            <a:spLocks/>
          </p:cNvSpPr>
          <p:nvPr/>
        </p:nvSpPr>
        <p:spPr bwMode="auto">
          <a:xfrm>
            <a:off x="8142288" y="654050"/>
            <a:ext cx="114300" cy="757238"/>
          </a:xfrm>
          <a:prstGeom prst="rightBrace">
            <a:avLst>
              <a:gd name="adj1" fmla="val 55024"/>
              <a:gd name="adj2" fmla="val 50000"/>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zh-CN" altLang="en-US" sz="1200">
              <a:solidFill>
                <a:srgbClr val="0000CC"/>
              </a:solidFill>
              <a:latin typeface="Arial" panose="020B0604020202020204" pitchFamily="34" charset="0"/>
            </a:endParaRPr>
          </a:p>
        </p:txBody>
      </p:sp>
      <p:sp>
        <p:nvSpPr>
          <p:cNvPr id="75800" name="AutoShape 34">
            <a:extLst>
              <a:ext uri="{FF2B5EF4-FFF2-40B4-BE49-F238E27FC236}">
                <a16:creationId xmlns:a16="http://schemas.microsoft.com/office/drawing/2014/main" id="{D6504462-35A7-43CD-A111-FA59546E3D18}"/>
              </a:ext>
            </a:extLst>
          </p:cNvPr>
          <p:cNvSpPr>
            <a:spLocks/>
          </p:cNvSpPr>
          <p:nvPr/>
        </p:nvSpPr>
        <p:spPr bwMode="auto">
          <a:xfrm>
            <a:off x="8105775" y="1946275"/>
            <a:ext cx="114300" cy="757238"/>
          </a:xfrm>
          <a:prstGeom prst="rightBrace">
            <a:avLst>
              <a:gd name="adj1" fmla="val 55024"/>
              <a:gd name="adj2" fmla="val 50000"/>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zh-CN" altLang="en-US" sz="1200">
              <a:solidFill>
                <a:srgbClr val="0000CC"/>
              </a:solidFill>
              <a:latin typeface="Arial" panose="020B0604020202020204" pitchFamily="34" charset="0"/>
            </a:endParaRPr>
          </a:p>
        </p:txBody>
      </p:sp>
      <p:sp>
        <p:nvSpPr>
          <p:cNvPr id="75801" name="AutoShape 37">
            <a:extLst>
              <a:ext uri="{FF2B5EF4-FFF2-40B4-BE49-F238E27FC236}">
                <a16:creationId xmlns:a16="http://schemas.microsoft.com/office/drawing/2014/main" id="{A47E16F7-539F-40B2-8789-B423ECF343E2}"/>
              </a:ext>
            </a:extLst>
          </p:cNvPr>
          <p:cNvSpPr>
            <a:spLocks/>
          </p:cNvSpPr>
          <p:nvPr/>
        </p:nvSpPr>
        <p:spPr bwMode="auto">
          <a:xfrm>
            <a:off x="8147050" y="5013325"/>
            <a:ext cx="107950" cy="1285875"/>
          </a:xfrm>
          <a:prstGeom prst="rightBrace">
            <a:avLst>
              <a:gd name="adj1" fmla="val 182316"/>
              <a:gd name="adj2" fmla="val 50000"/>
            </a:avLst>
          </a:prstGeom>
          <a:solidFill>
            <a:srgbClr val="D1FFFF"/>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zh-CN" altLang="en-US" sz="1200">
              <a:solidFill>
                <a:srgbClr val="0000CC"/>
              </a:solidFill>
              <a:latin typeface="Arial" panose="020B0604020202020204" pitchFamily="34" charset="0"/>
            </a:endParaRPr>
          </a:p>
        </p:txBody>
      </p:sp>
      <p:sp>
        <p:nvSpPr>
          <p:cNvPr id="75802" name="Line 38">
            <a:extLst>
              <a:ext uri="{FF2B5EF4-FFF2-40B4-BE49-F238E27FC236}">
                <a16:creationId xmlns:a16="http://schemas.microsoft.com/office/drawing/2014/main" id="{8FC8779A-E14A-4507-93A3-44F870489F99}"/>
              </a:ext>
            </a:extLst>
          </p:cNvPr>
          <p:cNvSpPr>
            <a:spLocks noChangeShapeType="1"/>
          </p:cNvSpPr>
          <p:nvPr/>
        </p:nvSpPr>
        <p:spPr bwMode="auto">
          <a:xfrm>
            <a:off x="4954588" y="4714875"/>
            <a:ext cx="0" cy="2857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03" name="Line 39">
            <a:extLst>
              <a:ext uri="{FF2B5EF4-FFF2-40B4-BE49-F238E27FC236}">
                <a16:creationId xmlns:a16="http://schemas.microsoft.com/office/drawing/2014/main" id="{EF230796-2057-4178-A120-8C10FF617417}"/>
              </a:ext>
            </a:extLst>
          </p:cNvPr>
          <p:cNvSpPr>
            <a:spLocks noChangeShapeType="1"/>
          </p:cNvSpPr>
          <p:nvPr/>
        </p:nvSpPr>
        <p:spPr bwMode="auto">
          <a:xfrm>
            <a:off x="4221163" y="5284788"/>
            <a:ext cx="0" cy="284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04" name="Line 40">
            <a:extLst>
              <a:ext uri="{FF2B5EF4-FFF2-40B4-BE49-F238E27FC236}">
                <a16:creationId xmlns:a16="http://schemas.microsoft.com/office/drawing/2014/main" id="{63D08535-0A9C-4A86-A220-8FBBA232BDDA}"/>
              </a:ext>
            </a:extLst>
          </p:cNvPr>
          <p:cNvSpPr>
            <a:spLocks noChangeShapeType="1"/>
          </p:cNvSpPr>
          <p:nvPr/>
        </p:nvSpPr>
        <p:spPr bwMode="auto">
          <a:xfrm>
            <a:off x="5621338" y="5284788"/>
            <a:ext cx="0" cy="284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05" name="Line 41">
            <a:extLst>
              <a:ext uri="{FF2B5EF4-FFF2-40B4-BE49-F238E27FC236}">
                <a16:creationId xmlns:a16="http://schemas.microsoft.com/office/drawing/2014/main" id="{9C6CD82B-DF14-4C32-BDA4-1AE340C694C1}"/>
              </a:ext>
            </a:extLst>
          </p:cNvPr>
          <p:cNvSpPr>
            <a:spLocks noChangeShapeType="1"/>
          </p:cNvSpPr>
          <p:nvPr/>
        </p:nvSpPr>
        <p:spPr bwMode="auto">
          <a:xfrm>
            <a:off x="4954588" y="911225"/>
            <a:ext cx="0" cy="287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06" name="Text Box 42">
            <a:extLst>
              <a:ext uri="{FF2B5EF4-FFF2-40B4-BE49-F238E27FC236}">
                <a16:creationId xmlns:a16="http://schemas.microsoft.com/office/drawing/2014/main" id="{8411B1B4-BA9B-4A1C-8628-E811A846441D}"/>
              </a:ext>
            </a:extLst>
          </p:cNvPr>
          <p:cNvSpPr txBox="1">
            <a:spLocks noChangeArrowheads="1"/>
          </p:cNvSpPr>
          <p:nvPr/>
        </p:nvSpPr>
        <p:spPr bwMode="auto">
          <a:xfrm>
            <a:off x="3706813" y="3149600"/>
            <a:ext cx="2568575" cy="4540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逻辑综合</a:t>
            </a:r>
          </a:p>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将</a:t>
            </a:r>
            <a:r>
              <a:rPr lang="en-US" altLang="zh-CN" sz="1200">
                <a:solidFill>
                  <a:schemeClr val="bg1"/>
                </a:solidFill>
                <a:latin typeface="黑体" panose="02010609060101010101" pitchFamily="49" charset="-122"/>
                <a:ea typeface="黑体" panose="02010609060101010101" pitchFamily="49" charset="-122"/>
              </a:rPr>
              <a:t>RTL</a:t>
            </a:r>
            <a:r>
              <a:rPr lang="zh-CN" altLang="en-US" sz="1200">
                <a:solidFill>
                  <a:schemeClr val="bg1"/>
                </a:solidFill>
                <a:latin typeface="黑体" panose="02010609060101010101" pitchFamily="49" charset="-122"/>
                <a:ea typeface="黑体" panose="02010609060101010101" pitchFamily="49" charset="-122"/>
              </a:rPr>
              <a:t>级描述自动转换成门级网表）</a:t>
            </a:r>
            <a:endParaRPr lang="en-US" altLang="zh-CN" sz="1200">
              <a:solidFill>
                <a:schemeClr val="bg1"/>
              </a:solidFill>
              <a:latin typeface="黑体" panose="02010609060101010101" pitchFamily="49" charset="-122"/>
              <a:ea typeface="黑体" panose="02010609060101010101" pitchFamily="49" charset="-122"/>
            </a:endParaRPr>
          </a:p>
        </p:txBody>
      </p:sp>
      <p:sp>
        <p:nvSpPr>
          <p:cNvPr id="75807" name="Text Box 43">
            <a:extLst>
              <a:ext uri="{FF2B5EF4-FFF2-40B4-BE49-F238E27FC236}">
                <a16:creationId xmlns:a16="http://schemas.microsoft.com/office/drawing/2014/main" id="{CF1FAE6F-2534-46E5-8634-CA7FC092ABC0}"/>
              </a:ext>
            </a:extLst>
          </p:cNvPr>
          <p:cNvSpPr txBox="1">
            <a:spLocks noChangeArrowheads="1"/>
          </p:cNvSpPr>
          <p:nvPr/>
        </p:nvSpPr>
        <p:spPr bwMode="auto">
          <a:xfrm>
            <a:off x="3757613" y="1827213"/>
            <a:ext cx="2457450" cy="4540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寄存器传输（</a:t>
            </a:r>
            <a:r>
              <a:rPr lang="en-US" altLang="zh-CN" sz="1200">
                <a:solidFill>
                  <a:schemeClr val="bg1"/>
                </a:solidFill>
                <a:latin typeface="黑体" panose="02010609060101010101" pitchFamily="49" charset="-122"/>
                <a:ea typeface="黑体" panose="02010609060101010101" pitchFamily="49" charset="-122"/>
              </a:rPr>
              <a:t>RTL</a:t>
            </a:r>
            <a:r>
              <a:rPr lang="zh-CN" altLang="en-US" sz="1200">
                <a:solidFill>
                  <a:schemeClr val="bg1"/>
                </a:solidFill>
                <a:latin typeface="黑体" panose="02010609060101010101" pitchFamily="49" charset="-122"/>
                <a:ea typeface="黑体" panose="02010609060101010101" pitchFamily="49" charset="-122"/>
              </a:rPr>
              <a:t>）级描述</a:t>
            </a:r>
          </a:p>
        </p:txBody>
      </p:sp>
      <p:sp>
        <p:nvSpPr>
          <p:cNvPr id="75808" name="Rectangle 44">
            <a:extLst>
              <a:ext uri="{FF2B5EF4-FFF2-40B4-BE49-F238E27FC236}">
                <a16:creationId xmlns:a16="http://schemas.microsoft.com/office/drawing/2014/main" id="{6F712729-191F-4F77-AEB8-CBD9F9198F80}"/>
              </a:ext>
            </a:extLst>
          </p:cNvPr>
          <p:cNvSpPr>
            <a:spLocks noChangeArrowheads="1"/>
          </p:cNvSpPr>
          <p:nvPr/>
        </p:nvSpPr>
        <p:spPr bwMode="auto">
          <a:xfrm>
            <a:off x="5154613" y="6145213"/>
            <a:ext cx="1066800" cy="28416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en-US" altLang="zh-CN" sz="1200">
                <a:solidFill>
                  <a:schemeClr val="bg1"/>
                </a:solidFill>
                <a:latin typeface="黑体" panose="02010609060101010101" pitchFamily="49" charset="-122"/>
                <a:ea typeface="黑体" panose="02010609060101010101" pitchFamily="49" charset="-122"/>
              </a:rPr>
              <a:t> ASIC</a:t>
            </a:r>
          </a:p>
        </p:txBody>
      </p:sp>
      <p:sp>
        <p:nvSpPr>
          <p:cNvPr id="75809" name="Text Box 47">
            <a:extLst>
              <a:ext uri="{FF2B5EF4-FFF2-40B4-BE49-F238E27FC236}">
                <a16:creationId xmlns:a16="http://schemas.microsoft.com/office/drawing/2014/main" id="{7FA46264-D7C3-4A09-89FF-A8EF4617A149}"/>
              </a:ext>
            </a:extLst>
          </p:cNvPr>
          <p:cNvSpPr txBox="1">
            <a:spLocks noChangeArrowheads="1"/>
          </p:cNvSpPr>
          <p:nvPr/>
        </p:nvSpPr>
        <p:spPr bwMode="auto">
          <a:xfrm>
            <a:off x="3757613" y="5000625"/>
            <a:ext cx="2457450" cy="3016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自动布局布线（物理实现过程）</a:t>
            </a:r>
          </a:p>
        </p:txBody>
      </p:sp>
      <p:sp>
        <p:nvSpPr>
          <p:cNvPr id="75810" name="Text Box 48">
            <a:extLst>
              <a:ext uri="{FF2B5EF4-FFF2-40B4-BE49-F238E27FC236}">
                <a16:creationId xmlns:a16="http://schemas.microsoft.com/office/drawing/2014/main" id="{9F6FCAF8-08BD-438F-984E-D4F1EBE408A5}"/>
              </a:ext>
            </a:extLst>
          </p:cNvPr>
          <p:cNvSpPr txBox="1">
            <a:spLocks noChangeArrowheads="1"/>
          </p:cNvSpPr>
          <p:nvPr/>
        </p:nvSpPr>
        <p:spPr bwMode="auto">
          <a:xfrm>
            <a:off x="3757613" y="4430713"/>
            <a:ext cx="2457450" cy="3016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门级网表输出</a:t>
            </a:r>
          </a:p>
        </p:txBody>
      </p:sp>
      <p:sp>
        <p:nvSpPr>
          <p:cNvPr id="75811" name="Line 49">
            <a:extLst>
              <a:ext uri="{FF2B5EF4-FFF2-40B4-BE49-F238E27FC236}">
                <a16:creationId xmlns:a16="http://schemas.microsoft.com/office/drawing/2014/main" id="{57BE6476-62AE-4B5A-B805-11B7CE1246BE}"/>
              </a:ext>
            </a:extLst>
          </p:cNvPr>
          <p:cNvSpPr>
            <a:spLocks noChangeShapeType="1"/>
          </p:cNvSpPr>
          <p:nvPr/>
        </p:nvSpPr>
        <p:spPr bwMode="auto">
          <a:xfrm flipH="1">
            <a:off x="6253163" y="2027238"/>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12" name="Line 50">
            <a:extLst>
              <a:ext uri="{FF2B5EF4-FFF2-40B4-BE49-F238E27FC236}">
                <a16:creationId xmlns:a16="http://schemas.microsoft.com/office/drawing/2014/main" id="{31EADF4F-F910-4B45-85DF-700A687869E2}"/>
              </a:ext>
            </a:extLst>
          </p:cNvPr>
          <p:cNvSpPr>
            <a:spLocks noChangeShapeType="1"/>
          </p:cNvSpPr>
          <p:nvPr/>
        </p:nvSpPr>
        <p:spPr bwMode="auto">
          <a:xfrm>
            <a:off x="6138863" y="1354138"/>
            <a:ext cx="342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51">
            <a:extLst>
              <a:ext uri="{FF2B5EF4-FFF2-40B4-BE49-F238E27FC236}">
                <a16:creationId xmlns:a16="http://schemas.microsoft.com/office/drawing/2014/main" id="{79B2067B-0A4D-4A05-9EBD-27AEAE291C96}"/>
              </a:ext>
            </a:extLst>
          </p:cNvPr>
          <p:cNvSpPr>
            <a:spLocks noChangeShapeType="1"/>
          </p:cNvSpPr>
          <p:nvPr/>
        </p:nvSpPr>
        <p:spPr bwMode="auto">
          <a:xfrm>
            <a:off x="6481763" y="655638"/>
            <a:ext cx="0" cy="6842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4" name="Line 52">
            <a:extLst>
              <a:ext uri="{FF2B5EF4-FFF2-40B4-BE49-F238E27FC236}">
                <a16:creationId xmlns:a16="http://schemas.microsoft.com/office/drawing/2014/main" id="{97C885CC-89A0-44CE-9EC5-4E94052969B4}"/>
              </a:ext>
            </a:extLst>
          </p:cNvPr>
          <p:cNvSpPr>
            <a:spLocks noChangeShapeType="1"/>
          </p:cNvSpPr>
          <p:nvPr/>
        </p:nvSpPr>
        <p:spPr bwMode="auto">
          <a:xfrm flipH="1">
            <a:off x="6253163" y="655638"/>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15" name="Line 53">
            <a:extLst>
              <a:ext uri="{FF2B5EF4-FFF2-40B4-BE49-F238E27FC236}">
                <a16:creationId xmlns:a16="http://schemas.microsoft.com/office/drawing/2014/main" id="{4EEB50F9-7E00-4E20-837E-CBF1F38E8D94}"/>
              </a:ext>
            </a:extLst>
          </p:cNvPr>
          <p:cNvSpPr>
            <a:spLocks noChangeShapeType="1"/>
          </p:cNvSpPr>
          <p:nvPr/>
        </p:nvSpPr>
        <p:spPr bwMode="auto">
          <a:xfrm>
            <a:off x="6488113" y="5170488"/>
            <a:ext cx="0" cy="569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6" name="Rectangle 54">
            <a:extLst>
              <a:ext uri="{FF2B5EF4-FFF2-40B4-BE49-F238E27FC236}">
                <a16:creationId xmlns:a16="http://schemas.microsoft.com/office/drawing/2014/main" id="{87076217-B490-4F92-A67B-1F926008DA77}"/>
              </a:ext>
            </a:extLst>
          </p:cNvPr>
          <p:cNvSpPr>
            <a:spLocks noChangeArrowheads="1"/>
          </p:cNvSpPr>
          <p:nvPr/>
        </p:nvSpPr>
        <p:spPr bwMode="auto">
          <a:xfrm>
            <a:off x="3754438" y="6145213"/>
            <a:ext cx="1066800" cy="28416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en-US" altLang="zh-CN" sz="1200">
                <a:solidFill>
                  <a:schemeClr val="bg1"/>
                </a:solidFill>
                <a:latin typeface="黑体" panose="02010609060101010101" pitchFamily="49" charset="-122"/>
                <a:ea typeface="黑体" panose="02010609060101010101" pitchFamily="49" charset="-122"/>
              </a:rPr>
              <a:t>FPGA/CPLD</a:t>
            </a:r>
          </a:p>
        </p:txBody>
      </p:sp>
      <p:sp>
        <p:nvSpPr>
          <p:cNvPr id="75817" name="Line 55">
            <a:extLst>
              <a:ext uri="{FF2B5EF4-FFF2-40B4-BE49-F238E27FC236}">
                <a16:creationId xmlns:a16="http://schemas.microsoft.com/office/drawing/2014/main" id="{6A021238-72C5-4C7E-8571-F19A1F967A21}"/>
              </a:ext>
            </a:extLst>
          </p:cNvPr>
          <p:cNvSpPr>
            <a:spLocks noChangeShapeType="1"/>
          </p:cNvSpPr>
          <p:nvPr/>
        </p:nvSpPr>
        <p:spPr bwMode="auto">
          <a:xfrm flipH="1">
            <a:off x="6221413" y="5170488"/>
            <a:ext cx="266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18" name="Line 56">
            <a:extLst>
              <a:ext uri="{FF2B5EF4-FFF2-40B4-BE49-F238E27FC236}">
                <a16:creationId xmlns:a16="http://schemas.microsoft.com/office/drawing/2014/main" id="{FE1B625B-CC05-4E50-A96E-05AAF9F8AB55}"/>
              </a:ext>
            </a:extLst>
          </p:cNvPr>
          <p:cNvSpPr>
            <a:spLocks noChangeShapeType="1"/>
          </p:cNvSpPr>
          <p:nvPr/>
        </p:nvSpPr>
        <p:spPr bwMode="auto">
          <a:xfrm flipH="1">
            <a:off x="6299200" y="33909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19" name="Line 57">
            <a:extLst>
              <a:ext uri="{FF2B5EF4-FFF2-40B4-BE49-F238E27FC236}">
                <a16:creationId xmlns:a16="http://schemas.microsoft.com/office/drawing/2014/main" id="{C9B56CF2-F59F-4A8F-ADDD-75AB8EF0FE9C}"/>
              </a:ext>
            </a:extLst>
          </p:cNvPr>
          <p:cNvSpPr>
            <a:spLocks noChangeShapeType="1"/>
          </p:cNvSpPr>
          <p:nvPr/>
        </p:nvSpPr>
        <p:spPr bwMode="auto">
          <a:xfrm flipH="1">
            <a:off x="6138863" y="2617788"/>
            <a:ext cx="342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Text Box 58">
            <a:extLst>
              <a:ext uri="{FF2B5EF4-FFF2-40B4-BE49-F238E27FC236}">
                <a16:creationId xmlns:a16="http://schemas.microsoft.com/office/drawing/2014/main" id="{33822988-232D-4982-856C-8830080456F4}"/>
              </a:ext>
            </a:extLst>
          </p:cNvPr>
          <p:cNvSpPr txBox="1">
            <a:spLocks noChangeArrowheads="1"/>
          </p:cNvSpPr>
          <p:nvPr/>
        </p:nvSpPr>
        <p:spPr bwMode="auto">
          <a:xfrm>
            <a:off x="3757613" y="1216025"/>
            <a:ext cx="2457450" cy="303213"/>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行为级仿真</a:t>
            </a:r>
          </a:p>
        </p:txBody>
      </p:sp>
      <p:sp>
        <p:nvSpPr>
          <p:cNvPr id="75821" name="Text Box 59">
            <a:extLst>
              <a:ext uri="{FF2B5EF4-FFF2-40B4-BE49-F238E27FC236}">
                <a16:creationId xmlns:a16="http://schemas.microsoft.com/office/drawing/2014/main" id="{EB813C34-0926-4C3C-8A4E-E8986D205B28}"/>
              </a:ext>
            </a:extLst>
          </p:cNvPr>
          <p:cNvSpPr txBox="1">
            <a:spLocks noChangeArrowheads="1"/>
          </p:cNvSpPr>
          <p:nvPr/>
        </p:nvSpPr>
        <p:spPr bwMode="auto">
          <a:xfrm>
            <a:off x="3757613" y="3860800"/>
            <a:ext cx="2457450" cy="303213"/>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门级仿真</a:t>
            </a:r>
          </a:p>
        </p:txBody>
      </p:sp>
      <p:sp>
        <p:nvSpPr>
          <p:cNvPr id="75822" name="Text Box 60">
            <a:extLst>
              <a:ext uri="{FF2B5EF4-FFF2-40B4-BE49-F238E27FC236}">
                <a16:creationId xmlns:a16="http://schemas.microsoft.com/office/drawing/2014/main" id="{ECC107CF-A112-48EF-9CD8-76623D1B073C}"/>
              </a:ext>
            </a:extLst>
          </p:cNvPr>
          <p:cNvSpPr txBox="1">
            <a:spLocks noChangeArrowheads="1"/>
          </p:cNvSpPr>
          <p:nvPr/>
        </p:nvSpPr>
        <p:spPr bwMode="auto">
          <a:xfrm>
            <a:off x="3757613" y="2535238"/>
            <a:ext cx="2457450" cy="30321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en-US" altLang="zh-CN" sz="1200">
                <a:solidFill>
                  <a:schemeClr val="bg1"/>
                </a:solidFill>
                <a:latin typeface="黑体" panose="02010609060101010101" pitchFamily="49" charset="-122"/>
                <a:ea typeface="黑体" panose="02010609060101010101" pitchFamily="49" charset="-122"/>
              </a:rPr>
              <a:t>RTL</a:t>
            </a:r>
            <a:r>
              <a:rPr lang="zh-CN" altLang="en-US" sz="1200">
                <a:solidFill>
                  <a:schemeClr val="bg1"/>
                </a:solidFill>
                <a:latin typeface="黑体" panose="02010609060101010101" pitchFamily="49" charset="-122"/>
                <a:ea typeface="黑体" panose="02010609060101010101" pitchFamily="49" charset="-122"/>
              </a:rPr>
              <a:t>级仿真</a:t>
            </a:r>
          </a:p>
        </p:txBody>
      </p:sp>
      <p:sp>
        <p:nvSpPr>
          <p:cNvPr id="75823" name="Line 61">
            <a:extLst>
              <a:ext uri="{FF2B5EF4-FFF2-40B4-BE49-F238E27FC236}">
                <a16:creationId xmlns:a16="http://schemas.microsoft.com/office/drawing/2014/main" id="{B258A0D5-3DC4-4633-B8AF-1322C7C17ADD}"/>
              </a:ext>
            </a:extLst>
          </p:cNvPr>
          <p:cNvSpPr>
            <a:spLocks noChangeShapeType="1"/>
          </p:cNvSpPr>
          <p:nvPr/>
        </p:nvSpPr>
        <p:spPr bwMode="auto">
          <a:xfrm>
            <a:off x="4954588" y="5575300"/>
            <a:ext cx="0" cy="233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4" name="Line 62">
            <a:extLst>
              <a:ext uri="{FF2B5EF4-FFF2-40B4-BE49-F238E27FC236}">
                <a16:creationId xmlns:a16="http://schemas.microsoft.com/office/drawing/2014/main" id="{6212C2BB-837A-440D-A097-1385AEF9AA3D}"/>
              </a:ext>
            </a:extLst>
          </p:cNvPr>
          <p:cNvSpPr>
            <a:spLocks noChangeShapeType="1"/>
          </p:cNvSpPr>
          <p:nvPr/>
        </p:nvSpPr>
        <p:spPr bwMode="auto">
          <a:xfrm flipH="1">
            <a:off x="6221413" y="5740400"/>
            <a:ext cx="266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5" name="Line 63">
            <a:extLst>
              <a:ext uri="{FF2B5EF4-FFF2-40B4-BE49-F238E27FC236}">
                <a16:creationId xmlns:a16="http://schemas.microsoft.com/office/drawing/2014/main" id="{3F48851B-13DD-42AF-905B-53EA0F134B7F}"/>
              </a:ext>
            </a:extLst>
          </p:cNvPr>
          <p:cNvSpPr>
            <a:spLocks noChangeShapeType="1"/>
          </p:cNvSpPr>
          <p:nvPr/>
        </p:nvSpPr>
        <p:spPr bwMode="auto">
          <a:xfrm>
            <a:off x="4954588" y="5575300"/>
            <a:ext cx="0" cy="285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6" name="Rectangle 2">
            <a:extLst>
              <a:ext uri="{FF2B5EF4-FFF2-40B4-BE49-F238E27FC236}">
                <a16:creationId xmlns:a16="http://schemas.microsoft.com/office/drawing/2014/main" id="{82A3FAB9-DFF4-4984-A793-0BF2F45FCFE8}"/>
              </a:ext>
            </a:extLst>
          </p:cNvPr>
          <p:cNvSpPr>
            <a:spLocks noChangeArrowheads="1"/>
          </p:cNvSpPr>
          <p:nvPr/>
        </p:nvSpPr>
        <p:spPr bwMode="auto">
          <a:xfrm>
            <a:off x="2027238" y="1376363"/>
            <a:ext cx="140493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b="0">
                <a:solidFill>
                  <a:schemeClr val="tx2"/>
                </a:solidFill>
                <a:latin typeface="Comic Sans MS" panose="030F0702030302020204" pitchFamily="66" charset="0"/>
              </a:rPr>
              <a:t>EDA </a:t>
            </a:r>
            <a:r>
              <a:rPr lang="zh-CN" altLang="en-US" sz="3600">
                <a:solidFill>
                  <a:schemeClr val="tx2"/>
                </a:solidFill>
                <a:latin typeface="隶书" panose="02010509060101010101" pitchFamily="49" charset="-122"/>
                <a:ea typeface="隶书" panose="02010509060101010101" pitchFamily="49" charset="-122"/>
              </a:rPr>
              <a:t>完整设计流程</a:t>
            </a:r>
          </a:p>
        </p:txBody>
      </p:sp>
      <p:sp>
        <p:nvSpPr>
          <p:cNvPr id="75827" name="灯片编号占位符 3">
            <a:extLst>
              <a:ext uri="{FF2B5EF4-FFF2-40B4-BE49-F238E27FC236}">
                <a16:creationId xmlns:a16="http://schemas.microsoft.com/office/drawing/2014/main" id="{A108C813-708B-46CE-86CF-CC174D5FFE0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947164F-FD1D-48DF-B548-93EA13CF8AF4}"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34</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灯片编号占位符 3">
            <a:extLst>
              <a:ext uri="{FF2B5EF4-FFF2-40B4-BE49-F238E27FC236}">
                <a16:creationId xmlns:a16="http://schemas.microsoft.com/office/drawing/2014/main" id="{ED3C5D2F-6AB6-47F0-9474-00A46AE90BAF}"/>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FFDB6678-A239-47D9-A13A-88F5C6428AED}"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35</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76803" name="Rectangle 2">
            <a:extLst>
              <a:ext uri="{FF2B5EF4-FFF2-40B4-BE49-F238E27FC236}">
                <a16:creationId xmlns:a16="http://schemas.microsoft.com/office/drawing/2014/main" id="{2E84E697-8583-4844-9941-D62D3738998C}"/>
              </a:ext>
            </a:extLst>
          </p:cNvPr>
          <p:cNvSpPr>
            <a:spLocks noGrp="1" noRot="1" noChangeArrowheads="1"/>
          </p:cNvSpPr>
          <p:nvPr>
            <p:ph type="body" idx="4294967295"/>
          </p:nvPr>
        </p:nvSpPr>
        <p:spPr>
          <a:xfrm>
            <a:off x="2362200" y="533400"/>
            <a:ext cx="6781800" cy="533400"/>
          </a:xfrm>
        </p:spPr>
        <p:txBody>
          <a:bodyPr/>
          <a:lstStyle/>
          <a:p>
            <a:pPr algn="ctr" eaLnBrk="1" hangingPunct="1">
              <a:buFont typeface="Wingdings" panose="05000000000000000000" pitchFamily="2" charset="2"/>
              <a:buNone/>
            </a:pPr>
            <a:r>
              <a:rPr lang="en-US" altLang="zh-CN" b="1">
                <a:solidFill>
                  <a:srgbClr val="9900CC"/>
                </a:solidFill>
                <a:latin typeface="楷体_GB2312" pitchFamily="49" charset="-122"/>
                <a:ea typeface="楷体_GB2312" pitchFamily="49" charset="-122"/>
              </a:rPr>
              <a:t>EDA</a:t>
            </a:r>
            <a:r>
              <a:rPr lang="zh-CN" altLang="en-US" b="1">
                <a:solidFill>
                  <a:srgbClr val="9900CC"/>
                </a:solidFill>
                <a:latin typeface="楷体_GB2312" pitchFamily="49" charset="-122"/>
                <a:ea typeface="楷体_GB2312" pitchFamily="49" charset="-122"/>
              </a:rPr>
              <a:t>设计的描述层次：</a:t>
            </a:r>
          </a:p>
        </p:txBody>
      </p:sp>
      <p:sp>
        <p:nvSpPr>
          <p:cNvPr id="489475" name="Text Box 3">
            <a:extLst>
              <a:ext uri="{FF2B5EF4-FFF2-40B4-BE49-F238E27FC236}">
                <a16:creationId xmlns:a16="http://schemas.microsoft.com/office/drawing/2014/main" id="{6732A01C-6B8C-4637-AACC-797DAF2C775F}"/>
              </a:ext>
            </a:extLst>
          </p:cNvPr>
          <p:cNvSpPr txBox="1">
            <a:spLocks noChangeArrowheads="1"/>
          </p:cNvSpPr>
          <p:nvPr/>
        </p:nvSpPr>
        <p:spPr bwMode="auto">
          <a:xfrm>
            <a:off x="2362200" y="1628775"/>
            <a:ext cx="12192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行为级描述</a:t>
            </a:r>
          </a:p>
        </p:txBody>
      </p:sp>
      <p:sp>
        <p:nvSpPr>
          <p:cNvPr id="489476" name="Text Box 4">
            <a:extLst>
              <a:ext uri="{FF2B5EF4-FFF2-40B4-BE49-F238E27FC236}">
                <a16:creationId xmlns:a16="http://schemas.microsoft.com/office/drawing/2014/main" id="{1F7110A2-15A9-4892-9077-A9D6415E381D}"/>
              </a:ext>
            </a:extLst>
          </p:cNvPr>
          <p:cNvSpPr txBox="1">
            <a:spLocks noChangeArrowheads="1"/>
          </p:cNvSpPr>
          <p:nvPr/>
        </p:nvSpPr>
        <p:spPr bwMode="auto">
          <a:xfrm>
            <a:off x="4191000" y="1628775"/>
            <a:ext cx="21336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寄存器传输级描述（</a:t>
            </a:r>
            <a:r>
              <a:rPr lang="en-US" altLang="zh-CN" sz="2400">
                <a:latin typeface="Times New Roman" panose="02020603050405020304" pitchFamily="18" charset="0"/>
                <a:ea typeface="楷体_GB2312" pitchFamily="49" charset="-122"/>
              </a:rPr>
              <a:t>RTL</a:t>
            </a:r>
            <a:r>
              <a:rPr lang="zh-CN" altLang="en-US" sz="2400">
                <a:latin typeface="Times New Roman" panose="02020603050405020304" pitchFamily="18" charset="0"/>
                <a:ea typeface="楷体_GB2312" pitchFamily="49" charset="-122"/>
              </a:rPr>
              <a:t>）</a:t>
            </a:r>
          </a:p>
        </p:txBody>
      </p:sp>
      <p:sp>
        <p:nvSpPr>
          <p:cNvPr id="489477" name="Text Box 5">
            <a:extLst>
              <a:ext uri="{FF2B5EF4-FFF2-40B4-BE49-F238E27FC236}">
                <a16:creationId xmlns:a16="http://schemas.microsoft.com/office/drawing/2014/main" id="{E7AA944C-5AF5-46B0-B483-75076D5F0CD2}"/>
              </a:ext>
            </a:extLst>
          </p:cNvPr>
          <p:cNvSpPr txBox="1">
            <a:spLocks noChangeArrowheads="1"/>
          </p:cNvSpPr>
          <p:nvPr/>
        </p:nvSpPr>
        <p:spPr bwMode="auto">
          <a:xfrm>
            <a:off x="7010400" y="1628775"/>
            <a:ext cx="8382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门级描述</a:t>
            </a:r>
          </a:p>
        </p:txBody>
      </p:sp>
      <p:sp>
        <p:nvSpPr>
          <p:cNvPr id="489478" name="Text Box 6">
            <a:extLst>
              <a:ext uri="{FF2B5EF4-FFF2-40B4-BE49-F238E27FC236}">
                <a16:creationId xmlns:a16="http://schemas.microsoft.com/office/drawing/2014/main" id="{4FC4EF04-A5FF-42D4-9C57-568F95ADBE6A}"/>
              </a:ext>
            </a:extLst>
          </p:cNvPr>
          <p:cNvSpPr txBox="1">
            <a:spLocks noChangeArrowheads="1"/>
          </p:cNvSpPr>
          <p:nvPr/>
        </p:nvSpPr>
        <p:spPr bwMode="auto">
          <a:xfrm>
            <a:off x="8534400" y="1628775"/>
            <a:ext cx="11430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版图级描述</a:t>
            </a:r>
          </a:p>
        </p:txBody>
      </p:sp>
      <p:sp>
        <p:nvSpPr>
          <p:cNvPr id="489479" name="Line 7">
            <a:extLst>
              <a:ext uri="{FF2B5EF4-FFF2-40B4-BE49-F238E27FC236}">
                <a16:creationId xmlns:a16="http://schemas.microsoft.com/office/drawing/2014/main" id="{BD83512D-0DAD-4F9B-B85B-2D835B52549A}"/>
              </a:ext>
            </a:extLst>
          </p:cNvPr>
          <p:cNvSpPr>
            <a:spLocks noChangeShapeType="1"/>
          </p:cNvSpPr>
          <p:nvPr/>
        </p:nvSpPr>
        <p:spPr bwMode="auto">
          <a:xfrm>
            <a:off x="3581400" y="208597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9480" name="Line 8">
            <a:extLst>
              <a:ext uri="{FF2B5EF4-FFF2-40B4-BE49-F238E27FC236}">
                <a16:creationId xmlns:a16="http://schemas.microsoft.com/office/drawing/2014/main" id="{CDC93977-7D5D-4282-B938-2561D00ED905}"/>
              </a:ext>
            </a:extLst>
          </p:cNvPr>
          <p:cNvSpPr>
            <a:spLocks noChangeShapeType="1"/>
          </p:cNvSpPr>
          <p:nvPr/>
        </p:nvSpPr>
        <p:spPr bwMode="auto">
          <a:xfrm>
            <a:off x="6324600" y="2085975"/>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9481" name="Line 9">
            <a:extLst>
              <a:ext uri="{FF2B5EF4-FFF2-40B4-BE49-F238E27FC236}">
                <a16:creationId xmlns:a16="http://schemas.microsoft.com/office/drawing/2014/main" id="{41A85464-57B8-49DD-B8C7-4261537D7427}"/>
              </a:ext>
            </a:extLst>
          </p:cNvPr>
          <p:cNvSpPr>
            <a:spLocks noChangeShapeType="1"/>
          </p:cNvSpPr>
          <p:nvPr/>
        </p:nvSpPr>
        <p:spPr bwMode="auto">
          <a:xfrm>
            <a:off x="7848600" y="2085975"/>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9482" name="Line 10">
            <a:extLst>
              <a:ext uri="{FF2B5EF4-FFF2-40B4-BE49-F238E27FC236}">
                <a16:creationId xmlns:a16="http://schemas.microsoft.com/office/drawing/2014/main" id="{7AFF9352-218B-44A1-85B4-6CAEC87DE549}"/>
              </a:ext>
            </a:extLst>
          </p:cNvPr>
          <p:cNvSpPr>
            <a:spLocks noChangeShapeType="1"/>
          </p:cNvSpPr>
          <p:nvPr/>
        </p:nvSpPr>
        <p:spPr bwMode="auto">
          <a:xfrm>
            <a:off x="8077200" y="3000375"/>
            <a:ext cx="0" cy="1219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9483" name="Text Box 11">
            <a:extLst>
              <a:ext uri="{FF2B5EF4-FFF2-40B4-BE49-F238E27FC236}">
                <a16:creationId xmlns:a16="http://schemas.microsoft.com/office/drawing/2014/main" id="{EE3E999F-D479-4306-9BFA-A6D5CE26D876}"/>
              </a:ext>
            </a:extLst>
          </p:cNvPr>
          <p:cNvSpPr txBox="1">
            <a:spLocks noChangeArrowheads="1"/>
          </p:cNvSpPr>
          <p:nvPr/>
        </p:nvSpPr>
        <p:spPr bwMode="auto">
          <a:xfrm>
            <a:off x="4495800" y="3305175"/>
            <a:ext cx="18288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设计前端</a:t>
            </a:r>
          </a:p>
        </p:txBody>
      </p:sp>
      <p:sp>
        <p:nvSpPr>
          <p:cNvPr id="489484" name="Text Box 12">
            <a:extLst>
              <a:ext uri="{FF2B5EF4-FFF2-40B4-BE49-F238E27FC236}">
                <a16:creationId xmlns:a16="http://schemas.microsoft.com/office/drawing/2014/main" id="{F5DBD4F6-E14E-4098-81C2-8E8C70D07F50}"/>
              </a:ext>
            </a:extLst>
          </p:cNvPr>
          <p:cNvSpPr txBox="1">
            <a:spLocks noChangeArrowheads="1"/>
          </p:cNvSpPr>
          <p:nvPr/>
        </p:nvSpPr>
        <p:spPr bwMode="auto">
          <a:xfrm>
            <a:off x="8382000" y="3305175"/>
            <a:ext cx="18288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设计后端</a:t>
            </a:r>
          </a:p>
        </p:txBody>
      </p:sp>
      <p:sp>
        <p:nvSpPr>
          <p:cNvPr id="489485" name="Text Box 13">
            <a:extLst>
              <a:ext uri="{FF2B5EF4-FFF2-40B4-BE49-F238E27FC236}">
                <a16:creationId xmlns:a16="http://schemas.microsoft.com/office/drawing/2014/main" id="{414AEB50-8C45-4004-A622-CB871E368023}"/>
              </a:ext>
            </a:extLst>
          </p:cNvPr>
          <p:cNvSpPr txBox="1">
            <a:spLocks noChangeArrowheads="1"/>
          </p:cNvSpPr>
          <p:nvPr/>
        </p:nvSpPr>
        <p:spPr bwMode="auto">
          <a:xfrm>
            <a:off x="2362200" y="4524375"/>
            <a:ext cx="7391400" cy="1014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综合分为：行为综合、逻辑综合、前端综合、 </a:t>
            </a:r>
          </a:p>
          <a:p>
            <a:pPr eaLnBrk="1" hangingPunct="1">
              <a:lnSpc>
                <a:spcPct val="100000"/>
              </a:lnSpc>
              <a:spcBef>
                <a:spcPct val="50000"/>
              </a:spcBef>
              <a:buClr>
                <a:schemeClr val="bg2"/>
              </a:buClr>
              <a:buFont typeface="Monotype Sorts" pitchFamily="2" charset="2"/>
              <a:buNone/>
            </a:pPr>
            <a:r>
              <a:rPr lang="zh-CN" altLang="en-US" sz="2400">
                <a:latin typeface="Times New Roman" panose="02020603050405020304" pitchFamily="18" charset="0"/>
                <a:ea typeface="楷体_GB2312" pitchFamily="49" charset="-122"/>
              </a:rPr>
              <a:t>                    版图综合、测试综合</a:t>
            </a:r>
          </a:p>
        </p:txBody>
      </p:sp>
      <p:sp>
        <p:nvSpPr>
          <p:cNvPr id="489486" name="Line 14">
            <a:extLst>
              <a:ext uri="{FF2B5EF4-FFF2-40B4-BE49-F238E27FC236}">
                <a16:creationId xmlns:a16="http://schemas.microsoft.com/office/drawing/2014/main" id="{2334B9C1-E6BE-48DB-97DF-8AA4AA0EB54C}"/>
              </a:ext>
            </a:extLst>
          </p:cNvPr>
          <p:cNvSpPr>
            <a:spLocks noChangeShapeType="1"/>
          </p:cNvSpPr>
          <p:nvPr/>
        </p:nvSpPr>
        <p:spPr bwMode="auto">
          <a:xfrm>
            <a:off x="6172200" y="3609975"/>
            <a:ext cx="2209800" cy="0"/>
          </a:xfrm>
          <a:prstGeom prst="line">
            <a:avLst/>
          </a:prstGeom>
          <a:noFill/>
          <a:ln w="952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9487" name="Line 15">
            <a:extLst>
              <a:ext uri="{FF2B5EF4-FFF2-40B4-BE49-F238E27FC236}">
                <a16:creationId xmlns:a16="http://schemas.microsoft.com/office/drawing/2014/main" id="{3F3212B3-076A-4A01-AD18-DB0AC9574507}"/>
              </a:ext>
            </a:extLst>
          </p:cNvPr>
          <p:cNvSpPr>
            <a:spLocks noChangeShapeType="1"/>
          </p:cNvSpPr>
          <p:nvPr/>
        </p:nvSpPr>
        <p:spPr bwMode="auto">
          <a:xfrm>
            <a:off x="2362200" y="2847975"/>
            <a:ext cx="0" cy="1219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9488" name="Line 16">
            <a:extLst>
              <a:ext uri="{FF2B5EF4-FFF2-40B4-BE49-F238E27FC236}">
                <a16:creationId xmlns:a16="http://schemas.microsoft.com/office/drawing/2014/main" id="{9E00C1DA-1A3C-4316-9F32-DE13EE399FE4}"/>
              </a:ext>
            </a:extLst>
          </p:cNvPr>
          <p:cNvSpPr>
            <a:spLocks noChangeShapeType="1"/>
          </p:cNvSpPr>
          <p:nvPr/>
        </p:nvSpPr>
        <p:spPr bwMode="auto">
          <a:xfrm>
            <a:off x="2362200" y="3609975"/>
            <a:ext cx="2133600" cy="0"/>
          </a:xfrm>
          <a:prstGeom prst="line">
            <a:avLst/>
          </a:prstGeom>
          <a:noFill/>
          <a:ln w="9525"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94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489479"/>
                                        </p:tgtEl>
                                        <p:attrNameLst>
                                          <p:attrName>style.visibility</p:attrName>
                                        </p:attrNameLst>
                                      </p:cBhvr>
                                      <p:to>
                                        <p:strVal val="visible"/>
                                      </p:to>
                                    </p:set>
                                    <p:animEffect transition="in" filter="wipe(left)">
                                      <p:cBhvr>
                                        <p:cTn id="11" dur="500"/>
                                        <p:tgtEl>
                                          <p:spTgt spid="4894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89476"/>
                                        </p:tgtEl>
                                        <p:attrNameLst>
                                          <p:attrName>style.visibility</p:attrName>
                                        </p:attrNameLst>
                                      </p:cBhvr>
                                      <p:to>
                                        <p:strVal val="visible"/>
                                      </p:to>
                                    </p:set>
                                    <p:animEffect transition="in" filter="wipe(left)">
                                      <p:cBhvr>
                                        <p:cTn id="16" dur="500"/>
                                        <p:tgtEl>
                                          <p:spTgt spid="4894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89480"/>
                                        </p:tgtEl>
                                        <p:attrNameLst>
                                          <p:attrName>style.visibility</p:attrName>
                                        </p:attrNameLst>
                                      </p:cBhvr>
                                      <p:to>
                                        <p:strVal val="visible"/>
                                      </p:to>
                                    </p:set>
                                    <p:animEffect transition="in" filter="wipe(left)">
                                      <p:cBhvr>
                                        <p:cTn id="21" dur="500"/>
                                        <p:tgtEl>
                                          <p:spTgt spid="48948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89477"/>
                                        </p:tgtEl>
                                        <p:attrNameLst>
                                          <p:attrName>style.visibility</p:attrName>
                                        </p:attrNameLst>
                                      </p:cBhvr>
                                      <p:to>
                                        <p:strVal val="visible"/>
                                      </p:to>
                                    </p:set>
                                    <p:animEffect transition="in" filter="wipe(left)">
                                      <p:cBhvr>
                                        <p:cTn id="26" dur="500"/>
                                        <p:tgtEl>
                                          <p:spTgt spid="48947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89481"/>
                                        </p:tgtEl>
                                        <p:attrNameLst>
                                          <p:attrName>style.visibility</p:attrName>
                                        </p:attrNameLst>
                                      </p:cBhvr>
                                      <p:to>
                                        <p:strVal val="visible"/>
                                      </p:to>
                                    </p:set>
                                    <p:animEffect transition="in" filter="wipe(left)">
                                      <p:cBhvr>
                                        <p:cTn id="31" dur="500"/>
                                        <p:tgtEl>
                                          <p:spTgt spid="48948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89478"/>
                                        </p:tgtEl>
                                        <p:attrNameLst>
                                          <p:attrName>style.visibility</p:attrName>
                                        </p:attrNameLst>
                                      </p:cBhvr>
                                      <p:to>
                                        <p:strVal val="visible"/>
                                      </p:to>
                                    </p:set>
                                    <p:animEffect transition="in" filter="wipe(left)">
                                      <p:cBhvr>
                                        <p:cTn id="36" dur="500"/>
                                        <p:tgtEl>
                                          <p:spTgt spid="48947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489482"/>
                                        </p:tgtEl>
                                        <p:attrNameLst>
                                          <p:attrName>style.visibility</p:attrName>
                                        </p:attrNameLst>
                                      </p:cBhvr>
                                      <p:to>
                                        <p:strVal val="visible"/>
                                      </p:to>
                                    </p:se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489487"/>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nodeType="afterEffect">
                                  <p:stCondLst>
                                    <p:cond delay="0"/>
                                  </p:stCondLst>
                                  <p:childTnLst>
                                    <p:set>
                                      <p:cBhvr>
                                        <p:cTn id="46" dur="1" fill="hold">
                                          <p:stCondLst>
                                            <p:cond delay="499"/>
                                          </p:stCondLst>
                                        </p:cTn>
                                        <p:tgtEl>
                                          <p:spTgt spid="489486"/>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nodeType="afterEffect">
                                  <p:stCondLst>
                                    <p:cond delay="0"/>
                                  </p:stCondLst>
                                  <p:childTnLst>
                                    <p:set>
                                      <p:cBhvr>
                                        <p:cTn id="49" dur="1" fill="hold">
                                          <p:stCondLst>
                                            <p:cond delay="499"/>
                                          </p:stCondLst>
                                        </p:cTn>
                                        <p:tgtEl>
                                          <p:spTgt spid="489488"/>
                                        </p:tgtEl>
                                        <p:attrNameLst>
                                          <p:attrName>style.visibility</p:attrName>
                                        </p:attrNameLst>
                                      </p:cBhvr>
                                      <p:to>
                                        <p:strVal val="visible"/>
                                      </p:to>
                                    </p:set>
                                  </p:childTnLst>
                                </p:cTn>
                              </p:par>
                            </p:childTnLst>
                          </p:cTn>
                        </p:par>
                        <p:par>
                          <p:cTn id="50" fill="hold" nodeType="afterGroup">
                            <p:stCondLst>
                              <p:cond delay="2000"/>
                            </p:stCondLst>
                            <p:childTnLst>
                              <p:par>
                                <p:cTn id="51" presetID="1" presetClass="entr" presetSubtype="0" fill="hold" grpId="0" nodeType="afterEffect">
                                  <p:stCondLst>
                                    <p:cond delay="0"/>
                                  </p:stCondLst>
                                  <p:childTnLst>
                                    <p:set>
                                      <p:cBhvr>
                                        <p:cTn id="52" dur="1" fill="hold">
                                          <p:stCondLst>
                                            <p:cond delay="499"/>
                                          </p:stCondLst>
                                        </p:cTn>
                                        <p:tgtEl>
                                          <p:spTgt spid="489483"/>
                                        </p:tgtEl>
                                        <p:attrNameLst>
                                          <p:attrName>style.visibility</p:attrName>
                                        </p:attrNameLst>
                                      </p:cBhvr>
                                      <p:to>
                                        <p:strVal val="visible"/>
                                      </p:to>
                                    </p:set>
                                  </p:childTnLst>
                                </p:cTn>
                              </p:par>
                            </p:childTnLst>
                          </p:cTn>
                        </p:par>
                        <p:par>
                          <p:cTn id="53" fill="hold" nodeType="afterGroup">
                            <p:stCondLst>
                              <p:cond delay="2500"/>
                            </p:stCondLst>
                            <p:childTnLst>
                              <p:par>
                                <p:cTn id="54" presetID="1" presetClass="entr" presetSubtype="0" fill="hold" grpId="0" nodeType="afterEffect">
                                  <p:stCondLst>
                                    <p:cond delay="0"/>
                                  </p:stCondLst>
                                  <p:childTnLst>
                                    <p:set>
                                      <p:cBhvr>
                                        <p:cTn id="55" dur="1" fill="hold">
                                          <p:stCondLst>
                                            <p:cond delay="499"/>
                                          </p:stCondLst>
                                        </p:cTn>
                                        <p:tgtEl>
                                          <p:spTgt spid="4894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489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animBg="1"/>
      <p:bldP spid="489476" grpId="0" animBg="1"/>
      <p:bldP spid="489477" grpId="0" animBg="1"/>
      <p:bldP spid="489478" grpId="0" animBg="1"/>
      <p:bldP spid="489483" grpId="0" animBg="1"/>
      <p:bldP spid="489484" grpId="0" animBg="1"/>
      <p:bldP spid="48948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16D6F8F-7A64-4C38-BCEB-A07FE9C58923}"/>
              </a:ext>
            </a:extLst>
          </p:cNvPr>
          <p:cNvSpPr>
            <a:spLocks noGrp="1" noChangeArrowheads="1"/>
          </p:cNvSpPr>
          <p:nvPr>
            <p:ph type="title" idx="4294967295"/>
          </p:nvPr>
        </p:nvSpPr>
        <p:spPr>
          <a:xfrm>
            <a:off x="2197100" y="584200"/>
            <a:ext cx="7848600" cy="762000"/>
          </a:xfrm>
        </p:spPr>
        <p:txBody>
          <a:bodyPr/>
          <a:lstStyle/>
          <a:p>
            <a:pPr algn="ctr" eaLnBrk="1" hangingPunct="1"/>
            <a:r>
              <a:rPr lang="en-US" altLang="zh-CN">
                <a:solidFill>
                  <a:srgbClr val="D60093"/>
                </a:solidFill>
                <a:latin typeface="Comic Sans MS" panose="030F0702030302020204" pitchFamily="66" charset="0"/>
              </a:rPr>
              <a:t>Top-down </a:t>
            </a:r>
            <a:r>
              <a:rPr lang="zh-CN" altLang="en-US" b="1">
                <a:solidFill>
                  <a:srgbClr val="D60093"/>
                </a:solidFill>
                <a:latin typeface="隶书" panose="02010509060101010101" pitchFamily="49" charset="-122"/>
                <a:ea typeface="隶书" panose="02010509060101010101" pitchFamily="49" charset="-122"/>
              </a:rPr>
              <a:t>的特点 </a:t>
            </a:r>
          </a:p>
        </p:txBody>
      </p:sp>
      <p:sp>
        <p:nvSpPr>
          <p:cNvPr id="44034" name="Rectangle 3">
            <a:extLst>
              <a:ext uri="{FF2B5EF4-FFF2-40B4-BE49-F238E27FC236}">
                <a16:creationId xmlns:a16="http://schemas.microsoft.com/office/drawing/2014/main" id="{AED83D7F-F764-4CC0-8054-62D063E3DB02}"/>
              </a:ext>
            </a:extLst>
          </p:cNvPr>
          <p:cNvSpPr>
            <a:spLocks noGrp="1" noChangeArrowheads="1"/>
          </p:cNvSpPr>
          <p:nvPr>
            <p:ph idx="4294967295"/>
          </p:nvPr>
        </p:nvSpPr>
        <p:spPr>
          <a:xfrm>
            <a:off x="2197100" y="1844675"/>
            <a:ext cx="8137525" cy="3132138"/>
          </a:xfrm>
        </p:spPr>
        <p:txBody>
          <a:bodyPr rtlCol="0">
            <a:normAutofit/>
          </a:bodyPr>
          <a:lstStyle/>
          <a:p>
            <a:pPr algn="just" eaLnBrk="1" fontAlgn="auto" hangingPunct="1">
              <a:lnSpc>
                <a:spcPct val="150000"/>
              </a:lnSpc>
              <a:spcAft>
                <a:spcPts val="0"/>
              </a:spcAft>
              <a:defRPr/>
            </a:pPr>
            <a:r>
              <a:rPr lang="zh-CN" altLang="en-US" sz="2400" b="1" dirty="0">
                <a:latin typeface="宋体" panose="02010600030101010101" pitchFamily="2" charset="-122"/>
              </a:rPr>
              <a:t>四个层次可以分别进行仿真，即行为仿真，</a:t>
            </a:r>
            <a:r>
              <a:rPr lang="en-US" altLang="zh-CN" sz="2400" b="1" dirty="0">
                <a:latin typeface="宋体" panose="02010600030101010101" pitchFamily="2" charset="-122"/>
              </a:rPr>
              <a:t>RTL</a:t>
            </a:r>
            <a:r>
              <a:rPr lang="zh-CN" altLang="en-US" sz="2400" b="1" dirty="0">
                <a:latin typeface="宋体" panose="02010600030101010101" pitchFamily="2" charset="-122"/>
              </a:rPr>
              <a:t>仿真、</a:t>
            </a:r>
            <a:endParaRPr lang="en-US" altLang="zh-CN" sz="2400" b="1" dirty="0">
              <a:latin typeface="宋体" panose="02010600030101010101" pitchFamily="2" charset="-122"/>
            </a:endParaRPr>
          </a:p>
          <a:p>
            <a:pPr marL="0" indent="0" algn="just" eaLnBrk="1" fontAlgn="auto" hangingPunct="1">
              <a:lnSpc>
                <a:spcPct val="150000"/>
              </a:lnSpc>
              <a:spcBef>
                <a:spcPts val="0"/>
              </a:spcBef>
              <a:spcAft>
                <a:spcPts val="0"/>
              </a:spcAft>
              <a:buFont typeface="Arial" panose="020B0604020202020204" pitchFamily="34" charset="0"/>
              <a:buNone/>
              <a:defRPr/>
            </a:pPr>
            <a:r>
              <a:rPr lang="en-US" altLang="zh-CN" sz="2400" b="1" dirty="0">
                <a:latin typeface="宋体" panose="02010600030101010101" pitchFamily="2" charset="-122"/>
              </a:rPr>
              <a:t> </a:t>
            </a:r>
            <a:r>
              <a:rPr lang="zh-CN" altLang="en-US" sz="2400" b="1" dirty="0">
                <a:latin typeface="宋体" panose="02010600030101010101" pitchFamily="2" charset="-122"/>
              </a:rPr>
              <a:t>门级仿真和后仿真。四级仿真贯穿系统硬件设计全过程。</a:t>
            </a:r>
            <a:endParaRPr lang="en-US" altLang="zh-CN" sz="2400" b="1" dirty="0">
              <a:latin typeface="宋体" panose="02010600030101010101" pitchFamily="2" charset="-122"/>
            </a:endParaRPr>
          </a:p>
          <a:p>
            <a:pPr algn="just" eaLnBrk="1" fontAlgn="auto" hangingPunct="1">
              <a:lnSpc>
                <a:spcPct val="150000"/>
              </a:lnSpc>
              <a:spcAft>
                <a:spcPts val="0"/>
              </a:spcAft>
              <a:defRPr/>
            </a:pPr>
            <a:r>
              <a:rPr lang="zh-CN" altLang="en-US" sz="2400" b="1" dirty="0">
                <a:latin typeface="宋体" panose="02010600030101010101" pitchFamily="2" charset="-122"/>
              </a:rPr>
              <a:t>通过仿真在系统设计</a:t>
            </a:r>
            <a:r>
              <a:rPr lang="en-US" altLang="zh-CN" sz="2400" b="1" dirty="0">
                <a:latin typeface="宋体" panose="02010600030101010101" pitchFamily="2" charset="-122"/>
              </a:rPr>
              <a:t>,</a:t>
            </a:r>
            <a:r>
              <a:rPr lang="zh-CN" altLang="en-US" sz="2400" b="1" dirty="0">
                <a:latin typeface="宋体" panose="02010600030101010101" pitchFamily="2" charset="-122"/>
              </a:rPr>
              <a:t>早期就能发现设计中存在的问题，并尽可能在高层次设计阶段就解决这些问题。这是</a:t>
            </a:r>
            <a:r>
              <a:rPr lang="en-US" altLang="zh-CN" sz="2400" b="1" dirty="0">
                <a:solidFill>
                  <a:srgbClr val="FF0000"/>
                </a:solidFill>
                <a:latin typeface="宋体" panose="02010600030101010101" pitchFamily="2" charset="-122"/>
              </a:rPr>
              <a:t>Top-down</a:t>
            </a:r>
            <a:r>
              <a:rPr lang="zh-CN" altLang="en-US" sz="2400" b="1" dirty="0">
                <a:latin typeface="宋体" panose="02010600030101010101" pitchFamily="2" charset="-122"/>
              </a:rPr>
              <a:t>设计方法最突出的特点</a:t>
            </a:r>
            <a:r>
              <a:rPr lang="zh-CN" altLang="en-US" sz="2400" dirty="0">
                <a:latin typeface="宋体" panose="02010600030101010101" pitchFamily="2" charset="-122"/>
              </a:rPr>
              <a:t>。</a:t>
            </a:r>
          </a:p>
        </p:txBody>
      </p:sp>
      <p:sp>
        <p:nvSpPr>
          <p:cNvPr id="78852" name="灯片编号占位符 3">
            <a:extLst>
              <a:ext uri="{FF2B5EF4-FFF2-40B4-BE49-F238E27FC236}">
                <a16:creationId xmlns:a16="http://schemas.microsoft.com/office/drawing/2014/main" id="{FE81AD3A-E5C8-47C5-B92F-B3F9C5FB0E7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96DEF782-5C9B-4469-BBB6-BA36C4C85804}"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36</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F281D4B2-EFDA-41E8-8F60-1A34F2C6F8DE}"/>
              </a:ext>
            </a:extLst>
          </p:cNvPr>
          <p:cNvSpPr>
            <a:spLocks noGrp="1" noChangeArrowheads="1"/>
          </p:cNvSpPr>
          <p:nvPr>
            <p:ph type="title" idx="4294967295"/>
          </p:nvPr>
        </p:nvSpPr>
        <p:spPr>
          <a:xfrm>
            <a:off x="2297113" y="620713"/>
            <a:ext cx="7848600" cy="838200"/>
          </a:xfrm>
        </p:spPr>
        <p:txBody>
          <a:bodyPr/>
          <a:lstStyle/>
          <a:p>
            <a:pPr algn="ctr" eaLnBrk="1" hangingPunct="1"/>
            <a:r>
              <a:rPr lang="en-US" altLang="zh-CN">
                <a:solidFill>
                  <a:srgbClr val="D60093"/>
                </a:solidFill>
                <a:latin typeface="Comic Sans MS" panose="030F0702030302020204" pitchFamily="66" charset="0"/>
              </a:rPr>
              <a:t>Top-down </a:t>
            </a:r>
            <a:r>
              <a:rPr lang="zh-CN" altLang="en-US" b="1">
                <a:solidFill>
                  <a:srgbClr val="D60093"/>
                </a:solidFill>
                <a:latin typeface="隶书" panose="02010509060101010101" pitchFamily="49" charset="-122"/>
                <a:ea typeface="隶书" panose="02010509060101010101" pitchFamily="49" charset="-122"/>
              </a:rPr>
              <a:t>的优势</a:t>
            </a:r>
          </a:p>
        </p:txBody>
      </p:sp>
      <p:sp>
        <p:nvSpPr>
          <p:cNvPr id="79875" name="Rectangle 3">
            <a:extLst>
              <a:ext uri="{FF2B5EF4-FFF2-40B4-BE49-F238E27FC236}">
                <a16:creationId xmlns:a16="http://schemas.microsoft.com/office/drawing/2014/main" id="{DFB67711-4D81-4A2A-A713-576B5E3EA534}"/>
              </a:ext>
            </a:extLst>
          </p:cNvPr>
          <p:cNvSpPr>
            <a:spLocks noGrp="1" noChangeArrowheads="1"/>
          </p:cNvSpPr>
          <p:nvPr>
            <p:ph idx="4294967295"/>
          </p:nvPr>
        </p:nvSpPr>
        <p:spPr>
          <a:xfrm>
            <a:off x="2063750" y="1881188"/>
            <a:ext cx="8315325" cy="3563937"/>
          </a:xfrm>
        </p:spPr>
        <p:txBody>
          <a:bodyPr/>
          <a:lstStyle/>
          <a:p>
            <a:pPr marL="514350" indent="-514350" algn="just" eaLnBrk="1" hangingPunct="1">
              <a:lnSpc>
                <a:spcPct val="130000"/>
              </a:lnSpc>
              <a:buFontTx/>
              <a:buAutoNum type="arabicPeriod"/>
            </a:pPr>
            <a:r>
              <a:rPr lang="zh-CN" altLang="en-US" sz="2400" b="1">
                <a:latin typeface="宋体" panose="02010600030101010101" pitchFamily="2" charset="-122"/>
              </a:rPr>
              <a:t>在系统设计早期发现设计中存在的问题，提高了设计的一次成功率。</a:t>
            </a:r>
          </a:p>
          <a:p>
            <a:pPr marL="514350" indent="-514350" algn="just" eaLnBrk="1" hangingPunct="1">
              <a:lnSpc>
                <a:spcPct val="130000"/>
              </a:lnSpc>
              <a:buFontTx/>
              <a:buAutoNum type="arabicPeriod"/>
            </a:pPr>
            <a:r>
              <a:rPr lang="zh-CN" altLang="en-US" sz="2400" b="1">
                <a:latin typeface="宋体" panose="02010600030101010101" pitchFamily="2" charset="-122"/>
              </a:rPr>
              <a:t>方便了从系统划分并管理整个项目，使得几百万门甚至亿门级规模的复杂数字电路的设计成为可能。</a:t>
            </a:r>
          </a:p>
          <a:p>
            <a:pPr marL="514350" indent="-514350" algn="just" eaLnBrk="1" hangingPunct="1">
              <a:lnSpc>
                <a:spcPct val="130000"/>
              </a:lnSpc>
              <a:buFontTx/>
              <a:buAutoNum type="arabicPeriod"/>
            </a:pPr>
            <a:r>
              <a:rPr lang="zh-CN" altLang="en-US" sz="2400" b="1">
                <a:latin typeface="宋体" panose="02010600030101010101" pitchFamily="2" charset="-122"/>
              </a:rPr>
              <a:t>大大缩短系统设计的周期，减少系统开发所耗用的时间。</a:t>
            </a:r>
          </a:p>
          <a:p>
            <a:pPr marL="514350" indent="-514350" algn="just" eaLnBrk="1" hangingPunct="1">
              <a:lnSpc>
                <a:spcPct val="130000"/>
              </a:lnSpc>
              <a:buFontTx/>
              <a:buAutoNum type="arabicPeriod"/>
            </a:pPr>
            <a:r>
              <a:rPr lang="zh-CN" altLang="en-US" sz="2400" b="1">
                <a:latin typeface="宋体" panose="02010600030101010101" pitchFamily="2" charset="-122"/>
              </a:rPr>
              <a:t>通过设计共享，避免不必要的重复设计，提高设计效率。</a:t>
            </a:r>
            <a:r>
              <a:rPr lang="zh-CN" altLang="en-US" sz="2400"/>
              <a:t> </a:t>
            </a:r>
          </a:p>
          <a:p>
            <a:pPr marL="514350" indent="-514350" algn="just" eaLnBrk="1" hangingPunct="1">
              <a:lnSpc>
                <a:spcPct val="130000"/>
              </a:lnSpc>
            </a:pPr>
            <a:endParaRPr lang="en-US" altLang="zh-CN"/>
          </a:p>
        </p:txBody>
      </p:sp>
      <p:sp>
        <p:nvSpPr>
          <p:cNvPr id="79876" name="灯片编号占位符 3">
            <a:extLst>
              <a:ext uri="{FF2B5EF4-FFF2-40B4-BE49-F238E27FC236}">
                <a16:creationId xmlns:a16="http://schemas.microsoft.com/office/drawing/2014/main" id="{87389B64-BA95-4DA1-9A06-7D81039AE80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69DF66A-5A0F-44CF-9554-0BB6089EAE64}"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37</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a:extLst>
              <a:ext uri="{FF2B5EF4-FFF2-40B4-BE49-F238E27FC236}">
                <a16:creationId xmlns:a16="http://schemas.microsoft.com/office/drawing/2014/main" id="{2F1DD2E3-4917-4AC8-9D0B-B84D1560F54D}"/>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614DB55C-F46C-440B-9D7C-07C447C7C885}"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38</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80899" name="Rectangle 3">
            <a:extLst>
              <a:ext uri="{FF2B5EF4-FFF2-40B4-BE49-F238E27FC236}">
                <a16:creationId xmlns:a16="http://schemas.microsoft.com/office/drawing/2014/main" id="{558353F8-AE69-41DB-8652-A8E794430824}"/>
              </a:ext>
            </a:extLst>
          </p:cNvPr>
          <p:cNvSpPr>
            <a:spLocks noGrp="1" noRot="1" noChangeArrowheads="1"/>
          </p:cNvSpPr>
          <p:nvPr>
            <p:ph type="title" idx="4294967295"/>
          </p:nvPr>
        </p:nvSpPr>
        <p:spPr>
          <a:xfrm>
            <a:off x="1271588" y="1570038"/>
            <a:ext cx="7772400" cy="579437"/>
          </a:xfrm>
        </p:spPr>
        <p:txBody>
          <a:bodyPr/>
          <a:lstStyle/>
          <a:p>
            <a:pPr eaLnBrk="1" hangingPunct="1"/>
            <a:r>
              <a:rPr lang="zh-CN" altLang="en-US" sz="3200" b="1">
                <a:solidFill>
                  <a:srgbClr val="0000B0"/>
                </a:solidFill>
                <a:ea typeface="黑体" panose="02010609060101010101" pitchFamily="49" charset="-122"/>
              </a:rPr>
              <a:t>一、 可编程逻辑器件</a:t>
            </a:r>
            <a:r>
              <a:rPr lang="en-US" altLang="zh-CN" sz="3200" b="1">
                <a:solidFill>
                  <a:srgbClr val="0000B0"/>
                </a:solidFill>
                <a:ea typeface="黑体" panose="02010609060101010101" pitchFamily="49" charset="-122"/>
              </a:rPr>
              <a:t>PLD</a:t>
            </a:r>
          </a:p>
        </p:txBody>
      </p:sp>
      <p:sp>
        <p:nvSpPr>
          <p:cNvPr id="412674" name="Text Box 2">
            <a:extLst>
              <a:ext uri="{FF2B5EF4-FFF2-40B4-BE49-F238E27FC236}">
                <a16:creationId xmlns:a16="http://schemas.microsoft.com/office/drawing/2014/main" id="{F93F57A2-C5FA-4E60-B24E-932D965759FF}"/>
              </a:ext>
            </a:extLst>
          </p:cNvPr>
          <p:cNvSpPr txBox="1">
            <a:spLocks noChangeArrowheads="1"/>
          </p:cNvSpPr>
          <p:nvPr/>
        </p:nvSpPr>
        <p:spPr bwMode="auto">
          <a:xfrm>
            <a:off x="1379538" y="2384425"/>
            <a:ext cx="9196387"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pPr>
            <a:r>
              <a:rPr lang="en-US" altLang="zh-CN">
                <a:latin typeface="Arial" panose="020B0604020202020204" pitchFamily="34" charset="0"/>
                <a:ea typeface="楷体_GB2312" pitchFamily="49" charset="-122"/>
              </a:rPr>
              <a:t>     PLD</a:t>
            </a:r>
            <a:r>
              <a:rPr lang="zh-CN" altLang="en-US">
                <a:latin typeface="Arial" panose="020B0604020202020204" pitchFamily="34" charset="0"/>
                <a:ea typeface="楷体_GB2312" pitchFamily="49" charset="-122"/>
              </a:rPr>
              <a:t>是一种半定制集成电路，在其内部集成了大量的门和触发器等基本逻辑电路，用户通过编程来改变</a:t>
            </a:r>
            <a:r>
              <a:rPr lang="en-US" altLang="zh-CN">
                <a:latin typeface="Arial" panose="020B0604020202020204" pitchFamily="34" charset="0"/>
                <a:ea typeface="楷体_GB2312" pitchFamily="49" charset="-122"/>
              </a:rPr>
              <a:t>PLD</a:t>
            </a:r>
            <a:r>
              <a:rPr lang="zh-CN" altLang="en-US">
                <a:latin typeface="Arial" panose="020B0604020202020204" pitchFamily="34" charset="0"/>
                <a:ea typeface="楷体_GB2312" pitchFamily="49" charset="-122"/>
              </a:rPr>
              <a:t>内部电路的逻辑关系或连线，就可以得到需要的设计电路。</a:t>
            </a:r>
          </a:p>
        </p:txBody>
      </p:sp>
      <p:sp>
        <p:nvSpPr>
          <p:cNvPr id="412676" name="Text Box 4">
            <a:extLst>
              <a:ext uri="{FF2B5EF4-FFF2-40B4-BE49-F238E27FC236}">
                <a16:creationId xmlns:a16="http://schemas.microsoft.com/office/drawing/2014/main" id="{71E76549-4540-4CCE-8CEF-6856069CF6BB}"/>
              </a:ext>
            </a:extLst>
          </p:cNvPr>
          <p:cNvSpPr txBox="1">
            <a:spLocks noChangeArrowheads="1"/>
          </p:cNvSpPr>
          <p:nvPr/>
        </p:nvSpPr>
        <p:spPr bwMode="auto">
          <a:xfrm>
            <a:off x="1739900" y="4392613"/>
            <a:ext cx="7634288"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a:solidFill>
                  <a:srgbClr val="D60093"/>
                </a:solidFill>
                <a:latin typeface="Arial Black" panose="020B0A04020102020204" pitchFamily="34" charset="0"/>
              </a:rPr>
              <a:t>FPGA</a:t>
            </a:r>
            <a:r>
              <a:rPr lang="zh-CN" altLang="en-US">
                <a:solidFill>
                  <a:srgbClr val="D60093"/>
                </a:solidFill>
                <a:latin typeface="Arial Black" panose="020B0A04020102020204" pitchFamily="34" charset="0"/>
              </a:rPr>
              <a:t>：</a:t>
            </a:r>
            <a:r>
              <a:rPr lang="en-US" altLang="zh-CN" b="0">
                <a:latin typeface="Arial" panose="020B0604020202020204" pitchFamily="34" charset="0"/>
              </a:rPr>
              <a:t>Field Programmable Gates Array</a:t>
            </a:r>
            <a:r>
              <a:rPr lang="en-US" altLang="zh-CN" sz="3200" b="0">
                <a:latin typeface="Times New Roman" panose="02020603050405020304" pitchFamily="18" charset="0"/>
              </a:rPr>
              <a:t> </a:t>
            </a:r>
          </a:p>
          <a:p>
            <a:pPr eaLnBrk="1" hangingPunct="1">
              <a:lnSpc>
                <a:spcPct val="100000"/>
              </a:lnSpc>
              <a:spcBef>
                <a:spcPct val="0"/>
              </a:spcBef>
              <a:buFontTx/>
              <a:buNone/>
            </a:pPr>
            <a:r>
              <a:rPr lang="en-US" altLang="zh-CN">
                <a:solidFill>
                  <a:srgbClr val="D60093"/>
                </a:solidFill>
                <a:latin typeface="Arial Black" panose="020B0A04020102020204" pitchFamily="34" charset="0"/>
              </a:rPr>
              <a:t>CPLD</a:t>
            </a:r>
            <a:r>
              <a:rPr lang="zh-CN" altLang="en-US">
                <a:solidFill>
                  <a:srgbClr val="D60093"/>
                </a:solidFill>
                <a:latin typeface="Arial Black" panose="020B0A04020102020204" pitchFamily="34" charset="0"/>
              </a:rPr>
              <a:t>：</a:t>
            </a:r>
            <a:r>
              <a:rPr lang="en-US" altLang="zh-CN" b="0">
                <a:latin typeface="Arial" panose="020B0604020202020204" pitchFamily="34" charset="0"/>
              </a:rPr>
              <a:t>Complex Programmable Logic Device</a:t>
            </a:r>
            <a:r>
              <a:rPr lang="en-US" altLang="zh-CN" sz="3600" b="0">
                <a:latin typeface="Times New Roman" panose="02020603050405020304" pitchFamily="18" charset="0"/>
              </a:rPr>
              <a:t> </a:t>
            </a:r>
            <a:endParaRPr lang="en-US" altLang="zh-CN" b="0">
              <a:latin typeface="楷体_GB2312" pitchFamily="49" charset="-122"/>
              <a:ea typeface="楷体_GB2312" pitchFamily="49" charset="-122"/>
            </a:endParaRPr>
          </a:p>
        </p:txBody>
      </p:sp>
      <p:sp>
        <p:nvSpPr>
          <p:cNvPr id="80902" name="文本框 29">
            <a:extLst>
              <a:ext uri="{FF2B5EF4-FFF2-40B4-BE49-F238E27FC236}">
                <a16:creationId xmlns:a16="http://schemas.microsoft.com/office/drawing/2014/main" id="{F45EA678-FE2C-4C9E-B839-98FD39E6CC1C}"/>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§1.3 FPGA/CPLD</a:t>
            </a:r>
            <a:r>
              <a:rPr lang="zh-CN" altLang="en-US" sz="3600">
                <a:solidFill>
                  <a:srgbClr val="D60093"/>
                </a:solidFill>
                <a:latin typeface="Arial" panose="020B0604020202020204" pitchFamily="34" charset="0"/>
                <a:ea typeface="黑体" panose="02010609060101010101" pitchFamily="49" charset="-122"/>
              </a:rPr>
              <a:t>、</a:t>
            </a:r>
            <a:r>
              <a:rPr lang="en-US" altLang="zh-CN" sz="3600">
                <a:solidFill>
                  <a:srgbClr val="D60093"/>
                </a:solidFill>
                <a:latin typeface="Arial" panose="020B0604020202020204" pitchFamily="34" charset="0"/>
                <a:ea typeface="黑体" panose="02010609060101010101" pitchFamily="49" charset="-122"/>
              </a:rPr>
              <a:t>ASIC</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12674"/>
                                        </p:tgtEl>
                                        <p:attrNameLst>
                                          <p:attrName>style.visibility</p:attrName>
                                        </p:attrNameLst>
                                      </p:cBhvr>
                                      <p:to>
                                        <p:strVal val="visible"/>
                                      </p:to>
                                    </p:set>
                                    <p:animEffect transition="in" filter="box(in)">
                                      <p:cBhvr>
                                        <p:cTn id="7" dur="500"/>
                                        <p:tgtEl>
                                          <p:spTgt spid="412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12676"/>
                                        </p:tgtEl>
                                        <p:attrNameLst>
                                          <p:attrName>style.visibility</p:attrName>
                                        </p:attrNameLst>
                                      </p:cBhvr>
                                      <p:to>
                                        <p:strVal val="visible"/>
                                      </p:to>
                                    </p:set>
                                    <p:anim calcmode="lin" valueType="num">
                                      <p:cBhvr additive="base">
                                        <p:cTn id="12" dur="500" fill="hold"/>
                                        <p:tgtEl>
                                          <p:spTgt spid="412676"/>
                                        </p:tgtEl>
                                        <p:attrNameLst>
                                          <p:attrName>ppt_x</p:attrName>
                                        </p:attrNameLst>
                                      </p:cBhvr>
                                      <p:tavLst>
                                        <p:tav tm="0">
                                          <p:val>
                                            <p:strVal val="0-#ppt_w/2"/>
                                          </p:val>
                                        </p:tav>
                                        <p:tav tm="100000">
                                          <p:val>
                                            <p:strVal val="#ppt_x"/>
                                          </p:val>
                                        </p:tav>
                                      </p:tavLst>
                                    </p:anim>
                                    <p:anim calcmode="lin" valueType="num">
                                      <p:cBhvr additive="base">
                                        <p:cTn id="13" dur="500" fill="hold"/>
                                        <p:tgtEl>
                                          <p:spTgt spid="4126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4" grpId="0"/>
      <p:bldP spid="41267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AB47D147-E660-4335-AEFF-26289F275A8E}"/>
              </a:ext>
            </a:extLst>
          </p:cNvPr>
          <p:cNvSpPr>
            <a:spLocks noGrp="1" noChangeArrowheads="1"/>
          </p:cNvSpPr>
          <p:nvPr>
            <p:ph type="body" idx="4294967295"/>
          </p:nvPr>
        </p:nvSpPr>
        <p:spPr>
          <a:xfrm>
            <a:off x="1776413" y="1233488"/>
            <a:ext cx="8712200" cy="5003800"/>
          </a:xfrm>
        </p:spPr>
        <p:txBody>
          <a:bodyPr/>
          <a:lstStyle/>
          <a:p>
            <a:pPr eaLnBrk="1" hangingPunct="1">
              <a:lnSpc>
                <a:spcPct val="120000"/>
              </a:lnSpc>
            </a:pPr>
            <a:r>
              <a:rPr lang="en-US" altLang="zh-CN" sz="2400">
                <a:solidFill>
                  <a:srgbClr val="000000"/>
                </a:solidFill>
                <a:latin typeface="Times New Roman" panose="02020603050405020304" pitchFamily="18" charset="0"/>
                <a:ea typeface="楷体_GB2312" pitchFamily="49" charset="-122"/>
              </a:rPr>
              <a:t>FPGA</a:t>
            </a:r>
            <a:r>
              <a:rPr lang="zh-CN" altLang="en-US" sz="2400">
                <a:solidFill>
                  <a:srgbClr val="000000"/>
                </a:solidFill>
                <a:latin typeface="Times New Roman" panose="02020603050405020304" pitchFamily="18" charset="0"/>
                <a:ea typeface="楷体_GB2312" pitchFamily="49" charset="-122"/>
              </a:rPr>
              <a:t>和</a:t>
            </a:r>
            <a:r>
              <a:rPr lang="en-US" altLang="zh-CN" sz="2400">
                <a:solidFill>
                  <a:srgbClr val="000000"/>
                </a:solidFill>
                <a:latin typeface="Times New Roman" panose="02020603050405020304" pitchFamily="18" charset="0"/>
                <a:ea typeface="楷体_GB2312" pitchFamily="49" charset="-122"/>
              </a:rPr>
              <a:t>CPLD: </a:t>
            </a:r>
            <a:r>
              <a:rPr lang="zh-CN" altLang="en-US" sz="2400">
                <a:solidFill>
                  <a:srgbClr val="000000"/>
                </a:solidFill>
                <a:latin typeface="Times New Roman" panose="02020603050405020304" pitchFamily="18" charset="0"/>
                <a:ea typeface="楷体_GB2312" pitchFamily="49" charset="-122"/>
              </a:rPr>
              <a:t>是加工厂完成了集成电路工艺制造与封装测试的集成电路成品。</a:t>
            </a:r>
          </a:p>
          <a:p>
            <a:pPr eaLnBrk="1" hangingPunct="1">
              <a:lnSpc>
                <a:spcPct val="120000"/>
              </a:lnSpc>
              <a:spcBef>
                <a:spcPts val="600"/>
              </a:spcBef>
            </a:pPr>
            <a:r>
              <a:rPr lang="zh-CN" altLang="en-US" sz="2400">
                <a:solidFill>
                  <a:srgbClr val="000000"/>
                </a:solidFill>
                <a:latin typeface="Times New Roman" panose="02020603050405020304" pitchFamily="18" charset="0"/>
                <a:ea typeface="楷体_GB2312" pitchFamily="49" charset="-122"/>
              </a:rPr>
              <a:t>可编程（</a:t>
            </a:r>
            <a:r>
              <a:rPr lang="en-US" altLang="zh-CN" sz="2400">
                <a:solidFill>
                  <a:srgbClr val="000000"/>
                </a:solidFill>
                <a:latin typeface="Times New Roman" panose="02020603050405020304" pitchFamily="18" charset="0"/>
                <a:ea typeface="楷体_GB2312" pitchFamily="49" charset="-122"/>
              </a:rPr>
              <a:t>Programmable</a:t>
            </a:r>
            <a:r>
              <a:rPr lang="zh-CN" altLang="en-US" sz="2400">
                <a:solidFill>
                  <a:srgbClr val="000000"/>
                </a:solidFill>
                <a:latin typeface="Times New Roman" panose="02020603050405020304" pitchFamily="18" charset="0"/>
                <a:ea typeface="楷体_GB2312" pitchFamily="49" charset="-122"/>
              </a:rPr>
              <a:t>）的含义，是设计工程师通过编程改变</a:t>
            </a:r>
            <a:r>
              <a:rPr lang="en-US" altLang="zh-CN" sz="2400">
                <a:solidFill>
                  <a:srgbClr val="000000"/>
                </a:solidFill>
                <a:latin typeface="Times New Roman" panose="02020603050405020304" pitchFamily="18" charset="0"/>
                <a:ea typeface="楷体_GB2312" pitchFamily="49" charset="-122"/>
              </a:rPr>
              <a:t>FPGA/CPLD</a:t>
            </a:r>
            <a:r>
              <a:rPr lang="zh-CN" altLang="en-US" sz="2400">
                <a:solidFill>
                  <a:srgbClr val="000000"/>
                </a:solidFill>
                <a:latin typeface="Times New Roman" panose="02020603050405020304" pitchFamily="18" charset="0"/>
                <a:ea typeface="楷体_GB2312" pitchFamily="49" charset="-122"/>
              </a:rPr>
              <a:t>器件内部配置，从而实现自己所需要的功能。</a:t>
            </a:r>
          </a:p>
          <a:p>
            <a:pPr eaLnBrk="1" hangingPunct="1">
              <a:lnSpc>
                <a:spcPct val="120000"/>
              </a:lnSpc>
              <a:spcBef>
                <a:spcPts val="600"/>
              </a:spcBef>
            </a:pPr>
            <a:r>
              <a:rPr lang="en-US" altLang="zh-CN" sz="2400">
                <a:solidFill>
                  <a:srgbClr val="000000"/>
                </a:solidFill>
                <a:latin typeface="Times New Roman" panose="02020603050405020304" pitchFamily="18" charset="0"/>
                <a:ea typeface="楷体_GB2312" pitchFamily="49" charset="-122"/>
              </a:rPr>
              <a:t>HDL</a:t>
            </a:r>
            <a:r>
              <a:rPr lang="zh-CN" altLang="en-US" sz="2400">
                <a:solidFill>
                  <a:srgbClr val="000000"/>
                </a:solidFill>
                <a:latin typeface="Times New Roman" panose="02020603050405020304" pitchFamily="18" charset="0"/>
                <a:ea typeface="楷体_GB2312" pitchFamily="49" charset="-122"/>
              </a:rPr>
              <a:t>与</a:t>
            </a:r>
            <a:r>
              <a:rPr lang="en-US" altLang="zh-CN" sz="2400">
                <a:solidFill>
                  <a:srgbClr val="000000"/>
                </a:solidFill>
                <a:latin typeface="Times New Roman" panose="02020603050405020304" pitchFamily="18" charset="0"/>
                <a:ea typeface="楷体_GB2312" pitchFamily="49" charset="-122"/>
              </a:rPr>
              <a:t>FPGA/CPLD</a:t>
            </a:r>
            <a:r>
              <a:rPr lang="zh-CN" altLang="en-US" sz="2400">
                <a:solidFill>
                  <a:srgbClr val="000000"/>
                </a:solidFill>
                <a:latin typeface="Times New Roman" panose="02020603050405020304" pitchFamily="18" charset="0"/>
                <a:ea typeface="楷体_GB2312" pitchFamily="49" charset="-122"/>
              </a:rPr>
              <a:t>关系：</a:t>
            </a:r>
            <a:r>
              <a:rPr lang="en-US" altLang="zh-CN" sz="2400">
                <a:solidFill>
                  <a:srgbClr val="000000"/>
                </a:solidFill>
                <a:latin typeface="Times New Roman" panose="02020603050405020304" pitchFamily="18" charset="0"/>
                <a:ea typeface="楷体_GB2312" pitchFamily="49" charset="-122"/>
              </a:rPr>
              <a:t>FPGA/CPLD</a:t>
            </a:r>
            <a:r>
              <a:rPr lang="zh-CN" altLang="en-US" sz="2400">
                <a:solidFill>
                  <a:srgbClr val="000000"/>
                </a:solidFill>
                <a:latin typeface="Times New Roman" panose="02020603050405020304" pitchFamily="18" charset="0"/>
                <a:ea typeface="楷体_GB2312" pitchFamily="49" charset="-122"/>
              </a:rPr>
              <a:t>是</a:t>
            </a:r>
            <a:r>
              <a:rPr lang="en-US" altLang="zh-CN" sz="2400">
                <a:solidFill>
                  <a:srgbClr val="000000"/>
                </a:solidFill>
                <a:latin typeface="Times New Roman" panose="02020603050405020304" pitchFamily="18" charset="0"/>
                <a:ea typeface="楷体_GB2312" pitchFamily="49" charset="-122"/>
              </a:rPr>
              <a:t>HDL</a:t>
            </a:r>
            <a:r>
              <a:rPr lang="zh-CN" altLang="en-US" sz="2400">
                <a:solidFill>
                  <a:srgbClr val="000000"/>
                </a:solidFill>
                <a:latin typeface="Times New Roman" panose="02020603050405020304" pitchFamily="18" charset="0"/>
                <a:ea typeface="楷体_GB2312" pitchFamily="49" charset="-122"/>
              </a:rPr>
              <a:t>物理实现载体，由</a:t>
            </a:r>
            <a:r>
              <a:rPr lang="en-US" altLang="zh-CN" sz="2400">
                <a:solidFill>
                  <a:srgbClr val="000000"/>
                </a:solidFill>
                <a:latin typeface="Times New Roman" panose="02020603050405020304" pitchFamily="18" charset="0"/>
                <a:ea typeface="楷体_GB2312" pitchFamily="49" charset="-122"/>
              </a:rPr>
              <a:t>EDA</a:t>
            </a:r>
            <a:r>
              <a:rPr lang="zh-CN" altLang="en-US" sz="2400">
                <a:solidFill>
                  <a:srgbClr val="000000"/>
                </a:solidFill>
                <a:latin typeface="Times New Roman" panose="02020603050405020304" pitchFamily="18" charset="0"/>
                <a:ea typeface="楷体_GB2312" pitchFamily="49" charset="-122"/>
              </a:rPr>
              <a:t>软件实现。</a:t>
            </a:r>
          </a:p>
          <a:p>
            <a:pPr eaLnBrk="1" hangingPunct="1">
              <a:lnSpc>
                <a:spcPct val="120000"/>
              </a:lnSpc>
              <a:spcBef>
                <a:spcPts val="600"/>
              </a:spcBef>
            </a:pPr>
            <a:r>
              <a:rPr lang="en-US" altLang="zh-CN" sz="2400">
                <a:solidFill>
                  <a:srgbClr val="000000"/>
                </a:solidFill>
                <a:latin typeface="Times New Roman" panose="02020603050405020304" pitchFamily="18" charset="0"/>
                <a:ea typeface="楷体_GB2312" pitchFamily="49" charset="-122"/>
              </a:rPr>
              <a:t>FPGA</a:t>
            </a:r>
            <a:r>
              <a:rPr lang="zh-CN" altLang="en-US" sz="2400">
                <a:solidFill>
                  <a:srgbClr val="000000"/>
                </a:solidFill>
                <a:latin typeface="Times New Roman" panose="02020603050405020304" pitchFamily="18" charset="0"/>
                <a:ea typeface="楷体_GB2312" pitchFamily="49" charset="-122"/>
              </a:rPr>
              <a:t>：基于</a:t>
            </a:r>
            <a:r>
              <a:rPr lang="en-US" altLang="zh-CN" sz="2400">
                <a:solidFill>
                  <a:srgbClr val="000000"/>
                </a:solidFill>
                <a:latin typeface="Times New Roman" panose="02020603050405020304" pitchFamily="18" charset="0"/>
                <a:ea typeface="楷体_GB2312" pitchFamily="49" charset="-122"/>
              </a:rPr>
              <a:t>LUT</a:t>
            </a:r>
            <a:r>
              <a:rPr lang="zh-CN" altLang="en-US" sz="2400">
                <a:solidFill>
                  <a:srgbClr val="000000"/>
                </a:solidFill>
                <a:latin typeface="Times New Roman" panose="02020603050405020304" pitchFamily="18" charset="0"/>
                <a:ea typeface="楷体_GB2312" pitchFamily="49" charset="-122"/>
              </a:rPr>
              <a:t>的查找表结构， </a:t>
            </a:r>
            <a:r>
              <a:rPr lang="en-US" altLang="zh-CN" sz="2400">
                <a:solidFill>
                  <a:srgbClr val="000000"/>
                </a:solidFill>
                <a:latin typeface="Times New Roman" panose="02020603050405020304" pitchFamily="18" charset="0"/>
                <a:ea typeface="楷体_GB2312" pitchFamily="49" charset="-122"/>
              </a:rPr>
              <a:t>SRAM</a:t>
            </a:r>
            <a:r>
              <a:rPr lang="zh-CN" altLang="en-US" sz="2400">
                <a:solidFill>
                  <a:srgbClr val="000000"/>
                </a:solidFill>
                <a:latin typeface="Times New Roman" panose="02020603050405020304" pitchFamily="18" charset="0"/>
                <a:ea typeface="楷体_GB2312" pitchFamily="49" charset="-122"/>
              </a:rPr>
              <a:t>工艺，掉电丢失，数据密集型系统，布线延时不固定。</a:t>
            </a:r>
          </a:p>
          <a:p>
            <a:pPr eaLnBrk="1" hangingPunct="1">
              <a:lnSpc>
                <a:spcPct val="120000"/>
              </a:lnSpc>
              <a:spcBef>
                <a:spcPts val="600"/>
              </a:spcBef>
            </a:pPr>
            <a:r>
              <a:rPr lang="en-US" altLang="zh-CN" sz="2400">
                <a:solidFill>
                  <a:srgbClr val="000000"/>
                </a:solidFill>
                <a:latin typeface="Times New Roman" panose="02020603050405020304" pitchFamily="18" charset="0"/>
                <a:ea typeface="楷体_GB2312" pitchFamily="49" charset="-122"/>
              </a:rPr>
              <a:t>CPLD</a:t>
            </a:r>
            <a:r>
              <a:rPr lang="zh-CN" altLang="en-US" sz="2400">
                <a:solidFill>
                  <a:srgbClr val="000000"/>
                </a:solidFill>
                <a:latin typeface="Times New Roman" panose="02020603050405020304" pitchFamily="18" charset="0"/>
                <a:ea typeface="楷体_GB2312" pitchFamily="49" charset="-122"/>
              </a:rPr>
              <a:t>：基于“与或”阵列结构， </a:t>
            </a:r>
            <a:r>
              <a:rPr lang="en-US" altLang="zh-CN" sz="2400">
                <a:solidFill>
                  <a:srgbClr val="000000"/>
                </a:solidFill>
                <a:latin typeface="Times New Roman" panose="02020603050405020304" pitchFamily="18" charset="0"/>
                <a:ea typeface="楷体_GB2312" pitchFamily="49" charset="-122"/>
              </a:rPr>
              <a:t>PROM</a:t>
            </a:r>
            <a:r>
              <a:rPr lang="zh-CN" altLang="en-US" sz="2400">
                <a:solidFill>
                  <a:srgbClr val="000000"/>
                </a:solidFill>
                <a:latin typeface="Times New Roman" panose="02020603050405020304" pitchFamily="18" charset="0"/>
                <a:ea typeface="楷体_GB2312" pitchFamily="49" charset="-122"/>
              </a:rPr>
              <a:t>工艺，掉电不丢失，控制密集型 系统，布线延时固定。</a:t>
            </a:r>
            <a:endParaRPr lang="en-US" altLang="zh-CN" sz="2400">
              <a:solidFill>
                <a:srgbClr val="000000"/>
              </a:solidFill>
              <a:latin typeface="Times New Roman" panose="02020603050405020304" pitchFamily="18" charset="0"/>
              <a:ea typeface="楷体_GB2312" pitchFamily="49" charset="-122"/>
            </a:endParaRPr>
          </a:p>
        </p:txBody>
      </p:sp>
      <p:sp>
        <p:nvSpPr>
          <p:cNvPr id="81923" name="Rectangle 3">
            <a:extLst>
              <a:ext uri="{FF2B5EF4-FFF2-40B4-BE49-F238E27FC236}">
                <a16:creationId xmlns:a16="http://schemas.microsoft.com/office/drawing/2014/main" id="{AFB4F082-D35F-4FEC-9C15-829DAEEB5A9F}"/>
              </a:ext>
            </a:extLst>
          </p:cNvPr>
          <p:cNvSpPr>
            <a:spLocks noRot="1" noChangeArrowheads="1"/>
          </p:cNvSpPr>
          <p:nvPr/>
        </p:nvSpPr>
        <p:spPr bwMode="auto">
          <a:xfrm>
            <a:off x="1127125" y="512763"/>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B0"/>
                </a:solidFill>
                <a:latin typeface="Arial" panose="020B0604020202020204" pitchFamily="34" charset="0"/>
                <a:ea typeface="黑体" panose="02010609060101010101" pitchFamily="49" charset="-122"/>
              </a:rPr>
              <a:t>二、 </a:t>
            </a:r>
            <a:r>
              <a:rPr lang="en-US" altLang="zh-CN" sz="3200">
                <a:solidFill>
                  <a:srgbClr val="0000B0"/>
                </a:solidFill>
                <a:latin typeface="Arial" panose="020B0604020202020204" pitchFamily="34" charset="0"/>
                <a:ea typeface="黑体" panose="02010609060101010101" pitchFamily="49" charset="-122"/>
              </a:rPr>
              <a:t>FPGA/CPLD</a:t>
            </a:r>
          </a:p>
        </p:txBody>
      </p:sp>
      <p:sp>
        <p:nvSpPr>
          <p:cNvPr id="81924" name="灯片编号占位符 3">
            <a:extLst>
              <a:ext uri="{FF2B5EF4-FFF2-40B4-BE49-F238E27FC236}">
                <a16:creationId xmlns:a16="http://schemas.microsoft.com/office/drawing/2014/main" id="{FB0B19B7-1532-4D18-841B-A80FC296000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787B3C68-5320-4D68-BDC7-E317BB7FA0C3}"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39</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a:extLst>
              <a:ext uri="{FF2B5EF4-FFF2-40B4-BE49-F238E27FC236}">
                <a16:creationId xmlns:a16="http://schemas.microsoft.com/office/drawing/2014/main" id="{5379389C-C3BF-48D0-838F-28D8F16C2038}"/>
              </a:ext>
            </a:extLst>
          </p:cNvPr>
          <p:cNvSpPr>
            <a:spLocks noGrp="1" noChangeArrowheads="1"/>
          </p:cNvSpPr>
          <p:nvPr>
            <p:ph type="body" idx="4294967295"/>
          </p:nvPr>
        </p:nvSpPr>
        <p:spPr>
          <a:xfrm>
            <a:off x="2700338" y="4467225"/>
            <a:ext cx="6840537" cy="1557338"/>
          </a:xfrm>
          <a:noFill/>
          <a:extLs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p>
            <a:pPr eaLnBrk="1" hangingPunct="1">
              <a:lnSpc>
                <a:spcPct val="100000"/>
              </a:lnSpc>
              <a:spcBef>
                <a:spcPct val="20000"/>
              </a:spcBef>
              <a:buClr>
                <a:srgbClr val="BB1580"/>
              </a:buClr>
              <a:buSzPct val="70000"/>
              <a:buFont typeface="Wingdings" panose="05000000000000000000" pitchFamily="2" charset="2"/>
              <a:buChar char="l"/>
            </a:pPr>
            <a:r>
              <a:rPr lang="zh-CN" altLang="en-US" b="1">
                <a:solidFill>
                  <a:srgbClr val="BB1580"/>
                </a:solidFill>
                <a:latin typeface="Times New Roman" panose="02020603050405020304" pitchFamily="18" charset="0"/>
                <a:ea typeface="楷体_GB2312" pitchFamily="49" charset="-122"/>
              </a:rPr>
              <a:t>掌握一门语言</a:t>
            </a:r>
            <a:r>
              <a:rPr lang="en-US" altLang="zh-CN" b="1">
                <a:solidFill>
                  <a:srgbClr val="BB1580"/>
                </a:solidFill>
                <a:latin typeface="华文中宋" panose="02010600040101010101" pitchFamily="2" charset="-122"/>
                <a:ea typeface="华文中宋" panose="02010600040101010101" pitchFamily="2" charset="-122"/>
              </a:rPr>
              <a:t>—</a:t>
            </a:r>
            <a:r>
              <a:rPr lang="en-US" altLang="zh-CN" b="1">
                <a:solidFill>
                  <a:srgbClr val="BB1580"/>
                </a:solidFill>
                <a:latin typeface="Times New Roman" panose="02020603050405020304" pitchFamily="18" charset="0"/>
                <a:ea typeface="楷体_GB2312" pitchFamily="49" charset="-122"/>
              </a:rPr>
              <a:t>VHDL</a:t>
            </a:r>
            <a:r>
              <a:rPr lang="zh-CN" altLang="en-US" b="1">
                <a:solidFill>
                  <a:srgbClr val="BB1580"/>
                </a:solidFill>
                <a:latin typeface="Times New Roman" panose="02020603050405020304" pitchFamily="18" charset="0"/>
                <a:ea typeface="楷体_GB2312" pitchFamily="49" charset="-122"/>
              </a:rPr>
              <a:t>、</a:t>
            </a:r>
            <a:r>
              <a:rPr lang="en-US" altLang="zh-CN" b="1">
                <a:solidFill>
                  <a:srgbClr val="BB1580"/>
                </a:solidFill>
                <a:latin typeface="Times New Roman" panose="02020603050405020304" pitchFamily="18" charset="0"/>
                <a:ea typeface="楷体_GB2312" pitchFamily="49" charset="-122"/>
              </a:rPr>
              <a:t>Verilog</a:t>
            </a:r>
            <a:endParaRPr lang="zh-CN" altLang="en-US" b="1">
              <a:solidFill>
                <a:srgbClr val="BB1580"/>
              </a:solidFill>
              <a:latin typeface="Times New Roman" panose="02020603050405020304" pitchFamily="18" charset="0"/>
              <a:ea typeface="楷体_GB2312" pitchFamily="49" charset="-122"/>
            </a:endParaRPr>
          </a:p>
          <a:p>
            <a:pPr eaLnBrk="1" hangingPunct="1">
              <a:lnSpc>
                <a:spcPct val="100000"/>
              </a:lnSpc>
              <a:spcBef>
                <a:spcPct val="20000"/>
              </a:spcBef>
              <a:buClr>
                <a:srgbClr val="BB1580"/>
              </a:buClr>
              <a:buSzPct val="70000"/>
              <a:buFont typeface="Wingdings" panose="05000000000000000000" pitchFamily="2" charset="2"/>
              <a:buChar char="l"/>
            </a:pPr>
            <a:r>
              <a:rPr lang="zh-CN" altLang="en-US" b="1">
                <a:solidFill>
                  <a:srgbClr val="BB1580"/>
                </a:solidFill>
                <a:latin typeface="Times New Roman" panose="02020603050405020304" pitchFamily="18" charset="0"/>
                <a:ea typeface="楷体_GB2312" pitchFamily="49" charset="-122"/>
              </a:rPr>
              <a:t>熟悉一种工具</a:t>
            </a:r>
            <a:r>
              <a:rPr lang="en-US" altLang="zh-CN" b="1">
                <a:solidFill>
                  <a:srgbClr val="BB1580"/>
                </a:solidFill>
                <a:latin typeface="华文中宋" panose="02010600040101010101" pitchFamily="2" charset="-122"/>
                <a:ea typeface="华文中宋" panose="02010600040101010101" pitchFamily="2" charset="-122"/>
              </a:rPr>
              <a:t>—</a:t>
            </a:r>
            <a:r>
              <a:rPr lang="en-US" altLang="zh-CN" b="1">
                <a:solidFill>
                  <a:srgbClr val="BB1580"/>
                </a:solidFill>
                <a:latin typeface="Times New Roman" panose="02020603050405020304" pitchFamily="18" charset="0"/>
                <a:ea typeface="楷体_GB2312" pitchFamily="49" charset="-122"/>
              </a:rPr>
              <a:t>FPGA</a:t>
            </a:r>
            <a:r>
              <a:rPr lang="zh-CN" altLang="en-US" b="1">
                <a:solidFill>
                  <a:srgbClr val="BB1580"/>
                </a:solidFill>
                <a:latin typeface="Times New Roman" panose="02020603050405020304" pitchFamily="18" charset="0"/>
                <a:ea typeface="楷体_GB2312" pitchFamily="49" charset="-122"/>
              </a:rPr>
              <a:t>集成开发软件</a:t>
            </a:r>
          </a:p>
          <a:p>
            <a:pPr eaLnBrk="1" hangingPunct="1">
              <a:lnSpc>
                <a:spcPct val="100000"/>
              </a:lnSpc>
              <a:spcBef>
                <a:spcPct val="20000"/>
              </a:spcBef>
              <a:buClr>
                <a:srgbClr val="BB1580"/>
              </a:buClr>
              <a:buSzPct val="70000"/>
              <a:buFont typeface="Wingdings" panose="05000000000000000000" pitchFamily="2" charset="2"/>
              <a:buChar char="l"/>
            </a:pPr>
            <a:r>
              <a:rPr lang="zh-CN" altLang="en-US" b="1">
                <a:solidFill>
                  <a:srgbClr val="BB1580"/>
                </a:solidFill>
                <a:latin typeface="Times New Roman" panose="02020603050405020304" pitchFamily="18" charset="0"/>
                <a:ea typeface="楷体_GB2312" pitchFamily="49" charset="-122"/>
              </a:rPr>
              <a:t>了解一类芯片</a:t>
            </a:r>
            <a:r>
              <a:rPr lang="en-US" altLang="zh-CN" b="1">
                <a:solidFill>
                  <a:srgbClr val="BB1580"/>
                </a:solidFill>
                <a:latin typeface="华文中宋" panose="02010600040101010101" pitchFamily="2" charset="-122"/>
                <a:ea typeface="华文中宋" panose="02010600040101010101" pitchFamily="2" charset="-122"/>
              </a:rPr>
              <a:t>—</a:t>
            </a:r>
            <a:r>
              <a:rPr lang="en-US" altLang="zh-CN" b="1">
                <a:solidFill>
                  <a:srgbClr val="BB1580"/>
                </a:solidFill>
                <a:latin typeface="Times New Roman" panose="02020603050405020304" pitchFamily="18" charset="0"/>
                <a:ea typeface="楷体_GB2312" pitchFamily="49" charset="-122"/>
              </a:rPr>
              <a:t>FPGA</a:t>
            </a:r>
            <a:r>
              <a:rPr lang="zh-CN" altLang="en-US" b="1">
                <a:solidFill>
                  <a:srgbClr val="BB1580"/>
                </a:solidFill>
                <a:latin typeface="Times New Roman" panose="02020603050405020304" pitchFamily="18" charset="0"/>
                <a:ea typeface="楷体_GB2312" pitchFamily="49" charset="-122"/>
              </a:rPr>
              <a:t>和</a:t>
            </a:r>
            <a:r>
              <a:rPr lang="en-US" altLang="zh-CN" b="1">
                <a:solidFill>
                  <a:srgbClr val="BB1580"/>
                </a:solidFill>
                <a:latin typeface="Times New Roman" panose="02020603050405020304" pitchFamily="18" charset="0"/>
                <a:ea typeface="楷体_GB2312" pitchFamily="49" charset="-122"/>
              </a:rPr>
              <a:t>ASIC                    </a:t>
            </a:r>
          </a:p>
        </p:txBody>
      </p:sp>
      <p:sp>
        <p:nvSpPr>
          <p:cNvPr id="51207" name="Text Box 4">
            <a:extLst>
              <a:ext uri="{FF2B5EF4-FFF2-40B4-BE49-F238E27FC236}">
                <a16:creationId xmlns:a16="http://schemas.microsoft.com/office/drawing/2014/main" id="{87A8E785-A6A6-46B5-BEFA-A5B589A1BFBC}"/>
              </a:ext>
            </a:extLst>
          </p:cNvPr>
          <p:cNvSpPr txBox="1">
            <a:spLocks noChangeArrowheads="1"/>
          </p:cNvSpPr>
          <p:nvPr/>
        </p:nvSpPr>
        <p:spPr bwMode="auto">
          <a:xfrm>
            <a:off x="2711450" y="2097088"/>
            <a:ext cx="74168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Clr>
                <a:srgbClr val="BB1580"/>
              </a:buClr>
              <a:buSzPct val="70000"/>
              <a:buFont typeface="Wingdings" panose="05000000000000000000" pitchFamily="2" charset="2"/>
              <a:buChar char="l"/>
            </a:pPr>
            <a:r>
              <a:rPr lang="en-US" altLang="zh-CN">
                <a:solidFill>
                  <a:srgbClr val="BB1580"/>
                </a:solidFill>
                <a:latin typeface="华文中宋" panose="02010600040101010101" pitchFamily="2" charset="-122"/>
                <a:ea typeface="华文中宋" panose="02010600040101010101" pitchFamily="2" charset="-122"/>
              </a:rPr>
              <a:t> </a:t>
            </a:r>
            <a:r>
              <a:rPr lang="en-US" altLang="zh-CN">
                <a:solidFill>
                  <a:srgbClr val="BB1580"/>
                </a:solidFill>
                <a:latin typeface="Times New Roman" panose="02020603050405020304" pitchFamily="18" charset="0"/>
                <a:ea typeface="楷体_GB2312" pitchFamily="49" charset="-122"/>
              </a:rPr>
              <a:t> EDA</a:t>
            </a:r>
            <a:r>
              <a:rPr lang="zh-CN" altLang="en-US">
                <a:solidFill>
                  <a:srgbClr val="BB1580"/>
                </a:solidFill>
                <a:latin typeface="楷体_GB2312" pitchFamily="49" charset="-122"/>
                <a:ea typeface="楷体_GB2312" pitchFamily="49" charset="-122"/>
              </a:rPr>
              <a:t>设计流程及方法（软件平台）</a:t>
            </a:r>
            <a:endParaRPr lang="en-US" altLang="zh-CN">
              <a:solidFill>
                <a:srgbClr val="BB1580"/>
              </a:solidFill>
              <a:latin typeface="楷体_GB2312" pitchFamily="49" charset="-122"/>
              <a:ea typeface="楷体_GB2312" pitchFamily="49" charset="-122"/>
            </a:endParaRPr>
          </a:p>
          <a:p>
            <a:pPr eaLnBrk="1" hangingPunct="1">
              <a:lnSpc>
                <a:spcPct val="100000"/>
              </a:lnSpc>
              <a:spcBef>
                <a:spcPct val="20000"/>
              </a:spcBef>
              <a:buClr>
                <a:srgbClr val="BB1580"/>
              </a:buClr>
              <a:buSzPct val="70000"/>
              <a:buFont typeface="Wingdings" panose="05000000000000000000" pitchFamily="2" charset="2"/>
              <a:buChar char="l"/>
            </a:pPr>
            <a:r>
              <a:rPr lang="en-US" altLang="zh-CN">
                <a:solidFill>
                  <a:srgbClr val="BB1580"/>
                </a:solidFill>
                <a:latin typeface="Times New Roman" panose="02020603050405020304" pitchFamily="18" charset="0"/>
                <a:ea typeface="楷体_GB2312" pitchFamily="49" charset="-122"/>
              </a:rPr>
              <a:t>  EDA</a:t>
            </a:r>
            <a:r>
              <a:rPr lang="zh-CN" altLang="en-US">
                <a:solidFill>
                  <a:srgbClr val="BB1580"/>
                </a:solidFill>
                <a:latin typeface="Times New Roman" panose="02020603050405020304" pitchFamily="18" charset="0"/>
                <a:ea typeface="楷体_GB2312" pitchFamily="49" charset="-122"/>
              </a:rPr>
              <a:t>设计语言（</a:t>
            </a:r>
            <a:r>
              <a:rPr lang="en-US" altLang="zh-CN">
                <a:solidFill>
                  <a:srgbClr val="BB1580"/>
                </a:solidFill>
                <a:latin typeface="Times New Roman" panose="02020603050405020304" pitchFamily="18" charset="0"/>
                <a:ea typeface="楷体_GB2312" pitchFamily="49" charset="-122"/>
              </a:rPr>
              <a:t>VHDL</a:t>
            </a:r>
            <a:r>
              <a:rPr lang="zh-CN" altLang="en-US">
                <a:solidFill>
                  <a:srgbClr val="BB1580"/>
                </a:solidFill>
                <a:latin typeface="Times New Roman" panose="02020603050405020304" pitchFamily="18" charset="0"/>
                <a:ea typeface="楷体_GB2312" pitchFamily="49" charset="-122"/>
              </a:rPr>
              <a:t>、</a:t>
            </a:r>
            <a:r>
              <a:rPr lang="en-US" altLang="zh-CN">
                <a:solidFill>
                  <a:srgbClr val="BB1580"/>
                </a:solidFill>
                <a:latin typeface="Times New Roman" panose="02020603050405020304" pitchFamily="18" charset="0"/>
                <a:ea typeface="楷体_GB2312" pitchFamily="49" charset="-122"/>
              </a:rPr>
              <a:t>Verilog</a:t>
            </a:r>
            <a:r>
              <a:rPr lang="zh-CN" altLang="en-US">
                <a:solidFill>
                  <a:srgbClr val="BB1580"/>
                </a:solidFill>
                <a:latin typeface="Times New Roman" panose="02020603050405020304" pitchFamily="18" charset="0"/>
                <a:ea typeface="楷体_GB2312" pitchFamily="49" charset="-122"/>
              </a:rPr>
              <a:t>）</a:t>
            </a:r>
            <a:endParaRPr lang="en-US" altLang="zh-CN">
              <a:solidFill>
                <a:srgbClr val="BB1580"/>
              </a:solidFill>
              <a:latin typeface="Times New Roman" panose="02020603050405020304" pitchFamily="18" charset="0"/>
              <a:ea typeface="楷体_GB2312" pitchFamily="49" charset="-122"/>
            </a:endParaRPr>
          </a:p>
          <a:p>
            <a:pPr eaLnBrk="1" hangingPunct="1">
              <a:lnSpc>
                <a:spcPct val="100000"/>
              </a:lnSpc>
              <a:spcBef>
                <a:spcPct val="20000"/>
              </a:spcBef>
              <a:buClr>
                <a:srgbClr val="BB1580"/>
              </a:buClr>
              <a:buSzPct val="70000"/>
              <a:buFont typeface="Wingdings" panose="05000000000000000000" pitchFamily="2" charset="2"/>
              <a:buChar char="l"/>
            </a:pPr>
            <a:r>
              <a:rPr lang="en-US" altLang="zh-CN">
                <a:solidFill>
                  <a:srgbClr val="BB1580"/>
                </a:solidFill>
                <a:latin typeface="Times New Roman" panose="02020603050405020304" pitchFamily="18" charset="0"/>
                <a:ea typeface="楷体_GB2312" pitchFamily="49" charset="-122"/>
              </a:rPr>
              <a:t>  EDA </a:t>
            </a:r>
            <a:r>
              <a:rPr lang="zh-CN" altLang="en-US">
                <a:solidFill>
                  <a:srgbClr val="BB1580"/>
                </a:solidFill>
                <a:latin typeface="Times New Roman" panose="02020603050405020304" pitchFamily="18" charset="0"/>
                <a:ea typeface="楷体_GB2312" pitchFamily="49" charset="-122"/>
              </a:rPr>
              <a:t>设计案例</a:t>
            </a:r>
            <a:endParaRPr lang="zh-CN" altLang="en-US">
              <a:solidFill>
                <a:srgbClr val="BB1580"/>
              </a:solidFill>
              <a:latin typeface="Times New Roman" panose="02020603050405020304" pitchFamily="18" charset="0"/>
            </a:endParaRPr>
          </a:p>
        </p:txBody>
      </p:sp>
      <p:sp>
        <p:nvSpPr>
          <p:cNvPr id="51208" name="Rectangle 3">
            <a:extLst>
              <a:ext uri="{FF2B5EF4-FFF2-40B4-BE49-F238E27FC236}">
                <a16:creationId xmlns:a16="http://schemas.microsoft.com/office/drawing/2014/main" id="{B0B2F3A8-8EC4-4FD0-A09E-A51CE6608F2E}"/>
              </a:ext>
            </a:extLst>
          </p:cNvPr>
          <p:cNvSpPr>
            <a:spLocks noChangeArrowheads="1"/>
          </p:cNvSpPr>
          <p:nvPr/>
        </p:nvSpPr>
        <p:spPr bwMode="auto">
          <a:xfrm>
            <a:off x="2351088" y="1449388"/>
            <a:ext cx="61944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20000"/>
              </a:spcBef>
              <a:buFont typeface="Wingdings" panose="05000000000000000000" pitchFamily="2" charset="2"/>
              <a:buNone/>
            </a:pPr>
            <a:r>
              <a:rPr lang="zh-CN" altLang="en-US" sz="3200">
                <a:latin typeface="楷体_GB2312" pitchFamily="49" charset="-122"/>
                <a:ea typeface="楷体_GB2312" pitchFamily="49" charset="-122"/>
              </a:rPr>
              <a:t>教学内容：</a:t>
            </a:r>
            <a:r>
              <a:rPr lang="en-US" altLang="zh-CN" sz="3200">
                <a:latin typeface="楷体_GB2312" pitchFamily="49" charset="-122"/>
                <a:ea typeface="楷体_GB2312" pitchFamily="49" charset="-122"/>
              </a:rPr>
              <a:t>48</a:t>
            </a:r>
            <a:r>
              <a:rPr lang="zh-CN" altLang="en-US" sz="3200">
                <a:latin typeface="楷体_GB2312" pitchFamily="49" charset="-122"/>
                <a:ea typeface="楷体_GB2312" pitchFamily="49" charset="-122"/>
              </a:rPr>
              <a:t>学时</a:t>
            </a:r>
            <a:r>
              <a:rPr lang="en-US" altLang="zh-CN" sz="3200">
                <a:latin typeface="楷体_GB2312" pitchFamily="49" charset="-122"/>
                <a:ea typeface="楷体_GB2312" pitchFamily="49" charset="-122"/>
              </a:rPr>
              <a:t>(1-12</a:t>
            </a:r>
            <a:r>
              <a:rPr lang="zh-CN" altLang="en-US" sz="3200">
                <a:latin typeface="楷体_GB2312" pitchFamily="49" charset="-122"/>
                <a:ea typeface="楷体_GB2312" pitchFamily="49" charset="-122"/>
              </a:rPr>
              <a:t>周</a:t>
            </a:r>
            <a:r>
              <a:rPr lang="en-US" altLang="zh-CN" sz="3200">
                <a:latin typeface="楷体_GB2312" pitchFamily="49" charset="-122"/>
                <a:ea typeface="楷体_GB2312" pitchFamily="49" charset="-122"/>
              </a:rPr>
              <a:t>)</a:t>
            </a:r>
          </a:p>
        </p:txBody>
      </p:sp>
      <p:sp>
        <p:nvSpPr>
          <p:cNvPr id="51209" name="Rectangle 9">
            <a:extLst>
              <a:ext uri="{FF2B5EF4-FFF2-40B4-BE49-F238E27FC236}">
                <a16:creationId xmlns:a16="http://schemas.microsoft.com/office/drawing/2014/main" id="{B4385774-7C0A-4048-9FBB-75B6F21B9CD1}"/>
              </a:ext>
            </a:extLst>
          </p:cNvPr>
          <p:cNvSpPr>
            <a:spLocks noChangeArrowheads="1"/>
          </p:cNvSpPr>
          <p:nvPr/>
        </p:nvSpPr>
        <p:spPr bwMode="auto">
          <a:xfrm>
            <a:off x="2339975" y="3768725"/>
            <a:ext cx="288131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Font typeface="Wingdings" panose="05000000000000000000" pitchFamily="2" charset="2"/>
              <a:buNone/>
            </a:pPr>
            <a:r>
              <a:rPr lang="zh-CN" altLang="en-US" sz="3200">
                <a:latin typeface="楷体_GB2312" pitchFamily="49" charset="-122"/>
                <a:ea typeface="楷体_GB2312" pitchFamily="49" charset="-122"/>
              </a:rPr>
              <a:t>教学目的：</a:t>
            </a:r>
          </a:p>
        </p:txBody>
      </p:sp>
      <p:sp>
        <p:nvSpPr>
          <p:cNvPr id="43014" name="灯片编号占位符 3">
            <a:extLst>
              <a:ext uri="{FF2B5EF4-FFF2-40B4-BE49-F238E27FC236}">
                <a16:creationId xmlns:a16="http://schemas.microsoft.com/office/drawing/2014/main" id="{5A278E6B-D340-4304-BBCE-26C342CAECDC}"/>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ACC9E8A-8B93-40B3-A749-4BA76FEC0B3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8" name="任意多边形 7">
            <a:extLst>
              <a:ext uri="{FF2B5EF4-FFF2-40B4-BE49-F238E27FC236}">
                <a16:creationId xmlns:a16="http://schemas.microsoft.com/office/drawing/2014/main" id="{5AF99441-B758-440C-9200-CC58CA4DC119}"/>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3016" name="文本框 29">
            <a:extLst>
              <a:ext uri="{FF2B5EF4-FFF2-40B4-BE49-F238E27FC236}">
                <a16:creationId xmlns:a16="http://schemas.microsoft.com/office/drawing/2014/main" id="{078DDFF9-DEB9-471A-97B1-F252566354C4}"/>
              </a:ext>
            </a:extLst>
          </p:cNvPr>
          <p:cNvSpPr txBox="1">
            <a:spLocks noChangeArrowheads="1"/>
          </p:cNvSpPr>
          <p:nvPr>
            <p:custDataLst>
              <p:tags r:id="rId2"/>
            </p:custDataLst>
          </p:nvPr>
        </p:nvSpPr>
        <p:spPr bwMode="auto">
          <a:xfrm>
            <a:off x="0" y="635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课程教学安排</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8">
                                            <p:txEl>
                                              <p:pRg st="0" end="0"/>
                                            </p:txEl>
                                          </p:spTgt>
                                        </p:tgtEl>
                                        <p:attrNameLst>
                                          <p:attrName>style.visibility</p:attrName>
                                        </p:attrNameLst>
                                      </p:cBhvr>
                                      <p:to>
                                        <p:strVal val="visible"/>
                                      </p:to>
                                    </p:set>
                                    <p:anim calcmode="lin" valueType="num">
                                      <p:cBhvr additive="base">
                                        <p:cTn id="7" dur="500" fill="hold"/>
                                        <p:tgtEl>
                                          <p:spTgt spid="512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7"/>
                                        </p:tgtEl>
                                        <p:attrNameLst>
                                          <p:attrName>style.visibility</p:attrName>
                                        </p:attrNameLst>
                                      </p:cBhvr>
                                      <p:to>
                                        <p:strVal val="visible"/>
                                      </p:to>
                                    </p:set>
                                    <p:anim calcmode="lin" valueType="num">
                                      <p:cBhvr additive="base">
                                        <p:cTn id="13" dur="500" fill="hold"/>
                                        <p:tgtEl>
                                          <p:spTgt spid="51207"/>
                                        </p:tgtEl>
                                        <p:attrNameLst>
                                          <p:attrName>ppt_x</p:attrName>
                                        </p:attrNameLst>
                                      </p:cBhvr>
                                      <p:tavLst>
                                        <p:tav tm="0">
                                          <p:val>
                                            <p:strVal val="0-#ppt_w/2"/>
                                          </p:val>
                                        </p:tav>
                                        <p:tav tm="100000">
                                          <p:val>
                                            <p:strVal val="#ppt_x"/>
                                          </p:val>
                                        </p:tav>
                                      </p:tavLst>
                                    </p:anim>
                                    <p:anim calcmode="lin" valueType="num">
                                      <p:cBhvr additive="base">
                                        <p:cTn id="14" dur="500" fill="hold"/>
                                        <p:tgtEl>
                                          <p:spTgt spid="512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1209"/>
                                        </p:tgtEl>
                                        <p:attrNameLst>
                                          <p:attrName>style.visibility</p:attrName>
                                        </p:attrNameLst>
                                      </p:cBhvr>
                                      <p:to>
                                        <p:strVal val="visible"/>
                                      </p:to>
                                    </p:set>
                                    <p:animEffect transition="in" filter="blinds(horizontal)">
                                      <p:cBhvr>
                                        <p:cTn id="19" dur="500"/>
                                        <p:tgtEl>
                                          <p:spTgt spid="5120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24" dur="500"/>
                                        <p:tgtEl>
                                          <p:spTgt spid="51203">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29" dur="500"/>
                                        <p:tgtEl>
                                          <p:spTgt spid="51203">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34" dur="500"/>
                                        <p:tgtEl>
                                          <p:spTgt spid="512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P spid="51207" grpId="0"/>
      <p:bldP spid="51208" grpId="0" build="p"/>
      <p:bldP spid="5120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64">
            <a:extLst>
              <a:ext uri="{FF2B5EF4-FFF2-40B4-BE49-F238E27FC236}">
                <a16:creationId xmlns:a16="http://schemas.microsoft.com/office/drawing/2014/main" id="{50E7C78C-6083-4AF7-B81A-AC498FD37D07}"/>
              </a:ext>
            </a:extLst>
          </p:cNvPr>
          <p:cNvSpPr>
            <a:spLocks noChangeArrowheads="1"/>
          </p:cNvSpPr>
          <p:nvPr/>
        </p:nvSpPr>
        <p:spPr bwMode="auto">
          <a:xfrm rot="-5400000">
            <a:off x="8896350" y="6097588"/>
            <a:ext cx="903287" cy="312738"/>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47" name="Rectangle 265">
            <a:extLst>
              <a:ext uri="{FF2B5EF4-FFF2-40B4-BE49-F238E27FC236}">
                <a16:creationId xmlns:a16="http://schemas.microsoft.com/office/drawing/2014/main" id="{1CD840B0-15EE-4543-90D8-B9E13EEED419}"/>
              </a:ext>
            </a:extLst>
          </p:cNvPr>
          <p:cNvSpPr>
            <a:spLocks noChangeArrowheads="1"/>
          </p:cNvSpPr>
          <p:nvPr/>
        </p:nvSpPr>
        <p:spPr bwMode="auto">
          <a:xfrm>
            <a:off x="4156075" y="1296988"/>
            <a:ext cx="5945188" cy="450056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latin typeface="Arial" panose="020B0604020202020204" pitchFamily="34" charset="0"/>
              </a:rPr>
              <a:t> </a:t>
            </a:r>
          </a:p>
        </p:txBody>
      </p:sp>
      <p:sp>
        <p:nvSpPr>
          <p:cNvPr id="82948" name="Rectangle 266">
            <a:extLst>
              <a:ext uri="{FF2B5EF4-FFF2-40B4-BE49-F238E27FC236}">
                <a16:creationId xmlns:a16="http://schemas.microsoft.com/office/drawing/2014/main" id="{78AE966E-06B4-4B7B-A608-6C7E050B786C}"/>
              </a:ext>
            </a:extLst>
          </p:cNvPr>
          <p:cNvSpPr>
            <a:spLocks noChangeArrowheads="1"/>
          </p:cNvSpPr>
          <p:nvPr/>
        </p:nvSpPr>
        <p:spPr bwMode="auto">
          <a:xfrm>
            <a:off x="3252788" y="1824038"/>
            <a:ext cx="903287" cy="312737"/>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49" name="Rectangle 267">
            <a:extLst>
              <a:ext uri="{FF2B5EF4-FFF2-40B4-BE49-F238E27FC236}">
                <a16:creationId xmlns:a16="http://schemas.microsoft.com/office/drawing/2014/main" id="{4E5A7C6B-C4C6-4DAD-861F-75F09AF5E114}"/>
              </a:ext>
            </a:extLst>
          </p:cNvPr>
          <p:cNvSpPr>
            <a:spLocks noChangeArrowheads="1"/>
          </p:cNvSpPr>
          <p:nvPr/>
        </p:nvSpPr>
        <p:spPr bwMode="auto">
          <a:xfrm rot="-5400000">
            <a:off x="4578350" y="6092825"/>
            <a:ext cx="903288" cy="312738"/>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50" name="Rectangle 268">
            <a:extLst>
              <a:ext uri="{FF2B5EF4-FFF2-40B4-BE49-F238E27FC236}">
                <a16:creationId xmlns:a16="http://schemas.microsoft.com/office/drawing/2014/main" id="{B14365D6-228A-4619-9BA0-09FC4413343A}"/>
              </a:ext>
            </a:extLst>
          </p:cNvPr>
          <p:cNvSpPr>
            <a:spLocks noChangeArrowheads="1"/>
          </p:cNvSpPr>
          <p:nvPr/>
        </p:nvSpPr>
        <p:spPr bwMode="auto">
          <a:xfrm>
            <a:off x="3252788" y="3262313"/>
            <a:ext cx="903287" cy="312737"/>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51" name="Rectangle 269">
            <a:extLst>
              <a:ext uri="{FF2B5EF4-FFF2-40B4-BE49-F238E27FC236}">
                <a16:creationId xmlns:a16="http://schemas.microsoft.com/office/drawing/2014/main" id="{F983278F-DD49-4176-B7D7-79A0FAA95A86}"/>
              </a:ext>
            </a:extLst>
          </p:cNvPr>
          <p:cNvSpPr>
            <a:spLocks noChangeArrowheads="1"/>
          </p:cNvSpPr>
          <p:nvPr/>
        </p:nvSpPr>
        <p:spPr bwMode="auto">
          <a:xfrm>
            <a:off x="3252788" y="4745038"/>
            <a:ext cx="903287" cy="312737"/>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52" name="Rectangle 270">
            <a:extLst>
              <a:ext uri="{FF2B5EF4-FFF2-40B4-BE49-F238E27FC236}">
                <a16:creationId xmlns:a16="http://schemas.microsoft.com/office/drawing/2014/main" id="{B367B317-E176-401C-99EA-A14E45B0178D}"/>
              </a:ext>
            </a:extLst>
          </p:cNvPr>
          <p:cNvSpPr>
            <a:spLocks noChangeArrowheads="1"/>
          </p:cNvSpPr>
          <p:nvPr/>
        </p:nvSpPr>
        <p:spPr bwMode="auto">
          <a:xfrm rot="-5400000">
            <a:off x="6026150" y="6092825"/>
            <a:ext cx="903288" cy="312738"/>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53" name="Rectangle 271">
            <a:extLst>
              <a:ext uri="{FF2B5EF4-FFF2-40B4-BE49-F238E27FC236}">
                <a16:creationId xmlns:a16="http://schemas.microsoft.com/office/drawing/2014/main" id="{D91D3E49-DDEF-4ED2-9CCA-E734F362F32B}"/>
              </a:ext>
            </a:extLst>
          </p:cNvPr>
          <p:cNvSpPr>
            <a:spLocks noChangeArrowheads="1"/>
          </p:cNvSpPr>
          <p:nvPr/>
        </p:nvSpPr>
        <p:spPr bwMode="auto">
          <a:xfrm rot="-5400000">
            <a:off x="7464425" y="6092825"/>
            <a:ext cx="903288" cy="312738"/>
          </a:xfrm>
          <a:prstGeom prst="rect">
            <a:avLst/>
          </a:prstGeom>
          <a:solidFill>
            <a:schemeClr val="tx1"/>
          </a:solidFill>
          <a:ln w="381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82954" name="Freeform 272">
            <a:extLst>
              <a:ext uri="{FF2B5EF4-FFF2-40B4-BE49-F238E27FC236}">
                <a16:creationId xmlns:a16="http://schemas.microsoft.com/office/drawing/2014/main" id="{3EDB6EBD-2658-4811-B388-13BCA07F40F8}"/>
              </a:ext>
            </a:extLst>
          </p:cNvPr>
          <p:cNvSpPr>
            <a:spLocks noChangeArrowheads="1"/>
          </p:cNvSpPr>
          <p:nvPr/>
        </p:nvSpPr>
        <p:spPr bwMode="auto">
          <a:xfrm>
            <a:off x="4156075" y="1281113"/>
            <a:ext cx="5945188" cy="4514850"/>
          </a:xfrm>
          <a:custGeom>
            <a:avLst/>
            <a:gdLst>
              <a:gd name="T0" fmla="*/ 0 w 3745"/>
              <a:gd name="T1" fmla="*/ 0 h 2844"/>
              <a:gd name="T2" fmla="*/ 0 w 3745"/>
              <a:gd name="T3" fmla="*/ 2147483646 h 2844"/>
              <a:gd name="T4" fmla="*/ 2147483646 w 3745"/>
              <a:gd name="T5" fmla="*/ 2147483646 h 2844"/>
              <a:gd name="T6" fmla="*/ 0 60000 65536"/>
              <a:gd name="T7" fmla="*/ 0 60000 65536"/>
              <a:gd name="T8" fmla="*/ 0 60000 65536"/>
            </a:gdLst>
            <a:ahLst/>
            <a:cxnLst>
              <a:cxn ang="T6">
                <a:pos x="T0" y="T1"/>
              </a:cxn>
              <a:cxn ang="T7">
                <a:pos x="T2" y="T3"/>
              </a:cxn>
              <a:cxn ang="T8">
                <a:pos x="T4" y="T5"/>
              </a:cxn>
            </a:cxnLst>
            <a:rect l="0" t="0" r="r" b="b"/>
            <a:pathLst>
              <a:path w="3745" h="2844">
                <a:moveTo>
                  <a:pt x="0" y="0"/>
                </a:moveTo>
                <a:lnTo>
                  <a:pt x="0" y="2844"/>
                </a:lnTo>
                <a:lnTo>
                  <a:pt x="3745" y="2844"/>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273">
            <a:extLst>
              <a:ext uri="{FF2B5EF4-FFF2-40B4-BE49-F238E27FC236}">
                <a16:creationId xmlns:a16="http://schemas.microsoft.com/office/drawing/2014/main" id="{3FCA4F5C-BDCD-4D95-9970-257F7620D33E}"/>
              </a:ext>
            </a:extLst>
          </p:cNvPr>
          <p:cNvGrpSpPr>
            <a:grpSpLocks/>
          </p:cNvGrpSpPr>
          <p:nvPr/>
        </p:nvGrpSpPr>
        <p:grpSpPr bwMode="auto">
          <a:xfrm>
            <a:off x="1776413" y="1511300"/>
            <a:ext cx="8045450" cy="2571750"/>
            <a:chOff x="363" y="952"/>
            <a:chExt cx="5068" cy="1620"/>
          </a:xfrm>
        </p:grpSpPr>
        <p:sp>
          <p:nvSpPr>
            <p:cNvPr id="83004" name="Rectangle 274">
              <a:extLst>
                <a:ext uri="{FF2B5EF4-FFF2-40B4-BE49-F238E27FC236}">
                  <a16:creationId xmlns:a16="http://schemas.microsoft.com/office/drawing/2014/main" id="{72027F93-A84B-490E-A3D7-88CD1E4F0ED8}"/>
                </a:ext>
              </a:extLst>
            </p:cNvPr>
            <p:cNvSpPr>
              <a:spLocks noChangeArrowheads="1"/>
            </p:cNvSpPr>
            <p:nvPr/>
          </p:nvSpPr>
          <p:spPr bwMode="auto">
            <a:xfrm>
              <a:off x="2906" y="952"/>
              <a:ext cx="714" cy="714"/>
            </a:xfrm>
            <a:prstGeom prst="rect">
              <a:avLst/>
            </a:prstGeom>
            <a:solidFill>
              <a:schemeClr val="accent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chemeClr val="bg1"/>
                  </a:solidFill>
                  <a:latin typeface="Arial" panose="020B0604020202020204" pitchFamily="34" charset="0"/>
                </a:rPr>
                <a:t>CLB</a:t>
              </a:r>
            </a:p>
          </p:txBody>
        </p:sp>
        <p:sp>
          <p:nvSpPr>
            <p:cNvPr id="83005" name="Rectangle 275">
              <a:extLst>
                <a:ext uri="{FF2B5EF4-FFF2-40B4-BE49-F238E27FC236}">
                  <a16:creationId xmlns:a16="http://schemas.microsoft.com/office/drawing/2014/main" id="{5623A648-E41A-4569-A338-5EB37D0450C0}"/>
                </a:ext>
              </a:extLst>
            </p:cNvPr>
            <p:cNvSpPr>
              <a:spLocks noChangeArrowheads="1"/>
            </p:cNvSpPr>
            <p:nvPr/>
          </p:nvSpPr>
          <p:spPr bwMode="auto">
            <a:xfrm>
              <a:off x="2906" y="1858"/>
              <a:ext cx="714" cy="714"/>
            </a:xfrm>
            <a:prstGeom prst="rect">
              <a:avLst/>
            </a:prstGeom>
            <a:solidFill>
              <a:schemeClr val="accent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chemeClr val="bg1"/>
                  </a:solidFill>
                  <a:latin typeface="Arial" panose="020B0604020202020204" pitchFamily="34" charset="0"/>
                </a:rPr>
                <a:t>CLB</a:t>
              </a:r>
            </a:p>
          </p:txBody>
        </p:sp>
        <p:sp>
          <p:nvSpPr>
            <p:cNvPr id="83006" name="Rectangle 276">
              <a:extLst>
                <a:ext uri="{FF2B5EF4-FFF2-40B4-BE49-F238E27FC236}">
                  <a16:creationId xmlns:a16="http://schemas.microsoft.com/office/drawing/2014/main" id="{91478272-E59A-4315-A617-A5E6976DC192}"/>
                </a:ext>
              </a:extLst>
            </p:cNvPr>
            <p:cNvSpPr>
              <a:spLocks noChangeArrowheads="1"/>
            </p:cNvSpPr>
            <p:nvPr/>
          </p:nvSpPr>
          <p:spPr bwMode="auto">
            <a:xfrm>
              <a:off x="3812" y="1858"/>
              <a:ext cx="714" cy="714"/>
            </a:xfrm>
            <a:prstGeom prst="rect">
              <a:avLst/>
            </a:prstGeom>
            <a:solidFill>
              <a:schemeClr val="accent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chemeClr val="bg1"/>
                  </a:solidFill>
                  <a:latin typeface="Arial" panose="020B0604020202020204" pitchFamily="34" charset="0"/>
                </a:rPr>
                <a:t>CLB</a:t>
              </a:r>
            </a:p>
          </p:txBody>
        </p:sp>
        <p:sp>
          <p:nvSpPr>
            <p:cNvPr id="83007" name="Rectangle 277">
              <a:extLst>
                <a:ext uri="{FF2B5EF4-FFF2-40B4-BE49-F238E27FC236}">
                  <a16:creationId xmlns:a16="http://schemas.microsoft.com/office/drawing/2014/main" id="{08A53F8D-87FB-4621-9E22-7A93758428D1}"/>
                </a:ext>
              </a:extLst>
            </p:cNvPr>
            <p:cNvSpPr>
              <a:spLocks noChangeArrowheads="1"/>
            </p:cNvSpPr>
            <p:nvPr/>
          </p:nvSpPr>
          <p:spPr bwMode="auto">
            <a:xfrm>
              <a:off x="3812" y="952"/>
              <a:ext cx="714" cy="714"/>
            </a:xfrm>
            <a:prstGeom prst="rect">
              <a:avLst/>
            </a:prstGeom>
            <a:solidFill>
              <a:schemeClr val="accent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chemeClr val="bg1"/>
                  </a:solidFill>
                  <a:latin typeface="Arial" panose="020B0604020202020204" pitchFamily="34" charset="0"/>
                </a:rPr>
                <a:t>CLB</a:t>
              </a:r>
            </a:p>
          </p:txBody>
        </p:sp>
        <p:sp>
          <p:nvSpPr>
            <p:cNvPr id="83008" name="Rectangle 278">
              <a:extLst>
                <a:ext uri="{FF2B5EF4-FFF2-40B4-BE49-F238E27FC236}">
                  <a16:creationId xmlns:a16="http://schemas.microsoft.com/office/drawing/2014/main" id="{34DA5AE0-D3EB-4E62-A5CB-7A227A5BEE39}"/>
                </a:ext>
              </a:extLst>
            </p:cNvPr>
            <p:cNvSpPr>
              <a:spLocks noChangeArrowheads="1"/>
            </p:cNvSpPr>
            <p:nvPr/>
          </p:nvSpPr>
          <p:spPr bwMode="auto">
            <a:xfrm>
              <a:off x="4717" y="952"/>
              <a:ext cx="714" cy="714"/>
            </a:xfrm>
            <a:prstGeom prst="rect">
              <a:avLst/>
            </a:prstGeom>
            <a:solidFill>
              <a:schemeClr val="accent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chemeClr val="bg1"/>
                  </a:solidFill>
                  <a:latin typeface="Arial" panose="020B0604020202020204" pitchFamily="34" charset="0"/>
                </a:rPr>
                <a:t>CLB</a:t>
              </a:r>
            </a:p>
          </p:txBody>
        </p:sp>
        <p:sp>
          <p:nvSpPr>
            <p:cNvPr id="83009" name="Rectangle 279">
              <a:extLst>
                <a:ext uri="{FF2B5EF4-FFF2-40B4-BE49-F238E27FC236}">
                  <a16:creationId xmlns:a16="http://schemas.microsoft.com/office/drawing/2014/main" id="{519C60CF-EB40-4DAA-BBF8-AFE97FE462BF}"/>
                </a:ext>
              </a:extLst>
            </p:cNvPr>
            <p:cNvSpPr>
              <a:spLocks noChangeArrowheads="1"/>
            </p:cNvSpPr>
            <p:nvPr/>
          </p:nvSpPr>
          <p:spPr bwMode="auto">
            <a:xfrm>
              <a:off x="4717" y="1858"/>
              <a:ext cx="714" cy="714"/>
            </a:xfrm>
            <a:prstGeom prst="rect">
              <a:avLst/>
            </a:prstGeom>
            <a:solidFill>
              <a:schemeClr val="accent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chemeClr val="bg1"/>
                  </a:solidFill>
                  <a:latin typeface="Arial" panose="020B0604020202020204" pitchFamily="34" charset="0"/>
                </a:rPr>
                <a:t>CLB</a:t>
              </a:r>
            </a:p>
          </p:txBody>
        </p:sp>
        <p:sp>
          <p:nvSpPr>
            <p:cNvPr id="83010" name="Text Box 280">
              <a:extLst>
                <a:ext uri="{FF2B5EF4-FFF2-40B4-BE49-F238E27FC236}">
                  <a16:creationId xmlns:a16="http://schemas.microsoft.com/office/drawing/2014/main" id="{D332D7BD-6A03-420F-91B2-736A23C5CA43}"/>
                </a:ext>
              </a:extLst>
            </p:cNvPr>
            <p:cNvSpPr txBox="1">
              <a:spLocks noChangeArrowheads="1"/>
            </p:cNvSpPr>
            <p:nvPr/>
          </p:nvSpPr>
          <p:spPr bwMode="auto">
            <a:xfrm>
              <a:off x="363" y="1404"/>
              <a:ext cx="1295"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5000"/>
                </a:lnSpc>
                <a:spcBef>
                  <a:spcPct val="50000"/>
                </a:spcBef>
                <a:buFontTx/>
                <a:buNone/>
              </a:pPr>
              <a:r>
                <a:rPr lang="en-AU" altLang="zh-CN" sz="2600">
                  <a:latin typeface="Times New Roman" panose="02020603050405020304" pitchFamily="18" charset="0"/>
                </a:rPr>
                <a:t>Configurable</a:t>
              </a:r>
              <a:br>
                <a:rPr lang="en-AU" altLang="zh-CN" sz="2600">
                  <a:latin typeface="Times New Roman" panose="02020603050405020304" pitchFamily="18" charset="0"/>
                </a:rPr>
              </a:br>
              <a:r>
                <a:rPr lang="en-AU" altLang="zh-CN" sz="2600">
                  <a:latin typeface="Times New Roman" panose="02020603050405020304" pitchFamily="18" charset="0"/>
                </a:rPr>
                <a:t>Logic</a:t>
              </a:r>
              <a:br>
                <a:rPr lang="en-AU" altLang="zh-CN" sz="2600">
                  <a:latin typeface="Times New Roman" panose="02020603050405020304" pitchFamily="18" charset="0"/>
                </a:rPr>
              </a:br>
              <a:r>
                <a:rPr lang="en-AU" altLang="zh-CN" sz="2600">
                  <a:latin typeface="Times New Roman" panose="02020603050405020304" pitchFamily="18" charset="0"/>
                </a:rPr>
                <a:t>Block</a:t>
              </a:r>
            </a:p>
          </p:txBody>
        </p:sp>
        <p:sp>
          <p:nvSpPr>
            <p:cNvPr id="83011" name="Line 281">
              <a:extLst>
                <a:ext uri="{FF2B5EF4-FFF2-40B4-BE49-F238E27FC236}">
                  <a16:creationId xmlns:a16="http://schemas.microsoft.com/office/drawing/2014/main" id="{CB710CDE-A42F-4C50-A7AB-1A406E937F81}"/>
                </a:ext>
              </a:extLst>
            </p:cNvPr>
            <p:cNvSpPr>
              <a:spLocks noChangeShapeType="1"/>
            </p:cNvSpPr>
            <p:nvPr/>
          </p:nvSpPr>
          <p:spPr bwMode="auto">
            <a:xfrm flipV="1">
              <a:off x="1052" y="1555"/>
              <a:ext cx="2174" cy="5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82">
            <a:extLst>
              <a:ext uri="{FF2B5EF4-FFF2-40B4-BE49-F238E27FC236}">
                <a16:creationId xmlns:a16="http://schemas.microsoft.com/office/drawing/2014/main" id="{9B6C25F1-4E38-4919-8B14-72DEA5DFEEB7}"/>
              </a:ext>
            </a:extLst>
          </p:cNvPr>
          <p:cNvGrpSpPr>
            <a:grpSpLocks/>
          </p:cNvGrpSpPr>
          <p:nvPr/>
        </p:nvGrpSpPr>
        <p:grpSpPr bwMode="auto">
          <a:xfrm>
            <a:off x="1730375" y="1520825"/>
            <a:ext cx="8081963" cy="4054475"/>
            <a:chOff x="340" y="952"/>
            <a:chExt cx="5091" cy="2554"/>
          </a:xfrm>
        </p:grpSpPr>
        <p:sp>
          <p:nvSpPr>
            <p:cNvPr id="82997" name="Rectangle 283">
              <a:extLst>
                <a:ext uri="{FF2B5EF4-FFF2-40B4-BE49-F238E27FC236}">
                  <a16:creationId xmlns:a16="http://schemas.microsoft.com/office/drawing/2014/main" id="{1EFF47BC-1727-456E-98BB-6F7627059E63}"/>
                </a:ext>
              </a:extLst>
            </p:cNvPr>
            <p:cNvSpPr>
              <a:spLocks noChangeArrowheads="1"/>
            </p:cNvSpPr>
            <p:nvPr/>
          </p:nvSpPr>
          <p:spPr bwMode="auto">
            <a:xfrm>
              <a:off x="1994" y="952"/>
              <a:ext cx="714" cy="714"/>
            </a:xfrm>
            <a:prstGeom prst="rect">
              <a:avLst/>
            </a:prstGeom>
            <a:solidFill>
              <a:schemeClr val="hlink"/>
            </a:solidFill>
            <a:ln w="127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rgbClr val="FFFFCC"/>
                  </a:solidFill>
                  <a:latin typeface="Arial" panose="020B0604020202020204" pitchFamily="34" charset="0"/>
                </a:rPr>
                <a:t>IOB</a:t>
              </a:r>
            </a:p>
          </p:txBody>
        </p:sp>
        <p:sp>
          <p:nvSpPr>
            <p:cNvPr id="82998" name="Rectangle 284">
              <a:extLst>
                <a:ext uri="{FF2B5EF4-FFF2-40B4-BE49-F238E27FC236}">
                  <a16:creationId xmlns:a16="http://schemas.microsoft.com/office/drawing/2014/main" id="{F4C8F67C-776D-4CCF-9E46-0BA6D34BB351}"/>
                </a:ext>
              </a:extLst>
            </p:cNvPr>
            <p:cNvSpPr>
              <a:spLocks noChangeArrowheads="1"/>
            </p:cNvSpPr>
            <p:nvPr/>
          </p:nvSpPr>
          <p:spPr bwMode="auto">
            <a:xfrm>
              <a:off x="1994" y="1858"/>
              <a:ext cx="714" cy="714"/>
            </a:xfrm>
            <a:prstGeom prst="rect">
              <a:avLst/>
            </a:prstGeom>
            <a:solidFill>
              <a:schemeClr val="hlink"/>
            </a:solidFill>
            <a:ln w="127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rgbClr val="FFFFCC"/>
                  </a:solidFill>
                  <a:latin typeface="Arial" panose="020B0604020202020204" pitchFamily="34" charset="0"/>
                </a:rPr>
                <a:t>IOB</a:t>
              </a:r>
            </a:p>
          </p:txBody>
        </p:sp>
        <p:sp>
          <p:nvSpPr>
            <p:cNvPr id="82999" name="Rectangle 285">
              <a:extLst>
                <a:ext uri="{FF2B5EF4-FFF2-40B4-BE49-F238E27FC236}">
                  <a16:creationId xmlns:a16="http://schemas.microsoft.com/office/drawing/2014/main" id="{384AFD93-337E-4D9E-BC42-4E63DD84273F}"/>
                </a:ext>
              </a:extLst>
            </p:cNvPr>
            <p:cNvSpPr>
              <a:spLocks noChangeArrowheads="1"/>
            </p:cNvSpPr>
            <p:nvPr/>
          </p:nvSpPr>
          <p:spPr bwMode="auto">
            <a:xfrm>
              <a:off x="2906" y="2792"/>
              <a:ext cx="714" cy="714"/>
            </a:xfrm>
            <a:prstGeom prst="rect">
              <a:avLst/>
            </a:prstGeom>
            <a:solidFill>
              <a:schemeClr val="hlink"/>
            </a:solidFill>
            <a:ln w="127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rgbClr val="FFFFCC"/>
                  </a:solidFill>
                  <a:latin typeface="Arial" panose="020B0604020202020204" pitchFamily="34" charset="0"/>
                </a:rPr>
                <a:t>IOB</a:t>
              </a:r>
            </a:p>
          </p:txBody>
        </p:sp>
        <p:sp>
          <p:nvSpPr>
            <p:cNvPr id="83000" name="Rectangle 286">
              <a:extLst>
                <a:ext uri="{FF2B5EF4-FFF2-40B4-BE49-F238E27FC236}">
                  <a16:creationId xmlns:a16="http://schemas.microsoft.com/office/drawing/2014/main" id="{8B292589-EF28-4872-9E3E-97528C503467}"/>
                </a:ext>
              </a:extLst>
            </p:cNvPr>
            <p:cNvSpPr>
              <a:spLocks noChangeArrowheads="1"/>
            </p:cNvSpPr>
            <p:nvPr/>
          </p:nvSpPr>
          <p:spPr bwMode="auto">
            <a:xfrm>
              <a:off x="3812" y="2792"/>
              <a:ext cx="714" cy="714"/>
            </a:xfrm>
            <a:prstGeom prst="rect">
              <a:avLst/>
            </a:prstGeom>
            <a:solidFill>
              <a:schemeClr val="hlink"/>
            </a:solidFill>
            <a:ln w="127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rgbClr val="FFFFCC"/>
                  </a:solidFill>
                  <a:latin typeface="Arial" panose="020B0604020202020204" pitchFamily="34" charset="0"/>
                </a:rPr>
                <a:t>IOB</a:t>
              </a:r>
            </a:p>
          </p:txBody>
        </p:sp>
        <p:sp>
          <p:nvSpPr>
            <p:cNvPr id="83001" name="Rectangle 287">
              <a:extLst>
                <a:ext uri="{FF2B5EF4-FFF2-40B4-BE49-F238E27FC236}">
                  <a16:creationId xmlns:a16="http://schemas.microsoft.com/office/drawing/2014/main" id="{0535649F-617F-4353-A523-DB28BA765457}"/>
                </a:ext>
              </a:extLst>
            </p:cNvPr>
            <p:cNvSpPr>
              <a:spLocks noChangeArrowheads="1"/>
            </p:cNvSpPr>
            <p:nvPr/>
          </p:nvSpPr>
          <p:spPr bwMode="auto">
            <a:xfrm>
              <a:off x="4717" y="2792"/>
              <a:ext cx="714" cy="714"/>
            </a:xfrm>
            <a:prstGeom prst="rect">
              <a:avLst/>
            </a:prstGeom>
            <a:solidFill>
              <a:schemeClr val="hlink"/>
            </a:solidFill>
            <a:ln w="12700">
              <a:solidFill>
                <a:schemeClr val="bg2"/>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85000"/>
                </a:lnSpc>
                <a:spcBef>
                  <a:spcPct val="50000"/>
                </a:spcBef>
                <a:buFontTx/>
                <a:buNone/>
              </a:pPr>
              <a:r>
                <a:rPr lang="en-AU" altLang="zh-CN" sz="2600">
                  <a:solidFill>
                    <a:srgbClr val="FFFFCC"/>
                  </a:solidFill>
                  <a:latin typeface="Arial" panose="020B0604020202020204" pitchFamily="34" charset="0"/>
                </a:rPr>
                <a:t>IOB</a:t>
              </a:r>
            </a:p>
          </p:txBody>
        </p:sp>
        <p:sp>
          <p:nvSpPr>
            <p:cNvPr id="83002" name="Text Box 288">
              <a:extLst>
                <a:ext uri="{FF2B5EF4-FFF2-40B4-BE49-F238E27FC236}">
                  <a16:creationId xmlns:a16="http://schemas.microsoft.com/office/drawing/2014/main" id="{AF8A69D0-C7C3-4B57-9AAD-59AAE5A6BBF7}"/>
                </a:ext>
              </a:extLst>
            </p:cNvPr>
            <p:cNvSpPr txBox="1">
              <a:spLocks noChangeArrowheads="1"/>
            </p:cNvSpPr>
            <p:nvPr/>
          </p:nvSpPr>
          <p:spPr bwMode="auto">
            <a:xfrm>
              <a:off x="340" y="2229"/>
              <a:ext cx="764"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5000"/>
                </a:lnSpc>
                <a:spcBef>
                  <a:spcPct val="50000"/>
                </a:spcBef>
                <a:buFontTx/>
                <a:buNone/>
              </a:pPr>
              <a:r>
                <a:rPr lang="en-AU" altLang="zh-CN" sz="2600">
                  <a:latin typeface="Times New Roman" panose="02020603050405020304" pitchFamily="18" charset="0"/>
                </a:rPr>
                <a:t>Input</a:t>
              </a:r>
              <a:br>
                <a:rPr lang="en-AU" altLang="zh-CN" sz="2600">
                  <a:latin typeface="Times New Roman" panose="02020603050405020304" pitchFamily="18" charset="0"/>
                </a:rPr>
              </a:br>
              <a:r>
                <a:rPr lang="en-AU" altLang="zh-CN" sz="2600">
                  <a:latin typeface="Times New Roman" panose="02020603050405020304" pitchFamily="18" charset="0"/>
                </a:rPr>
                <a:t>Output</a:t>
              </a:r>
              <a:br>
                <a:rPr lang="en-AU" altLang="zh-CN" sz="2600">
                  <a:latin typeface="Times New Roman" panose="02020603050405020304" pitchFamily="18" charset="0"/>
                </a:rPr>
              </a:br>
              <a:r>
                <a:rPr lang="en-AU" altLang="zh-CN" sz="2600">
                  <a:latin typeface="Times New Roman" panose="02020603050405020304" pitchFamily="18" charset="0"/>
                </a:rPr>
                <a:t>Block</a:t>
              </a:r>
            </a:p>
          </p:txBody>
        </p:sp>
        <p:sp>
          <p:nvSpPr>
            <p:cNvPr id="83003" name="Line 289">
              <a:extLst>
                <a:ext uri="{FF2B5EF4-FFF2-40B4-BE49-F238E27FC236}">
                  <a16:creationId xmlns:a16="http://schemas.microsoft.com/office/drawing/2014/main" id="{31B6E12C-DD90-4DC4-B639-554B9ABC603C}"/>
                </a:ext>
              </a:extLst>
            </p:cNvPr>
            <p:cNvSpPr>
              <a:spLocks noChangeShapeType="1"/>
            </p:cNvSpPr>
            <p:nvPr/>
          </p:nvSpPr>
          <p:spPr bwMode="auto">
            <a:xfrm flipV="1">
              <a:off x="1148" y="2419"/>
              <a:ext cx="1166" cy="223"/>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90">
            <a:extLst>
              <a:ext uri="{FF2B5EF4-FFF2-40B4-BE49-F238E27FC236}">
                <a16:creationId xmlns:a16="http://schemas.microsoft.com/office/drawing/2014/main" id="{DD662AC0-5498-4190-958F-04136AC76944}"/>
              </a:ext>
            </a:extLst>
          </p:cNvPr>
          <p:cNvGrpSpPr>
            <a:grpSpLocks/>
          </p:cNvGrpSpPr>
          <p:nvPr/>
        </p:nvGrpSpPr>
        <p:grpSpPr bwMode="auto">
          <a:xfrm>
            <a:off x="1681163" y="1274763"/>
            <a:ext cx="8378825" cy="4708525"/>
            <a:chOff x="303" y="803"/>
            <a:chExt cx="5278" cy="2966"/>
          </a:xfrm>
        </p:grpSpPr>
        <p:grpSp>
          <p:nvGrpSpPr>
            <p:cNvPr id="82960" name="Group 291">
              <a:extLst>
                <a:ext uri="{FF2B5EF4-FFF2-40B4-BE49-F238E27FC236}">
                  <a16:creationId xmlns:a16="http://schemas.microsoft.com/office/drawing/2014/main" id="{FD28C859-50C1-4779-98E0-427BDA67CA33}"/>
                </a:ext>
              </a:extLst>
            </p:cNvPr>
            <p:cNvGrpSpPr>
              <a:grpSpLocks/>
            </p:cNvGrpSpPr>
            <p:nvPr/>
          </p:nvGrpSpPr>
          <p:grpSpPr bwMode="auto">
            <a:xfrm>
              <a:off x="2738" y="803"/>
              <a:ext cx="128" cy="1981"/>
              <a:chOff x="2738" y="803"/>
              <a:chExt cx="128" cy="1981"/>
            </a:xfrm>
          </p:grpSpPr>
          <p:sp>
            <p:nvSpPr>
              <p:cNvPr id="82993" name="Line 292">
                <a:extLst>
                  <a:ext uri="{FF2B5EF4-FFF2-40B4-BE49-F238E27FC236}">
                    <a16:creationId xmlns:a16="http://schemas.microsoft.com/office/drawing/2014/main" id="{76D5AA0A-F9EB-46CA-B449-3DD3367C6514}"/>
                  </a:ext>
                </a:extLst>
              </p:cNvPr>
              <p:cNvSpPr>
                <a:spLocks noChangeShapeType="1"/>
              </p:cNvSpPr>
              <p:nvPr/>
            </p:nvSpPr>
            <p:spPr bwMode="auto">
              <a:xfrm>
                <a:off x="2738" y="807"/>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4" name="Line 293">
                <a:extLst>
                  <a:ext uri="{FF2B5EF4-FFF2-40B4-BE49-F238E27FC236}">
                    <a16:creationId xmlns:a16="http://schemas.microsoft.com/office/drawing/2014/main" id="{0B3FF6EF-E026-48BB-A5B6-7FEC86245829}"/>
                  </a:ext>
                </a:extLst>
              </p:cNvPr>
              <p:cNvSpPr>
                <a:spLocks noChangeShapeType="1"/>
              </p:cNvSpPr>
              <p:nvPr/>
            </p:nvSpPr>
            <p:spPr bwMode="auto">
              <a:xfrm>
                <a:off x="2784" y="803"/>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94">
                <a:extLst>
                  <a:ext uri="{FF2B5EF4-FFF2-40B4-BE49-F238E27FC236}">
                    <a16:creationId xmlns:a16="http://schemas.microsoft.com/office/drawing/2014/main" id="{ADF1C83B-5C16-4CAE-9685-A9BD5680E692}"/>
                  </a:ext>
                </a:extLst>
              </p:cNvPr>
              <p:cNvSpPr>
                <a:spLocks noChangeShapeType="1"/>
              </p:cNvSpPr>
              <p:nvPr/>
            </p:nvSpPr>
            <p:spPr bwMode="auto">
              <a:xfrm>
                <a:off x="2820" y="809"/>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6" name="Line 295">
                <a:extLst>
                  <a:ext uri="{FF2B5EF4-FFF2-40B4-BE49-F238E27FC236}">
                    <a16:creationId xmlns:a16="http://schemas.microsoft.com/office/drawing/2014/main" id="{08B7732B-7F93-43ED-AC93-1FC000E89B73}"/>
                  </a:ext>
                </a:extLst>
              </p:cNvPr>
              <p:cNvSpPr>
                <a:spLocks noChangeShapeType="1"/>
              </p:cNvSpPr>
              <p:nvPr/>
            </p:nvSpPr>
            <p:spPr bwMode="auto">
              <a:xfrm>
                <a:off x="2866" y="805"/>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61" name="Group 296">
              <a:extLst>
                <a:ext uri="{FF2B5EF4-FFF2-40B4-BE49-F238E27FC236}">
                  <a16:creationId xmlns:a16="http://schemas.microsoft.com/office/drawing/2014/main" id="{36A4CA69-D7EF-4361-9106-9111142DA838}"/>
                </a:ext>
              </a:extLst>
            </p:cNvPr>
            <p:cNvGrpSpPr>
              <a:grpSpLocks/>
            </p:cNvGrpSpPr>
            <p:nvPr/>
          </p:nvGrpSpPr>
          <p:grpSpPr bwMode="auto">
            <a:xfrm>
              <a:off x="3654" y="817"/>
              <a:ext cx="128" cy="1981"/>
              <a:chOff x="2738" y="803"/>
              <a:chExt cx="128" cy="1981"/>
            </a:xfrm>
          </p:grpSpPr>
          <p:sp>
            <p:nvSpPr>
              <p:cNvPr id="82989" name="Line 297">
                <a:extLst>
                  <a:ext uri="{FF2B5EF4-FFF2-40B4-BE49-F238E27FC236}">
                    <a16:creationId xmlns:a16="http://schemas.microsoft.com/office/drawing/2014/main" id="{D6D4AD5F-CCB6-4B6D-BF1A-F7CD54C660F6}"/>
                  </a:ext>
                </a:extLst>
              </p:cNvPr>
              <p:cNvSpPr>
                <a:spLocks noChangeShapeType="1"/>
              </p:cNvSpPr>
              <p:nvPr/>
            </p:nvSpPr>
            <p:spPr bwMode="auto">
              <a:xfrm>
                <a:off x="2738" y="807"/>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0" name="Line 298">
                <a:extLst>
                  <a:ext uri="{FF2B5EF4-FFF2-40B4-BE49-F238E27FC236}">
                    <a16:creationId xmlns:a16="http://schemas.microsoft.com/office/drawing/2014/main" id="{3219FEEA-0FA2-4061-99E9-3AF32B324B45}"/>
                  </a:ext>
                </a:extLst>
              </p:cNvPr>
              <p:cNvSpPr>
                <a:spLocks noChangeShapeType="1"/>
              </p:cNvSpPr>
              <p:nvPr/>
            </p:nvSpPr>
            <p:spPr bwMode="auto">
              <a:xfrm>
                <a:off x="2784" y="803"/>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1" name="Line 299">
                <a:extLst>
                  <a:ext uri="{FF2B5EF4-FFF2-40B4-BE49-F238E27FC236}">
                    <a16:creationId xmlns:a16="http://schemas.microsoft.com/office/drawing/2014/main" id="{AFF1DA37-8B51-4975-A0A8-56748E992F2B}"/>
                  </a:ext>
                </a:extLst>
              </p:cNvPr>
              <p:cNvSpPr>
                <a:spLocks noChangeShapeType="1"/>
              </p:cNvSpPr>
              <p:nvPr/>
            </p:nvSpPr>
            <p:spPr bwMode="auto">
              <a:xfrm>
                <a:off x="2820" y="809"/>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Line 300">
                <a:extLst>
                  <a:ext uri="{FF2B5EF4-FFF2-40B4-BE49-F238E27FC236}">
                    <a16:creationId xmlns:a16="http://schemas.microsoft.com/office/drawing/2014/main" id="{A34C3003-37EA-4715-8A41-393C0657E256}"/>
                  </a:ext>
                </a:extLst>
              </p:cNvPr>
              <p:cNvSpPr>
                <a:spLocks noChangeShapeType="1"/>
              </p:cNvSpPr>
              <p:nvPr/>
            </p:nvSpPr>
            <p:spPr bwMode="auto">
              <a:xfrm>
                <a:off x="2866" y="805"/>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62" name="Group 301">
              <a:extLst>
                <a:ext uri="{FF2B5EF4-FFF2-40B4-BE49-F238E27FC236}">
                  <a16:creationId xmlns:a16="http://schemas.microsoft.com/office/drawing/2014/main" id="{940D74C7-1139-4F09-8945-750BD23E8FDD}"/>
                </a:ext>
              </a:extLst>
            </p:cNvPr>
            <p:cNvGrpSpPr>
              <a:grpSpLocks/>
            </p:cNvGrpSpPr>
            <p:nvPr/>
          </p:nvGrpSpPr>
          <p:grpSpPr bwMode="auto">
            <a:xfrm>
              <a:off x="4556" y="809"/>
              <a:ext cx="128" cy="1981"/>
              <a:chOff x="2738" y="803"/>
              <a:chExt cx="128" cy="1981"/>
            </a:xfrm>
          </p:grpSpPr>
          <p:sp>
            <p:nvSpPr>
              <p:cNvPr id="82985" name="Line 302">
                <a:extLst>
                  <a:ext uri="{FF2B5EF4-FFF2-40B4-BE49-F238E27FC236}">
                    <a16:creationId xmlns:a16="http://schemas.microsoft.com/office/drawing/2014/main" id="{58E52FB4-E8B0-43D8-B3C2-DD6F7DD87A20}"/>
                  </a:ext>
                </a:extLst>
              </p:cNvPr>
              <p:cNvSpPr>
                <a:spLocks noChangeShapeType="1"/>
              </p:cNvSpPr>
              <p:nvPr/>
            </p:nvSpPr>
            <p:spPr bwMode="auto">
              <a:xfrm>
                <a:off x="2738" y="807"/>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6" name="Line 303">
                <a:extLst>
                  <a:ext uri="{FF2B5EF4-FFF2-40B4-BE49-F238E27FC236}">
                    <a16:creationId xmlns:a16="http://schemas.microsoft.com/office/drawing/2014/main" id="{2EF0FBCD-F0EA-4112-AD2A-89230CF07DF5}"/>
                  </a:ext>
                </a:extLst>
              </p:cNvPr>
              <p:cNvSpPr>
                <a:spLocks noChangeShapeType="1"/>
              </p:cNvSpPr>
              <p:nvPr/>
            </p:nvSpPr>
            <p:spPr bwMode="auto">
              <a:xfrm>
                <a:off x="2784" y="803"/>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7" name="Line 304">
                <a:extLst>
                  <a:ext uri="{FF2B5EF4-FFF2-40B4-BE49-F238E27FC236}">
                    <a16:creationId xmlns:a16="http://schemas.microsoft.com/office/drawing/2014/main" id="{FDD7CEB9-1814-49C3-9B5F-FD1286B70F8C}"/>
                  </a:ext>
                </a:extLst>
              </p:cNvPr>
              <p:cNvSpPr>
                <a:spLocks noChangeShapeType="1"/>
              </p:cNvSpPr>
              <p:nvPr/>
            </p:nvSpPr>
            <p:spPr bwMode="auto">
              <a:xfrm>
                <a:off x="2820" y="809"/>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Line 305">
                <a:extLst>
                  <a:ext uri="{FF2B5EF4-FFF2-40B4-BE49-F238E27FC236}">
                    <a16:creationId xmlns:a16="http://schemas.microsoft.com/office/drawing/2014/main" id="{FC3BC5A8-7003-49C3-8A1B-3AFFFBE01CF9}"/>
                  </a:ext>
                </a:extLst>
              </p:cNvPr>
              <p:cNvSpPr>
                <a:spLocks noChangeShapeType="1"/>
              </p:cNvSpPr>
              <p:nvPr/>
            </p:nvSpPr>
            <p:spPr bwMode="auto">
              <a:xfrm>
                <a:off x="2866" y="805"/>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63" name="Group 306">
              <a:extLst>
                <a:ext uri="{FF2B5EF4-FFF2-40B4-BE49-F238E27FC236}">
                  <a16:creationId xmlns:a16="http://schemas.microsoft.com/office/drawing/2014/main" id="{1B587722-EC5E-4995-9AF7-83EE4BB3C9DB}"/>
                </a:ext>
              </a:extLst>
            </p:cNvPr>
            <p:cNvGrpSpPr>
              <a:grpSpLocks/>
            </p:cNvGrpSpPr>
            <p:nvPr/>
          </p:nvGrpSpPr>
          <p:grpSpPr bwMode="auto">
            <a:xfrm>
              <a:off x="5451" y="803"/>
              <a:ext cx="128" cy="1981"/>
              <a:chOff x="2738" y="803"/>
              <a:chExt cx="128" cy="1981"/>
            </a:xfrm>
          </p:grpSpPr>
          <p:sp>
            <p:nvSpPr>
              <p:cNvPr id="82981" name="Line 307">
                <a:extLst>
                  <a:ext uri="{FF2B5EF4-FFF2-40B4-BE49-F238E27FC236}">
                    <a16:creationId xmlns:a16="http://schemas.microsoft.com/office/drawing/2014/main" id="{8583A2DF-DF3B-4D42-893C-B89BFF7DB9E4}"/>
                  </a:ext>
                </a:extLst>
              </p:cNvPr>
              <p:cNvSpPr>
                <a:spLocks noChangeShapeType="1"/>
              </p:cNvSpPr>
              <p:nvPr/>
            </p:nvSpPr>
            <p:spPr bwMode="auto">
              <a:xfrm>
                <a:off x="2738" y="807"/>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2" name="Line 308">
                <a:extLst>
                  <a:ext uri="{FF2B5EF4-FFF2-40B4-BE49-F238E27FC236}">
                    <a16:creationId xmlns:a16="http://schemas.microsoft.com/office/drawing/2014/main" id="{3C936FB0-A93B-4CEA-B6E4-7BBC734EC0BD}"/>
                  </a:ext>
                </a:extLst>
              </p:cNvPr>
              <p:cNvSpPr>
                <a:spLocks noChangeShapeType="1"/>
              </p:cNvSpPr>
              <p:nvPr/>
            </p:nvSpPr>
            <p:spPr bwMode="auto">
              <a:xfrm>
                <a:off x="2784" y="803"/>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3" name="Line 309">
                <a:extLst>
                  <a:ext uri="{FF2B5EF4-FFF2-40B4-BE49-F238E27FC236}">
                    <a16:creationId xmlns:a16="http://schemas.microsoft.com/office/drawing/2014/main" id="{DED0207A-798A-4CB4-95E3-BCEBBF8D043C}"/>
                  </a:ext>
                </a:extLst>
              </p:cNvPr>
              <p:cNvSpPr>
                <a:spLocks noChangeShapeType="1"/>
              </p:cNvSpPr>
              <p:nvPr/>
            </p:nvSpPr>
            <p:spPr bwMode="auto">
              <a:xfrm>
                <a:off x="2820" y="809"/>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4" name="Line 310">
                <a:extLst>
                  <a:ext uri="{FF2B5EF4-FFF2-40B4-BE49-F238E27FC236}">
                    <a16:creationId xmlns:a16="http://schemas.microsoft.com/office/drawing/2014/main" id="{17CB44DE-D139-452D-A636-CB60C609E2C8}"/>
                  </a:ext>
                </a:extLst>
              </p:cNvPr>
              <p:cNvSpPr>
                <a:spLocks noChangeShapeType="1"/>
              </p:cNvSpPr>
              <p:nvPr/>
            </p:nvSpPr>
            <p:spPr bwMode="auto">
              <a:xfrm>
                <a:off x="2866" y="805"/>
                <a:ext cx="0" cy="19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64" name="Group 311">
              <a:extLst>
                <a:ext uri="{FF2B5EF4-FFF2-40B4-BE49-F238E27FC236}">
                  <a16:creationId xmlns:a16="http://schemas.microsoft.com/office/drawing/2014/main" id="{CBFEB230-C2E2-4F6F-B069-4C1A9F67A5FF}"/>
                </a:ext>
              </a:extLst>
            </p:cNvPr>
            <p:cNvGrpSpPr>
              <a:grpSpLocks/>
            </p:cNvGrpSpPr>
            <p:nvPr/>
          </p:nvGrpSpPr>
          <p:grpSpPr bwMode="auto">
            <a:xfrm>
              <a:off x="2734" y="2596"/>
              <a:ext cx="2845" cy="116"/>
              <a:chOff x="2734" y="2596"/>
              <a:chExt cx="2845" cy="116"/>
            </a:xfrm>
          </p:grpSpPr>
          <p:sp>
            <p:nvSpPr>
              <p:cNvPr id="82977" name="Line 312">
                <a:extLst>
                  <a:ext uri="{FF2B5EF4-FFF2-40B4-BE49-F238E27FC236}">
                    <a16:creationId xmlns:a16="http://schemas.microsoft.com/office/drawing/2014/main" id="{346F7C29-B9E9-45A8-A32D-727D9470E080}"/>
                  </a:ext>
                </a:extLst>
              </p:cNvPr>
              <p:cNvSpPr>
                <a:spLocks noChangeShapeType="1"/>
              </p:cNvSpPr>
              <p:nvPr/>
            </p:nvSpPr>
            <p:spPr bwMode="auto">
              <a:xfrm>
                <a:off x="2734" y="259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8" name="Line 313">
                <a:extLst>
                  <a:ext uri="{FF2B5EF4-FFF2-40B4-BE49-F238E27FC236}">
                    <a16:creationId xmlns:a16="http://schemas.microsoft.com/office/drawing/2014/main" id="{D9D83246-7592-48B8-B56E-A56361ABD1DA}"/>
                  </a:ext>
                </a:extLst>
              </p:cNvPr>
              <p:cNvSpPr>
                <a:spLocks noChangeShapeType="1"/>
              </p:cNvSpPr>
              <p:nvPr/>
            </p:nvSpPr>
            <p:spPr bwMode="auto">
              <a:xfrm>
                <a:off x="2738" y="263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9" name="Line 314">
                <a:extLst>
                  <a:ext uri="{FF2B5EF4-FFF2-40B4-BE49-F238E27FC236}">
                    <a16:creationId xmlns:a16="http://schemas.microsoft.com/office/drawing/2014/main" id="{2F91B94B-D386-4464-8F39-F0CCF1110BBA}"/>
                  </a:ext>
                </a:extLst>
              </p:cNvPr>
              <p:cNvSpPr>
                <a:spLocks noChangeShapeType="1"/>
              </p:cNvSpPr>
              <p:nvPr/>
            </p:nvSpPr>
            <p:spPr bwMode="auto">
              <a:xfrm>
                <a:off x="2738" y="267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0" name="Line 315">
                <a:extLst>
                  <a:ext uri="{FF2B5EF4-FFF2-40B4-BE49-F238E27FC236}">
                    <a16:creationId xmlns:a16="http://schemas.microsoft.com/office/drawing/2014/main" id="{87AADD43-77E0-4D8E-B3D3-00D33056495B}"/>
                  </a:ext>
                </a:extLst>
              </p:cNvPr>
              <p:cNvSpPr>
                <a:spLocks noChangeShapeType="1"/>
              </p:cNvSpPr>
              <p:nvPr/>
            </p:nvSpPr>
            <p:spPr bwMode="auto">
              <a:xfrm>
                <a:off x="2738" y="2712"/>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65" name="Group 316">
              <a:extLst>
                <a:ext uri="{FF2B5EF4-FFF2-40B4-BE49-F238E27FC236}">
                  <a16:creationId xmlns:a16="http://schemas.microsoft.com/office/drawing/2014/main" id="{63DB1F5E-8DE2-4A5D-BB2D-DF914543135E}"/>
                </a:ext>
              </a:extLst>
            </p:cNvPr>
            <p:cNvGrpSpPr>
              <a:grpSpLocks/>
            </p:cNvGrpSpPr>
            <p:nvPr/>
          </p:nvGrpSpPr>
          <p:grpSpPr bwMode="auto">
            <a:xfrm>
              <a:off x="2734" y="1706"/>
              <a:ext cx="2845" cy="116"/>
              <a:chOff x="2734" y="2596"/>
              <a:chExt cx="2845" cy="116"/>
            </a:xfrm>
          </p:grpSpPr>
          <p:sp>
            <p:nvSpPr>
              <p:cNvPr id="82973" name="Line 317">
                <a:extLst>
                  <a:ext uri="{FF2B5EF4-FFF2-40B4-BE49-F238E27FC236}">
                    <a16:creationId xmlns:a16="http://schemas.microsoft.com/office/drawing/2014/main" id="{A36EF423-A092-4E05-A691-15CD1CB57002}"/>
                  </a:ext>
                </a:extLst>
              </p:cNvPr>
              <p:cNvSpPr>
                <a:spLocks noChangeShapeType="1"/>
              </p:cNvSpPr>
              <p:nvPr/>
            </p:nvSpPr>
            <p:spPr bwMode="auto">
              <a:xfrm>
                <a:off x="2734" y="259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4" name="Line 318">
                <a:extLst>
                  <a:ext uri="{FF2B5EF4-FFF2-40B4-BE49-F238E27FC236}">
                    <a16:creationId xmlns:a16="http://schemas.microsoft.com/office/drawing/2014/main" id="{5502D5CC-8AAF-414B-A466-DF95668D8AFA}"/>
                  </a:ext>
                </a:extLst>
              </p:cNvPr>
              <p:cNvSpPr>
                <a:spLocks noChangeShapeType="1"/>
              </p:cNvSpPr>
              <p:nvPr/>
            </p:nvSpPr>
            <p:spPr bwMode="auto">
              <a:xfrm>
                <a:off x="2738" y="263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5" name="Line 319">
                <a:extLst>
                  <a:ext uri="{FF2B5EF4-FFF2-40B4-BE49-F238E27FC236}">
                    <a16:creationId xmlns:a16="http://schemas.microsoft.com/office/drawing/2014/main" id="{CE142138-3330-4575-8BF1-F632FFB0E241}"/>
                  </a:ext>
                </a:extLst>
              </p:cNvPr>
              <p:cNvSpPr>
                <a:spLocks noChangeShapeType="1"/>
              </p:cNvSpPr>
              <p:nvPr/>
            </p:nvSpPr>
            <p:spPr bwMode="auto">
              <a:xfrm>
                <a:off x="2738" y="267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6" name="Line 320">
                <a:extLst>
                  <a:ext uri="{FF2B5EF4-FFF2-40B4-BE49-F238E27FC236}">
                    <a16:creationId xmlns:a16="http://schemas.microsoft.com/office/drawing/2014/main" id="{40712FE3-2B31-44FE-BFEB-64D0E9DF04C3}"/>
                  </a:ext>
                </a:extLst>
              </p:cNvPr>
              <p:cNvSpPr>
                <a:spLocks noChangeShapeType="1"/>
              </p:cNvSpPr>
              <p:nvPr/>
            </p:nvSpPr>
            <p:spPr bwMode="auto">
              <a:xfrm>
                <a:off x="2738" y="2712"/>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66" name="Group 321">
              <a:extLst>
                <a:ext uri="{FF2B5EF4-FFF2-40B4-BE49-F238E27FC236}">
                  <a16:creationId xmlns:a16="http://schemas.microsoft.com/office/drawing/2014/main" id="{BCE79E10-1351-44CF-BBAD-D82A993DDB39}"/>
                </a:ext>
              </a:extLst>
            </p:cNvPr>
            <p:cNvGrpSpPr>
              <a:grpSpLocks/>
            </p:cNvGrpSpPr>
            <p:nvPr/>
          </p:nvGrpSpPr>
          <p:grpSpPr bwMode="auto">
            <a:xfrm>
              <a:off x="2736" y="823"/>
              <a:ext cx="2845" cy="116"/>
              <a:chOff x="2734" y="2596"/>
              <a:chExt cx="2845" cy="116"/>
            </a:xfrm>
          </p:grpSpPr>
          <p:sp>
            <p:nvSpPr>
              <p:cNvPr id="82969" name="Line 322">
                <a:extLst>
                  <a:ext uri="{FF2B5EF4-FFF2-40B4-BE49-F238E27FC236}">
                    <a16:creationId xmlns:a16="http://schemas.microsoft.com/office/drawing/2014/main" id="{E052FC23-149A-45EB-84DA-A47CE441765F}"/>
                  </a:ext>
                </a:extLst>
              </p:cNvPr>
              <p:cNvSpPr>
                <a:spLocks noChangeShapeType="1"/>
              </p:cNvSpPr>
              <p:nvPr/>
            </p:nvSpPr>
            <p:spPr bwMode="auto">
              <a:xfrm>
                <a:off x="2734" y="259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Line 323">
                <a:extLst>
                  <a:ext uri="{FF2B5EF4-FFF2-40B4-BE49-F238E27FC236}">
                    <a16:creationId xmlns:a16="http://schemas.microsoft.com/office/drawing/2014/main" id="{9873F9B7-88F2-4401-B756-F5149B3B087B}"/>
                  </a:ext>
                </a:extLst>
              </p:cNvPr>
              <p:cNvSpPr>
                <a:spLocks noChangeShapeType="1"/>
              </p:cNvSpPr>
              <p:nvPr/>
            </p:nvSpPr>
            <p:spPr bwMode="auto">
              <a:xfrm>
                <a:off x="2738" y="263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1" name="Line 324">
                <a:extLst>
                  <a:ext uri="{FF2B5EF4-FFF2-40B4-BE49-F238E27FC236}">
                    <a16:creationId xmlns:a16="http://schemas.microsoft.com/office/drawing/2014/main" id="{997BFA17-0EAE-4CA0-842E-6942892DCBBD}"/>
                  </a:ext>
                </a:extLst>
              </p:cNvPr>
              <p:cNvSpPr>
                <a:spLocks noChangeShapeType="1"/>
              </p:cNvSpPr>
              <p:nvPr/>
            </p:nvSpPr>
            <p:spPr bwMode="auto">
              <a:xfrm>
                <a:off x="2738" y="2676"/>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2" name="Line 325">
                <a:extLst>
                  <a:ext uri="{FF2B5EF4-FFF2-40B4-BE49-F238E27FC236}">
                    <a16:creationId xmlns:a16="http://schemas.microsoft.com/office/drawing/2014/main" id="{CEDBBE1F-2DD4-4C18-8FEF-ADD8A22EA747}"/>
                  </a:ext>
                </a:extLst>
              </p:cNvPr>
              <p:cNvSpPr>
                <a:spLocks noChangeShapeType="1"/>
              </p:cNvSpPr>
              <p:nvPr/>
            </p:nvSpPr>
            <p:spPr bwMode="auto">
              <a:xfrm>
                <a:off x="2738" y="2712"/>
                <a:ext cx="28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67" name="Text Box 326">
              <a:extLst>
                <a:ext uri="{FF2B5EF4-FFF2-40B4-BE49-F238E27FC236}">
                  <a16:creationId xmlns:a16="http://schemas.microsoft.com/office/drawing/2014/main" id="{D0C6A272-6FCD-47AC-92D5-EA1ECB3A2725}"/>
                </a:ext>
              </a:extLst>
            </p:cNvPr>
            <p:cNvSpPr txBox="1">
              <a:spLocks noChangeArrowheads="1"/>
            </p:cNvSpPr>
            <p:nvPr/>
          </p:nvSpPr>
          <p:spPr bwMode="auto">
            <a:xfrm>
              <a:off x="303" y="3285"/>
              <a:ext cx="145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5000"/>
                </a:lnSpc>
                <a:spcBef>
                  <a:spcPct val="50000"/>
                </a:spcBef>
                <a:buFontTx/>
                <a:buNone/>
              </a:pPr>
              <a:r>
                <a:rPr lang="en-AU" altLang="zh-CN" sz="2600">
                  <a:latin typeface="Times New Roman" panose="02020603050405020304" pitchFamily="18" charset="0"/>
                </a:rPr>
                <a:t>Programmable</a:t>
              </a:r>
              <a:br>
                <a:rPr lang="en-AU" altLang="zh-CN" sz="2600">
                  <a:latin typeface="Times New Roman" panose="02020603050405020304" pitchFamily="18" charset="0"/>
                </a:rPr>
              </a:br>
              <a:r>
                <a:rPr lang="en-AU" altLang="zh-CN" sz="2600">
                  <a:latin typeface="Times New Roman" panose="02020603050405020304" pitchFamily="18" charset="0"/>
                </a:rPr>
                <a:t>Interconnect</a:t>
              </a:r>
            </a:p>
          </p:txBody>
        </p:sp>
        <p:sp>
          <p:nvSpPr>
            <p:cNvPr id="82968" name="Line 327">
              <a:extLst>
                <a:ext uri="{FF2B5EF4-FFF2-40B4-BE49-F238E27FC236}">
                  <a16:creationId xmlns:a16="http://schemas.microsoft.com/office/drawing/2014/main" id="{3B9CA6D6-2BB7-40C1-84AB-1CAB9C299224}"/>
                </a:ext>
              </a:extLst>
            </p:cNvPr>
            <p:cNvSpPr>
              <a:spLocks noChangeShapeType="1"/>
            </p:cNvSpPr>
            <p:nvPr/>
          </p:nvSpPr>
          <p:spPr bwMode="auto">
            <a:xfrm flipV="1">
              <a:off x="1740" y="2636"/>
              <a:ext cx="968" cy="90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958" name="Rectangle 67">
            <a:extLst>
              <a:ext uri="{FF2B5EF4-FFF2-40B4-BE49-F238E27FC236}">
                <a16:creationId xmlns:a16="http://schemas.microsoft.com/office/drawing/2014/main" id="{D492CB4A-60CF-436F-A214-B6FB29C98755}"/>
              </a:ext>
            </a:extLst>
          </p:cNvPr>
          <p:cNvSpPr>
            <a:spLocks noChangeArrowheads="1"/>
          </p:cNvSpPr>
          <p:nvPr/>
        </p:nvSpPr>
        <p:spPr bwMode="auto">
          <a:xfrm>
            <a:off x="3975100" y="358775"/>
            <a:ext cx="50053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a:solidFill>
                  <a:srgbClr val="D60093"/>
                </a:solidFill>
                <a:latin typeface="Times New Roman" panose="02020603050405020304" pitchFamily="18" charset="0"/>
              </a:rPr>
              <a:t>FPGA/CPLD</a:t>
            </a:r>
            <a:r>
              <a:rPr lang="zh-CN" altLang="en-US" sz="3200">
                <a:solidFill>
                  <a:srgbClr val="D60093"/>
                </a:solidFill>
                <a:latin typeface="Times New Roman" panose="02020603050405020304" pitchFamily="18" charset="0"/>
              </a:rPr>
              <a:t>基本结构</a:t>
            </a:r>
            <a:endParaRPr lang="en-US" altLang="zh-CN" sz="3200">
              <a:solidFill>
                <a:srgbClr val="D60093"/>
              </a:solidFill>
              <a:latin typeface="Times New Roman" panose="02020603050405020304" pitchFamily="18" charset="0"/>
              <a:cs typeface="Times New Roman" panose="02020603050405020304" pitchFamily="18" charset="0"/>
            </a:endParaRPr>
          </a:p>
        </p:txBody>
      </p:sp>
      <p:sp>
        <p:nvSpPr>
          <p:cNvPr id="82959" name="灯片编号占位符 3">
            <a:extLst>
              <a:ext uri="{FF2B5EF4-FFF2-40B4-BE49-F238E27FC236}">
                <a16:creationId xmlns:a16="http://schemas.microsoft.com/office/drawing/2014/main" id="{A02BCA4A-7AF1-4A90-BDEF-B3D7C15046D9}"/>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F278D3C7-9223-48FE-8BD0-2FBA88B5D25E}"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40</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PLD宏单元的结构">
            <a:extLst>
              <a:ext uri="{FF2B5EF4-FFF2-40B4-BE49-F238E27FC236}">
                <a16:creationId xmlns:a16="http://schemas.microsoft.com/office/drawing/2014/main" id="{1261F67F-BCEB-4C6A-8262-BFA63657F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89025"/>
            <a:ext cx="8686800"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3">
            <a:extLst>
              <a:ext uri="{FF2B5EF4-FFF2-40B4-BE49-F238E27FC236}">
                <a16:creationId xmlns:a16="http://schemas.microsoft.com/office/drawing/2014/main" id="{BEBC50A0-419F-4715-8199-C78447FFD3C8}"/>
              </a:ext>
            </a:extLst>
          </p:cNvPr>
          <p:cNvSpPr txBox="1">
            <a:spLocks noChangeArrowheads="1"/>
          </p:cNvSpPr>
          <p:nvPr/>
        </p:nvSpPr>
        <p:spPr bwMode="auto">
          <a:xfrm>
            <a:off x="4800600" y="60213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FontTx/>
              <a:buNone/>
            </a:pPr>
            <a:r>
              <a:rPr lang="zh-CN" altLang="en-US" sz="2400" b="0">
                <a:latin typeface="Tahoma" panose="020B0604030504040204" pitchFamily="34" charset="0"/>
              </a:rPr>
              <a:t>宏单元内部结构</a:t>
            </a:r>
          </a:p>
        </p:txBody>
      </p:sp>
      <p:sp>
        <p:nvSpPr>
          <p:cNvPr id="83972" name="Rectangle 8">
            <a:extLst>
              <a:ext uri="{FF2B5EF4-FFF2-40B4-BE49-F238E27FC236}">
                <a16:creationId xmlns:a16="http://schemas.microsoft.com/office/drawing/2014/main" id="{ECA5705E-BFA2-4164-BA9A-435340506B1C}"/>
              </a:ext>
            </a:extLst>
          </p:cNvPr>
          <p:cNvSpPr>
            <a:spLocks noChangeArrowheads="1"/>
          </p:cNvSpPr>
          <p:nvPr/>
        </p:nvSpPr>
        <p:spPr bwMode="auto">
          <a:xfrm>
            <a:off x="4008438" y="188913"/>
            <a:ext cx="50053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a:solidFill>
                  <a:srgbClr val="D60093"/>
                </a:solidFill>
                <a:latin typeface="Times New Roman" panose="02020603050405020304" pitchFamily="18" charset="0"/>
              </a:rPr>
              <a:t>CPLD</a:t>
            </a:r>
            <a:r>
              <a:rPr lang="zh-CN" altLang="en-US" sz="3200">
                <a:solidFill>
                  <a:srgbClr val="D60093"/>
                </a:solidFill>
                <a:latin typeface="Times New Roman" panose="02020603050405020304" pitchFamily="18" charset="0"/>
              </a:rPr>
              <a:t>基本逻辑块</a:t>
            </a:r>
            <a:endParaRPr lang="zh-CN" altLang="en-US" sz="3200">
              <a:solidFill>
                <a:srgbClr val="D60093"/>
              </a:solidFill>
              <a:latin typeface="Times New Roman" panose="02020603050405020304" pitchFamily="18" charset="0"/>
              <a:cs typeface="Times New Roman" panose="02020603050405020304" pitchFamily="18" charset="0"/>
            </a:endParaRPr>
          </a:p>
        </p:txBody>
      </p:sp>
      <p:sp>
        <p:nvSpPr>
          <p:cNvPr id="83973" name="灯片编号占位符 3">
            <a:extLst>
              <a:ext uri="{FF2B5EF4-FFF2-40B4-BE49-F238E27FC236}">
                <a16:creationId xmlns:a16="http://schemas.microsoft.com/office/drawing/2014/main" id="{902223C7-BA61-4B97-BC98-8D6DBC463E93}"/>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96553E4B-04EB-4020-8363-62C6F357A218}"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41</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3" descr="FPGA_le内部结构">
            <a:extLst>
              <a:ext uri="{FF2B5EF4-FFF2-40B4-BE49-F238E27FC236}">
                <a16:creationId xmlns:a16="http://schemas.microsoft.com/office/drawing/2014/main" id="{1904727B-9D48-4113-A215-9A1357497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052513"/>
            <a:ext cx="85344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5">
            <a:extLst>
              <a:ext uri="{FF2B5EF4-FFF2-40B4-BE49-F238E27FC236}">
                <a16:creationId xmlns:a16="http://schemas.microsoft.com/office/drawing/2014/main" id="{36C83AE1-16A1-4266-9ADF-09F43FB54FCB}"/>
              </a:ext>
            </a:extLst>
          </p:cNvPr>
          <p:cNvSpPr>
            <a:spLocks noChangeArrowheads="1"/>
          </p:cNvSpPr>
          <p:nvPr/>
        </p:nvSpPr>
        <p:spPr bwMode="auto">
          <a:xfrm>
            <a:off x="4008438" y="188913"/>
            <a:ext cx="50053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a:solidFill>
                  <a:srgbClr val="D60093"/>
                </a:solidFill>
                <a:latin typeface="Times New Roman" panose="02020603050405020304" pitchFamily="18" charset="0"/>
              </a:rPr>
              <a:t>FPGA</a:t>
            </a:r>
            <a:r>
              <a:rPr lang="zh-CN" altLang="en-US" sz="3200">
                <a:solidFill>
                  <a:srgbClr val="D60093"/>
                </a:solidFill>
                <a:latin typeface="Times New Roman" panose="02020603050405020304" pitchFamily="18" charset="0"/>
              </a:rPr>
              <a:t>基本逻辑块</a:t>
            </a:r>
            <a:endParaRPr lang="zh-CN" altLang="en-US" sz="3200">
              <a:solidFill>
                <a:srgbClr val="D60093"/>
              </a:solidFill>
              <a:latin typeface="Times New Roman" panose="02020603050405020304" pitchFamily="18" charset="0"/>
              <a:cs typeface="Times New Roman" panose="02020603050405020304" pitchFamily="18" charset="0"/>
            </a:endParaRPr>
          </a:p>
        </p:txBody>
      </p:sp>
      <p:sp>
        <p:nvSpPr>
          <p:cNvPr id="84996" name="Text Box 3">
            <a:extLst>
              <a:ext uri="{FF2B5EF4-FFF2-40B4-BE49-F238E27FC236}">
                <a16:creationId xmlns:a16="http://schemas.microsoft.com/office/drawing/2014/main" id="{59230731-2500-4869-8AB8-EEE83E7FD4F8}"/>
              </a:ext>
            </a:extLst>
          </p:cNvPr>
          <p:cNvSpPr txBox="1">
            <a:spLocks noChangeArrowheads="1"/>
          </p:cNvSpPr>
          <p:nvPr/>
        </p:nvSpPr>
        <p:spPr bwMode="auto">
          <a:xfrm>
            <a:off x="4800600" y="6092825"/>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FontTx/>
              <a:buNone/>
            </a:pPr>
            <a:r>
              <a:rPr lang="en-US" altLang="zh-CN" sz="2400" b="0">
                <a:latin typeface="Tahoma" panose="020B0604030504040204" pitchFamily="34" charset="0"/>
              </a:rPr>
              <a:t>LE</a:t>
            </a:r>
            <a:r>
              <a:rPr lang="zh-CN" altLang="en-US" sz="2400" b="0">
                <a:latin typeface="Tahoma" panose="020B0604030504040204" pitchFamily="34" charset="0"/>
              </a:rPr>
              <a:t>内部结构</a:t>
            </a:r>
          </a:p>
        </p:txBody>
      </p:sp>
      <p:sp>
        <p:nvSpPr>
          <p:cNvPr id="84997" name="灯片编号占位符 3">
            <a:extLst>
              <a:ext uri="{FF2B5EF4-FFF2-40B4-BE49-F238E27FC236}">
                <a16:creationId xmlns:a16="http://schemas.microsoft.com/office/drawing/2014/main" id="{7C62DEA4-32A6-49CC-B485-299DDF946347}"/>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74136077-0337-4452-8841-86957AC67817}"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42</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灯片编号占位符 3">
            <a:extLst>
              <a:ext uri="{FF2B5EF4-FFF2-40B4-BE49-F238E27FC236}">
                <a16:creationId xmlns:a16="http://schemas.microsoft.com/office/drawing/2014/main" id="{C81E68AF-5FDB-415F-A7C7-04449DA84C44}"/>
              </a:ext>
            </a:extLst>
          </p:cNvPr>
          <p:cNvSpPr txBox="1">
            <a:spLocks noGrp="1" noChangeArrowheads="1"/>
          </p:cNvSpPr>
          <p:nvPr/>
        </p:nvSpPr>
        <p:spPr bwMode="auto">
          <a:xfrm>
            <a:off x="8077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endParaRPr lang="en-US" altLang="zh-CN" sz="1400" b="0">
              <a:latin typeface="Arial" panose="020B0604020202020204" pitchFamily="34" charset="0"/>
            </a:endParaRPr>
          </a:p>
        </p:txBody>
      </p:sp>
      <p:sp>
        <p:nvSpPr>
          <p:cNvPr id="86019" name="Rectangle 2">
            <a:extLst>
              <a:ext uri="{FF2B5EF4-FFF2-40B4-BE49-F238E27FC236}">
                <a16:creationId xmlns:a16="http://schemas.microsoft.com/office/drawing/2014/main" id="{62969DDA-936D-4CC0-832C-C9BAE78EB213}"/>
              </a:ext>
            </a:extLst>
          </p:cNvPr>
          <p:cNvSpPr>
            <a:spLocks noGrp="1" noRot="1" noChangeArrowheads="1"/>
          </p:cNvSpPr>
          <p:nvPr>
            <p:ph type="body" idx="4294967295"/>
          </p:nvPr>
        </p:nvSpPr>
        <p:spPr>
          <a:xfrm>
            <a:off x="1514475" y="584200"/>
            <a:ext cx="8964613" cy="1152525"/>
          </a:xfrm>
          <a:solidFill>
            <a:srgbClr val="FFFFFF"/>
          </a:solidFill>
        </p:spPr>
        <p:txBody>
          <a:bodyPr/>
          <a:lstStyle/>
          <a:p>
            <a:pPr marL="609600" indent="-609600" eaLnBrk="1" hangingPunct="1">
              <a:buFont typeface="Arial" panose="020B0604020202020204" pitchFamily="34" charset="0"/>
              <a:buNone/>
            </a:pPr>
            <a:r>
              <a:rPr lang="zh-CN" altLang="en-US" b="1">
                <a:latin typeface="Arial Black" panose="020B0A04020102020204" pitchFamily="34" charset="0"/>
                <a:ea typeface="楷体_GB2312" pitchFamily="49" charset="-122"/>
              </a:rPr>
              <a:t> 主流公司：</a:t>
            </a:r>
          </a:p>
          <a:p>
            <a:pPr marL="609600" indent="-609600" eaLnBrk="1" hangingPunct="1">
              <a:buFont typeface="Arial" panose="020B0604020202020204" pitchFamily="34" charset="0"/>
              <a:buNone/>
            </a:pPr>
            <a:r>
              <a:rPr lang="en-US" altLang="zh-CN" b="1">
                <a:solidFill>
                  <a:srgbClr val="D60093"/>
                </a:solidFill>
                <a:latin typeface="Arial Black" panose="020B0A04020102020204" pitchFamily="34" charset="0"/>
                <a:ea typeface="楷体_GB2312" pitchFamily="49" charset="-122"/>
              </a:rPr>
              <a:t> Xilinx</a:t>
            </a:r>
            <a:r>
              <a:rPr lang="zh-CN" altLang="en-US" b="1">
                <a:latin typeface="Arial Black" panose="020B0A04020102020204" pitchFamily="34" charset="0"/>
                <a:ea typeface="楷体_GB2312" pitchFamily="49" charset="-122"/>
              </a:rPr>
              <a:t>、</a:t>
            </a:r>
            <a:r>
              <a:rPr lang="en-US" altLang="zh-CN" b="1">
                <a:latin typeface="Arial Black" panose="020B0A04020102020204" pitchFamily="34" charset="0"/>
                <a:ea typeface="楷体_GB2312" pitchFamily="49" charset="-122"/>
              </a:rPr>
              <a:t>Altera</a:t>
            </a:r>
            <a:r>
              <a:rPr lang="zh-CN" altLang="en-US" b="1">
                <a:latin typeface="Arial Black" panose="020B0A04020102020204" pitchFamily="34" charset="0"/>
                <a:ea typeface="楷体_GB2312" pitchFamily="49" charset="-122"/>
              </a:rPr>
              <a:t>（</a:t>
            </a:r>
            <a:r>
              <a:rPr lang="en-US" altLang="zh-CN" b="1">
                <a:latin typeface="Arial Black" panose="020B0A04020102020204" pitchFamily="34" charset="0"/>
                <a:ea typeface="楷体_GB2312" pitchFamily="49" charset="-122"/>
              </a:rPr>
              <a:t>intel</a:t>
            </a:r>
            <a:r>
              <a:rPr lang="en-US" altLang="zh-CN" b="1">
                <a:latin typeface="宋体" panose="02010600030101010101" pitchFamily="2" charset="-122"/>
              </a:rPr>
              <a:t>)</a:t>
            </a:r>
            <a:r>
              <a:rPr lang="zh-CN" altLang="en-US" b="1">
                <a:latin typeface="Arial Black" panose="020B0A04020102020204" pitchFamily="34" charset="0"/>
                <a:ea typeface="楷体_GB2312" pitchFamily="49" charset="-122"/>
              </a:rPr>
              <a:t>、</a:t>
            </a:r>
            <a:r>
              <a:rPr lang="en-US" altLang="zh-CN" b="1">
                <a:latin typeface="Arial Black" panose="020B0A04020102020204" pitchFamily="34" charset="0"/>
                <a:ea typeface="楷体_GB2312" pitchFamily="49" charset="-122"/>
              </a:rPr>
              <a:t>Lattice</a:t>
            </a:r>
            <a:r>
              <a:rPr lang="zh-CN" altLang="en-US" b="1">
                <a:latin typeface="Arial Black" panose="020B0A04020102020204" pitchFamily="34" charset="0"/>
                <a:ea typeface="楷体_GB2312" pitchFamily="49" charset="-122"/>
              </a:rPr>
              <a:t>、</a:t>
            </a:r>
            <a:r>
              <a:rPr lang="en-US" altLang="zh-CN" b="1">
                <a:latin typeface="Arial Black" panose="020B0A04020102020204" pitchFamily="34" charset="0"/>
                <a:ea typeface="楷体_GB2312" pitchFamily="49" charset="-122"/>
              </a:rPr>
              <a:t>Actel</a:t>
            </a:r>
          </a:p>
        </p:txBody>
      </p:sp>
      <p:sp>
        <p:nvSpPr>
          <p:cNvPr id="86020" name="Text Box 3">
            <a:extLst>
              <a:ext uri="{FF2B5EF4-FFF2-40B4-BE49-F238E27FC236}">
                <a16:creationId xmlns:a16="http://schemas.microsoft.com/office/drawing/2014/main" id="{91449CF2-65CB-4C78-8370-E5F3579AB094}"/>
              </a:ext>
            </a:extLst>
          </p:cNvPr>
          <p:cNvSpPr txBox="1">
            <a:spLocks noChangeArrowheads="1"/>
          </p:cNvSpPr>
          <p:nvPr/>
        </p:nvSpPr>
        <p:spPr bwMode="auto">
          <a:xfrm flipV="1">
            <a:off x="2433638" y="677863"/>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sz="3000">
              <a:latin typeface="Times New Roman" panose="02020603050405020304" pitchFamily="18" charset="0"/>
            </a:endParaRPr>
          </a:p>
        </p:txBody>
      </p:sp>
      <p:sp>
        <p:nvSpPr>
          <p:cNvPr id="409608" name="Rectangle 8">
            <a:extLst>
              <a:ext uri="{FF2B5EF4-FFF2-40B4-BE49-F238E27FC236}">
                <a16:creationId xmlns:a16="http://schemas.microsoft.com/office/drawing/2014/main" id="{092D48D5-A0C6-49D5-81E1-A298D5BFD018}"/>
              </a:ext>
            </a:extLst>
          </p:cNvPr>
          <p:cNvSpPr>
            <a:spLocks noChangeArrowheads="1"/>
          </p:cNvSpPr>
          <p:nvPr/>
        </p:nvSpPr>
        <p:spPr bwMode="auto">
          <a:xfrm>
            <a:off x="1524000" y="1855788"/>
            <a:ext cx="9072563"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2400">
                <a:latin typeface="Times New Roman" panose="02020603050405020304" pitchFamily="18" charset="0"/>
                <a:ea typeface="楷体_GB2312" pitchFamily="49" charset="-122"/>
              </a:rPr>
              <a:t>     </a:t>
            </a:r>
            <a:r>
              <a:rPr lang="en-US" altLang="zh-CN" sz="2400">
                <a:latin typeface="Times New Roman" panose="02020603050405020304" pitchFamily="18" charset="0"/>
                <a:ea typeface="楷体_GB2312" pitchFamily="49" charset="-122"/>
              </a:rPr>
              <a:t>Xilinx </a:t>
            </a:r>
            <a:r>
              <a:rPr lang="zh-CN" altLang="en-US" sz="2400">
                <a:latin typeface="Times New Roman" panose="02020603050405020304" pitchFamily="18" charset="0"/>
                <a:ea typeface="楷体_GB2312" pitchFamily="49" charset="-122"/>
              </a:rPr>
              <a:t>公司和</a:t>
            </a:r>
            <a:r>
              <a:rPr lang="en-US" altLang="zh-CN" sz="2400">
                <a:latin typeface="Times New Roman" panose="02020603050405020304" pitchFamily="18" charset="0"/>
                <a:ea typeface="楷体_GB2312" pitchFamily="49" charset="-122"/>
              </a:rPr>
              <a:t>Altera </a:t>
            </a:r>
            <a:r>
              <a:rPr lang="zh-CN" altLang="en-US" sz="2400">
                <a:latin typeface="Times New Roman" panose="02020603050405020304" pitchFamily="18" charset="0"/>
                <a:ea typeface="楷体_GB2312" pitchFamily="49" charset="-122"/>
              </a:rPr>
              <a:t>公司推出了多种高性能的</a:t>
            </a:r>
            <a:r>
              <a:rPr lang="en-US" altLang="zh-CN" sz="2400">
                <a:latin typeface="Times New Roman" panose="02020603050405020304" pitchFamily="18" charset="0"/>
                <a:ea typeface="楷体_GB2312" pitchFamily="49" charset="-122"/>
              </a:rPr>
              <a:t>FPGA/CPLD </a:t>
            </a:r>
            <a:r>
              <a:rPr lang="zh-CN" altLang="en-US" sz="2400">
                <a:latin typeface="Times New Roman" panose="02020603050405020304" pitchFamily="18" charset="0"/>
                <a:ea typeface="楷体_GB2312" pitchFamily="49" charset="-122"/>
              </a:rPr>
              <a:t>芯片，</a:t>
            </a:r>
            <a:r>
              <a:rPr lang="en-US" altLang="zh-CN" sz="2400">
                <a:latin typeface="Times New Roman" panose="02020603050405020304" pitchFamily="18" charset="0"/>
                <a:ea typeface="楷体_GB2312" pitchFamily="49" charset="-122"/>
              </a:rPr>
              <a:t>FPGA </a:t>
            </a:r>
            <a:r>
              <a:rPr lang="zh-CN" altLang="en-US" sz="2400">
                <a:latin typeface="Times New Roman" panose="02020603050405020304" pitchFamily="18" charset="0"/>
                <a:ea typeface="楷体_GB2312" pitchFamily="49" charset="-122"/>
              </a:rPr>
              <a:t>规模进入了千万门的行列。</a:t>
            </a:r>
          </a:p>
          <a:p>
            <a:pPr eaLnBrk="1" hangingPunct="1">
              <a:lnSpc>
                <a:spcPct val="150000"/>
              </a:lnSpc>
              <a:spcBef>
                <a:spcPct val="30000"/>
              </a:spcBef>
              <a:buFontTx/>
              <a:buNone/>
            </a:pPr>
            <a:r>
              <a:rPr lang="zh-CN" altLang="en-US" sz="2400">
                <a:latin typeface="Times New Roman" panose="02020603050405020304" pitchFamily="18" charset="0"/>
                <a:ea typeface="楷体_GB2312" pitchFamily="49" charset="-122"/>
              </a:rPr>
              <a:t>     作为世界最早发明</a:t>
            </a:r>
            <a:r>
              <a:rPr lang="en-US" altLang="zh-CN" sz="2400">
                <a:latin typeface="Times New Roman" panose="02020603050405020304" pitchFamily="18" charset="0"/>
                <a:ea typeface="楷体_GB2312" pitchFamily="49" charset="-122"/>
              </a:rPr>
              <a:t>GAL </a:t>
            </a:r>
            <a:r>
              <a:rPr lang="zh-CN" altLang="en-US" sz="2400">
                <a:latin typeface="Times New Roman" panose="02020603050405020304" pitchFamily="18" charset="0"/>
                <a:ea typeface="楷体_GB2312" pitchFamily="49" charset="-122"/>
              </a:rPr>
              <a:t>等可编程逻辑器件的</a:t>
            </a:r>
            <a:r>
              <a:rPr lang="en-US" altLang="zh-CN" sz="2400">
                <a:latin typeface="Times New Roman" panose="02020603050405020304" pitchFamily="18" charset="0"/>
                <a:ea typeface="楷体_GB2312" pitchFamily="49" charset="-122"/>
              </a:rPr>
              <a:t>Lattice </a:t>
            </a:r>
            <a:r>
              <a:rPr lang="zh-CN" altLang="en-US" sz="2400">
                <a:latin typeface="Times New Roman" panose="02020603050405020304" pitchFamily="18" charset="0"/>
                <a:ea typeface="楷体_GB2312" pitchFamily="49" charset="-122"/>
              </a:rPr>
              <a:t>公司，在成熟的</a:t>
            </a:r>
            <a:r>
              <a:rPr lang="en-US" altLang="zh-CN" sz="2400">
                <a:latin typeface="Times New Roman" panose="02020603050405020304" pitchFamily="18" charset="0"/>
                <a:ea typeface="楷体_GB2312" pitchFamily="49" charset="-122"/>
              </a:rPr>
              <a:t>CPLD </a:t>
            </a:r>
            <a:r>
              <a:rPr lang="zh-CN" altLang="en-US" sz="2400">
                <a:latin typeface="Times New Roman" panose="02020603050405020304" pitchFamily="18" charset="0"/>
                <a:ea typeface="楷体_GB2312" pitchFamily="49" charset="-122"/>
              </a:rPr>
              <a:t>基础上首创了可编程器件革命性的编程下载方式</a:t>
            </a:r>
            <a:r>
              <a:rPr lang="en-US" altLang="zh-CN" sz="2400">
                <a:latin typeface="Times New Roman" panose="02020603050405020304" pitchFamily="18" charset="0"/>
                <a:ea typeface="楷体_GB2312" pitchFamily="49" charset="-122"/>
              </a:rPr>
              <a:t>ISP </a:t>
            </a:r>
            <a:r>
              <a:rPr lang="zh-CN" altLang="en-US" sz="2400">
                <a:latin typeface="Times New Roman" panose="02020603050405020304" pitchFamily="18" charset="0"/>
                <a:ea typeface="楷体_GB2312" pitchFamily="49" charset="-122"/>
              </a:rPr>
              <a:t>。</a:t>
            </a:r>
          </a:p>
          <a:p>
            <a:pPr eaLnBrk="1" hangingPunct="1">
              <a:lnSpc>
                <a:spcPct val="150000"/>
              </a:lnSpc>
              <a:spcBef>
                <a:spcPct val="30000"/>
              </a:spcBef>
              <a:buFontTx/>
              <a:buNone/>
            </a:pPr>
            <a:r>
              <a:rPr lang="en-US" altLang="zh-CN" sz="2400">
                <a:latin typeface="Times New Roman" panose="02020603050405020304" pitchFamily="18" charset="0"/>
                <a:ea typeface="楷体_GB2312" pitchFamily="49" charset="-122"/>
              </a:rPr>
              <a:t>     PLD </a:t>
            </a:r>
            <a:r>
              <a:rPr lang="zh-CN" altLang="en-US" sz="2400">
                <a:latin typeface="Times New Roman" panose="02020603050405020304" pitchFamily="18" charset="0"/>
                <a:ea typeface="楷体_GB2312" pitchFamily="49" charset="-122"/>
              </a:rPr>
              <a:t>反熔丝技术的领导者</a:t>
            </a:r>
            <a:r>
              <a:rPr lang="en-US" altLang="zh-CN" sz="2400">
                <a:latin typeface="Times New Roman" panose="02020603050405020304" pitchFamily="18" charset="0"/>
                <a:ea typeface="楷体_GB2312" pitchFamily="49" charset="-122"/>
              </a:rPr>
              <a:t>Actel</a:t>
            </a:r>
            <a:r>
              <a:rPr lang="zh-CN" altLang="en-US" sz="2400">
                <a:latin typeface="Times New Roman" panose="02020603050405020304" pitchFamily="18" charset="0"/>
                <a:ea typeface="楷体_GB2312" pitchFamily="49" charset="-122"/>
              </a:rPr>
              <a:t>，产品特点：耐高低温、功耗低、速度快。军工产品首段者。</a:t>
            </a:r>
          </a:p>
        </p:txBody>
      </p:sp>
      <p:sp>
        <p:nvSpPr>
          <p:cNvPr id="86022" name="灯片编号占位符 3">
            <a:extLst>
              <a:ext uri="{FF2B5EF4-FFF2-40B4-BE49-F238E27FC236}">
                <a16:creationId xmlns:a16="http://schemas.microsoft.com/office/drawing/2014/main" id="{83232EFE-1027-47EF-97D8-39F9F2D4B6A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54D75229-39D0-41AD-BBA6-61FEB8A757D1}"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43</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09608"/>
                                        </p:tgtEl>
                                        <p:attrNameLst>
                                          <p:attrName>style.visibility</p:attrName>
                                        </p:attrNameLst>
                                      </p:cBhvr>
                                      <p:to>
                                        <p:strVal val="visible"/>
                                      </p:to>
                                    </p:set>
                                    <p:anim calcmode="lin" valueType="num">
                                      <p:cBhvr additive="base">
                                        <p:cTn id="11" dur="500" fill="hold"/>
                                        <p:tgtEl>
                                          <p:spTgt spid="409608"/>
                                        </p:tgtEl>
                                        <p:attrNameLst>
                                          <p:attrName>ppt_x</p:attrName>
                                        </p:attrNameLst>
                                      </p:cBhvr>
                                      <p:tavLst>
                                        <p:tav tm="0">
                                          <p:val>
                                            <p:strVal val="0-#ppt_w/2"/>
                                          </p:val>
                                        </p:tav>
                                        <p:tav tm="100000">
                                          <p:val>
                                            <p:strVal val="#ppt_x"/>
                                          </p:val>
                                        </p:tav>
                                      </p:tavLst>
                                    </p:anim>
                                    <p:anim calcmode="lin" valueType="num">
                                      <p:cBhvr additive="base">
                                        <p:cTn id="12" dur="500" fill="hold"/>
                                        <p:tgtEl>
                                          <p:spTgt spid="4096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nimBg="1"/>
      <p:bldP spid="40960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灯片编号占位符 3">
            <a:extLst>
              <a:ext uri="{FF2B5EF4-FFF2-40B4-BE49-F238E27FC236}">
                <a16:creationId xmlns:a16="http://schemas.microsoft.com/office/drawing/2014/main" id="{5CD4C5F4-169D-4726-9AD9-DD46500618EA}"/>
              </a:ext>
            </a:extLst>
          </p:cNvPr>
          <p:cNvSpPr txBox="1">
            <a:spLocks noGrp="1" noChangeArrowheads="1"/>
          </p:cNvSpPr>
          <p:nvPr/>
        </p:nvSpPr>
        <p:spPr bwMode="auto">
          <a:xfrm>
            <a:off x="8077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endParaRPr lang="en-US" altLang="zh-CN" sz="1400" b="0">
              <a:latin typeface="Arial" panose="020B0604020202020204" pitchFamily="34" charset="0"/>
            </a:endParaRPr>
          </a:p>
        </p:txBody>
      </p:sp>
      <p:sp>
        <p:nvSpPr>
          <p:cNvPr id="88067" name="Text Box 3">
            <a:extLst>
              <a:ext uri="{FF2B5EF4-FFF2-40B4-BE49-F238E27FC236}">
                <a16:creationId xmlns:a16="http://schemas.microsoft.com/office/drawing/2014/main" id="{B1F4476F-688C-4F66-808F-3B49ED444210}"/>
              </a:ext>
            </a:extLst>
          </p:cNvPr>
          <p:cNvSpPr txBox="1">
            <a:spLocks noChangeArrowheads="1"/>
          </p:cNvSpPr>
          <p:nvPr/>
        </p:nvSpPr>
        <p:spPr bwMode="auto">
          <a:xfrm flipV="1">
            <a:off x="2433638" y="677863"/>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sz="3000">
              <a:latin typeface="Times New Roman" panose="02020603050405020304" pitchFamily="18" charset="0"/>
            </a:endParaRPr>
          </a:p>
        </p:txBody>
      </p:sp>
      <p:sp>
        <p:nvSpPr>
          <p:cNvPr id="91142" name="Rectangle 8">
            <a:extLst>
              <a:ext uri="{FF2B5EF4-FFF2-40B4-BE49-F238E27FC236}">
                <a16:creationId xmlns:a16="http://schemas.microsoft.com/office/drawing/2014/main" id="{E7D2BEC0-06EF-4B2F-89D1-607AF6ED2F56}"/>
              </a:ext>
            </a:extLst>
          </p:cNvPr>
          <p:cNvSpPr>
            <a:spLocks noChangeArrowheads="1"/>
          </p:cNvSpPr>
          <p:nvPr/>
        </p:nvSpPr>
        <p:spPr bwMode="auto">
          <a:xfrm>
            <a:off x="1739900" y="2254250"/>
            <a:ext cx="88201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a:latin typeface="Times New Roman" panose="02020603050405020304" pitchFamily="18" charset="0"/>
                <a:ea typeface="楷体_GB2312" pitchFamily="49" charset="-122"/>
              </a:rPr>
              <a:t>       目前，</a:t>
            </a:r>
            <a:r>
              <a:rPr lang="en-US" altLang="zh-CN">
                <a:latin typeface="Times New Roman" panose="02020603050405020304" pitchFamily="18" charset="0"/>
                <a:ea typeface="楷体_GB2312" pitchFamily="49" charset="-122"/>
              </a:rPr>
              <a:t>PLD</a:t>
            </a:r>
            <a:r>
              <a:rPr lang="zh-CN" altLang="en-US">
                <a:latin typeface="Times New Roman" panose="02020603050405020304" pitchFamily="18" charset="0"/>
                <a:ea typeface="楷体_GB2312" pitchFamily="49" charset="-122"/>
              </a:rPr>
              <a:t>的生产和销售年平均增长率高达</a:t>
            </a:r>
            <a:r>
              <a:rPr lang="en-US" altLang="zh-CN">
                <a:latin typeface="Times New Roman" panose="02020603050405020304" pitchFamily="18" charset="0"/>
                <a:ea typeface="楷体_GB2312" pitchFamily="49" charset="-122"/>
              </a:rPr>
              <a:t>23%</a:t>
            </a:r>
            <a:r>
              <a:rPr lang="zh-CN" altLang="en-US">
                <a:latin typeface="Times New Roman" panose="02020603050405020304" pitchFamily="18" charset="0"/>
                <a:ea typeface="楷体_GB2312" pitchFamily="49" charset="-122"/>
              </a:rPr>
              <a:t>， 与此相适应</a:t>
            </a:r>
            <a:r>
              <a:rPr lang="en-US" altLang="zh-CN">
                <a:latin typeface="Times New Roman" panose="02020603050405020304" pitchFamily="18" charset="0"/>
                <a:ea typeface="楷体_GB2312" pitchFamily="49" charset="-122"/>
              </a:rPr>
              <a:t>CadenceData</a:t>
            </a:r>
            <a:r>
              <a:rPr lang="zh-CN" altLang="en-US">
                <a:latin typeface="Times New Roman" panose="02020603050405020304" pitchFamily="18" charset="0"/>
                <a:ea typeface="楷体_GB2312" pitchFamily="49" charset="-122"/>
              </a:rPr>
              <a:t> </a:t>
            </a:r>
            <a:r>
              <a:rPr lang="en-US" altLang="zh-CN">
                <a:latin typeface="Times New Roman" panose="02020603050405020304" pitchFamily="18" charset="0"/>
                <a:ea typeface="楷体_GB2312" pitchFamily="49" charset="-122"/>
              </a:rPr>
              <a:t>I/O</a:t>
            </a:r>
            <a:r>
              <a:rPr lang="zh-CN" altLang="en-US">
                <a:latin typeface="Times New Roman" panose="02020603050405020304" pitchFamily="18" charset="0"/>
                <a:ea typeface="楷体_GB2312" pitchFamily="49" charset="-122"/>
              </a:rPr>
              <a:t>、 </a:t>
            </a:r>
            <a:r>
              <a:rPr lang="en-US" altLang="zh-CN">
                <a:latin typeface="Times New Roman" panose="02020603050405020304" pitchFamily="18" charset="0"/>
                <a:ea typeface="楷体_GB2312" pitchFamily="49" charset="-122"/>
              </a:rPr>
              <a:t>Mentor Graphics </a:t>
            </a:r>
            <a:r>
              <a:rPr lang="zh-CN" altLang="en-US">
                <a:latin typeface="Times New Roman" panose="02020603050405020304" pitchFamily="18" charset="0"/>
                <a:ea typeface="楷体_GB2312" pitchFamily="49" charset="-122"/>
              </a:rPr>
              <a:t>、</a:t>
            </a:r>
            <a:r>
              <a:rPr lang="en-US" altLang="zh-CN">
                <a:latin typeface="Times New Roman" panose="02020603050405020304" pitchFamily="18" charset="0"/>
                <a:ea typeface="楷体_GB2312" pitchFamily="49" charset="-122"/>
              </a:rPr>
              <a:t>OrCAD</a:t>
            </a:r>
            <a:r>
              <a:rPr lang="zh-CN" altLang="en-US">
                <a:latin typeface="Times New Roman" panose="02020603050405020304" pitchFamily="18" charset="0"/>
                <a:ea typeface="楷体_GB2312" pitchFamily="49" charset="-122"/>
              </a:rPr>
              <a:t>、 </a:t>
            </a:r>
            <a:r>
              <a:rPr lang="en-US" altLang="zh-CN">
                <a:latin typeface="Times New Roman" panose="02020603050405020304" pitchFamily="18" charset="0"/>
                <a:ea typeface="楷体_GB2312" pitchFamily="49" charset="-122"/>
              </a:rPr>
              <a:t>Synopsys </a:t>
            </a:r>
            <a:r>
              <a:rPr lang="zh-CN" altLang="en-US">
                <a:latin typeface="Times New Roman" panose="02020603050405020304" pitchFamily="18" charset="0"/>
                <a:ea typeface="楷体_GB2312" pitchFamily="49" charset="-122"/>
              </a:rPr>
              <a:t>和</a:t>
            </a:r>
            <a:r>
              <a:rPr lang="en-US" altLang="zh-CN">
                <a:latin typeface="Times New Roman" panose="02020603050405020304" pitchFamily="18" charset="0"/>
                <a:ea typeface="楷体_GB2312" pitchFamily="49" charset="-122"/>
              </a:rPr>
              <a:t>Viewlogic </a:t>
            </a:r>
            <a:r>
              <a:rPr lang="zh-CN" altLang="en-US">
                <a:latin typeface="Times New Roman" panose="02020603050405020304" pitchFamily="18" charset="0"/>
                <a:ea typeface="楷体_GB2312" pitchFamily="49" charset="-122"/>
              </a:rPr>
              <a:t>等各大</a:t>
            </a:r>
            <a:r>
              <a:rPr lang="en-US" altLang="zh-CN">
                <a:latin typeface="Times New Roman" panose="02020603050405020304" pitchFamily="18" charset="0"/>
                <a:ea typeface="楷体_GB2312" pitchFamily="49" charset="-122"/>
              </a:rPr>
              <a:t>EDA </a:t>
            </a:r>
            <a:r>
              <a:rPr lang="zh-CN" altLang="en-US">
                <a:latin typeface="Times New Roman" panose="02020603050405020304" pitchFamily="18" charset="0"/>
                <a:ea typeface="楷体_GB2312" pitchFamily="49" charset="-122"/>
              </a:rPr>
              <a:t>公司相继推出各类高性能的</a:t>
            </a:r>
            <a:r>
              <a:rPr lang="en-US" altLang="zh-CN">
                <a:latin typeface="Times New Roman" panose="02020603050405020304" pitchFamily="18" charset="0"/>
                <a:ea typeface="楷体_GB2312" pitchFamily="49" charset="-122"/>
              </a:rPr>
              <a:t>EDA </a:t>
            </a:r>
            <a:r>
              <a:rPr lang="zh-CN" altLang="en-US">
                <a:latin typeface="Times New Roman" panose="02020603050405020304" pitchFamily="18" charset="0"/>
                <a:ea typeface="楷体_GB2312" pitchFamily="49" charset="-122"/>
              </a:rPr>
              <a:t>工具软件。</a:t>
            </a:r>
          </a:p>
        </p:txBody>
      </p:sp>
      <p:sp>
        <p:nvSpPr>
          <p:cNvPr id="7" name="Rectangle 2">
            <a:extLst>
              <a:ext uri="{FF2B5EF4-FFF2-40B4-BE49-F238E27FC236}">
                <a16:creationId xmlns:a16="http://schemas.microsoft.com/office/drawing/2014/main" id="{C80ADEC3-1107-4A3D-A4D7-4E45448D0809}"/>
              </a:ext>
            </a:extLst>
          </p:cNvPr>
          <p:cNvSpPr txBox="1">
            <a:spLocks noRot="1" noChangeArrowheads="1"/>
          </p:cNvSpPr>
          <p:nvPr/>
        </p:nvSpPr>
        <p:spPr bwMode="auto">
          <a:xfrm>
            <a:off x="1739900" y="677863"/>
            <a:ext cx="8964613" cy="1152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buFontTx/>
              <a:buNone/>
            </a:pPr>
            <a:r>
              <a:rPr lang="zh-CN" altLang="en-US">
                <a:latin typeface="Arial Black" panose="020B0A04020102020204" pitchFamily="34" charset="0"/>
                <a:ea typeface="楷体_GB2312" pitchFamily="49" charset="-122"/>
              </a:rPr>
              <a:t> 主流公司：</a:t>
            </a:r>
          </a:p>
          <a:p>
            <a:pPr eaLnBrk="1" hangingPunct="1">
              <a:buFontTx/>
              <a:buNone/>
            </a:pPr>
            <a:r>
              <a:rPr lang="en-US" altLang="zh-CN">
                <a:solidFill>
                  <a:srgbClr val="D60093"/>
                </a:solidFill>
                <a:latin typeface="Arial Black" panose="020B0A04020102020204" pitchFamily="34" charset="0"/>
                <a:ea typeface="楷体_GB2312" pitchFamily="49" charset="-122"/>
              </a:rPr>
              <a:t> Xilinx</a:t>
            </a:r>
            <a:r>
              <a:rPr lang="zh-CN" altLang="en-US">
                <a:latin typeface="Arial Black" panose="020B0A04020102020204" pitchFamily="34" charset="0"/>
                <a:ea typeface="楷体_GB2312" pitchFamily="49" charset="-122"/>
              </a:rPr>
              <a:t>、</a:t>
            </a:r>
            <a:r>
              <a:rPr lang="en-US" altLang="zh-CN">
                <a:latin typeface="Arial Black" panose="020B0A04020102020204" pitchFamily="34" charset="0"/>
                <a:ea typeface="楷体_GB2312" pitchFamily="49" charset="-122"/>
              </a:rPr>
              <a:t>Altera</a:t>
            </a:r>
            <a:r>
              <a:rPr lang="zh-CN" altLang="en-US">
                <a:latin typeface="Arial Black" panose="020B0A04020102020204" pitchFamily="34" charset="0"/>
                <a:ea typeface="楷体_GB2312" pitchFamily="49" charset="-122"/>
              </a:rPr>
              <a:t>（</a:t>
            </a:r>
            <a:r>
              <a:rPr lang="en-US" altLang="zh-CN">
                <a:latin typeface="Arial Black" panose="020B0A04020102020204" pitchFamily="34" charset="0"/>
                <a:ea typeface="楷体_GB2312" pitchFamily="49" charset="-122"/>
              </a:rPr>
              <a:t>intel</a:t>
            </a:r>
            <a:r>
              <a:rPr lang="en-US" altLang="zh-CN">
                <a:latin typeface="宋体" panose="02010600030101010101" pitchFamily="2" charset="-122"/>
              </a:rPr>
              <a:t>)</a:t>
            </a:r>
            <a:r>
              <a:rPr lang="zh-CN" altLang="en-US">
                <a:latin typeface="Arial Black" panose="020B0A04020102020204" pitchFamily="34" charset="0"/>
                <a:ea typeface="楷体_GB2312" pitchFamily="49" charset="-122"/>
              </a:rPr>
              <a:t>、</a:t>
            </a:r>
            <a:r>
              <a:rPr lang="en-US" altLang="zh-CN">
                <a:latin typeface="Arial Black" panose="020B0A04020102020204" pitchFamily="34" charset="0"/>
                <a:ea typeface="楷体_GB2312" pitchFamily="49" charset="-122"/>
              </a:rPr>
              <a:t>Lattice</a:t>
            </a:r>
            <a:r>
              <a:rPr lang="zh-CN" altLang="en-US">
                <a:latin typeface="Arial Black" panose="020B0A04020102020204" pitchFamily="34" charset="0"/>
                <a:ea typeface="楷体_GB2312" pitchFamily="49" charset="-122"/>
              </a:rPr>
              <a:t>、</a:t>
            </a:r>
            <a:r>
              <a:rPr lang="en-US" altLang="zh-CN">
                <a:latin typeface="Arial Black" panose="020B0A04020102020204" pitchFamily="34" charset="0"/>
                <a:ea typeface="楷体_GB2312" pitchFamily="49" charset="-122"/>
              </a:rPr>
              <a:t>Actel</a:t>
            </a:r>
          </a:p>
        </p:txBody>
      </p:sp>
      <p:sp>
        <p:nvSpPr>
          <p:cNvPr id="88070" name="灯片编号占位符 3">
            <a:extLst>
              <a:ext uri="{FF2B5EF4-FFF2-40B4-BE49-F238E27FC236}">
                <a16:creationId xmlns:a16="http://schemas.microsoft.com/office/drawing/2014/main" id="{B79567EA-E05B-4B9C-8FA0-9A34B8630FDA}"/>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B80941FA-9BEB-431F-BA73-93E77848E8B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44</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anim calcmode="lin" valueType="num">
                                      <p:cBhvr additive="base">
                                        <p:cTn id="7" dur="500" fill="hold"/>
                                        <p:tgtEl>
                                          <p:spTgt spid="91142"/>
                                        </p:tgtEl>
                                        <p:attrNameLst>
                                          <p:attrName>ppt_x</p:attrName>
                                        </p:attrNameLst>
                                      </p:cBhvr>
                                      <p:tavLst>
                                        <p:tav tm="0">
                                          <p:val>
                                            <p:strVal val="0-#ppt_w/2"/>
                                          </p:val>
                                        </p:tav>
                                        <p:tav tm="100000">
                                          <p:val>
                                            <p:strVal val="#ppt_x"/>
                                          </p:val>
                                        </p:tav>
                                      </p:tavLst>
                                    </p:anim>
                                    <p:anim calcmode="lin" valueType="num">
                                      <p:cBhvr additive="base">
                                        <p:cTn id="8" dur="500" fill="hold"/>
                                        <p:tgtEl>
                                          <p:spTgt spid="911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68CF5AE-4F6F-4077-A672-D97C8B0DFDB2}"/>
              </a:ext>
            </a:extLst>
          </p:cNvPr>
          <p:cNvSpPr>
            <a:spLocks noGrp="1" noChangeArrowheads="1"/>
          </p:cNvSpPr>
          <p:nvPr>
            <p:ph type="title" idx="4294967295"/>
          </p:nvPr>
        </p:nvSpPr>
        <p:spPr>
          <a:xfrm>
            <a:off x="2135188" y="476250"/>
            <a:ext cx="7772400" cy="790575"/>
          </a:xfrm>
        </p:spPr>
        <p:txBody>
          <a:bodyPr/>
          <a:lstStyle/>
          <a:p>
            <a:pPr algn="ctr" eaLnBrk="1" hangingPunct="1"/>
            <a:r>
              <a:rPr lang="en-US" altLang="zh-CN" sz="3200" b="1">
                <a:solidFill>
                  <a:srgbClr val="D60093"/>
                </a:solidFill>
                <a:latin typeface="Times New Roman" panose="02020603050405020304" pitchFamily="18" charset="0"/>
              </a:rPr>
              <a:t>FPGA/CPLD</a:t>
            </a:r>
            <a:r>
              <a:rPr lang="zh-CN" altLang="en-US" sz="3200" b="1">
                <a:solidFill>
                  <a:srgbClr val="D60093"/>
                </a:solidFill>
                <a:latin typeface="宋体" panose="02010600030101010101" pitchFamily="2" charset="-122"/>
              </a:rPr>
              <a:t>的</a:t>
            </a:r>
            <a:r>
              <a:rPr lang="zh-CN" altLang="en-US" sz="3200" b="1">
                <a:solidFill>
                  <a:srgbClr val="005DE6"/>
                </a:solidFill>
                <a:latin typeface="黑体" panose="02010609060101010101" pitchFamily="49" charset="-122"/>
                <a:ea typeface="黑体" panose="02010609060101010101" pitchFamily="49" charset="-122"/>
              </a:rPr>
              <a:t>优</a:t>
            </a:r>
            <a:r>
              <a:rPr lang="zh-CN" altLang="en-US" sz="3200" b="1">
                <a:solidFill>
                  <a:srgbClr val="D60093"/>
                </a:solidFill>
                <a:latin typeface="宋体" panose="02010600030101010101" pitchFamily="2" charset="-122"/>
              </a:rPr>
              <a:t>点</a:t>
            </a:r>
            <a:r>
              <a:rPr lang="zh-CN" altLang="en-US">
                <a:solidFill>
                  <a:srgbClr val="D60093"/>
                </a:solidFill>
              </a:rPr>
              <a:t> ：</a:t>
            </a:r>
          </a:p>
        </p:txBody>
      </p:sp>
      <p:sp>
        <p:nvSpPr>
          <p:cNvPr id="90115" name="Rectangle 3">
            <a:extLst>
              <a:ext uri="{FF2B5EF4-FFF2-40B4-BE49-F238E27FC236}">
                <a16:creationId xmlns:a16="http://schemas.microsoft.com/office/drawing/2014/main" id="{05725C16-97CF-466C-99E2-010F63D5A21C}"/>
              </a:ext>
            </a:extLst>
          </p:cNvPr>
          <p:cNvSpPr>
            <a:spLocks noGrp="1" noChangeArrowheads="1"/>
          </p:cNvSpPr>
          <p:nvPr>
            <p:ph type="body" idx="4294967295"/>
          </p:nvPr>
        </p:nvSpPr>
        <p:spPr>
          <a:xfrm>
            <a:off x="1919288" y="1592263"/>
            <a:ext cx="8939212" cy="4068762"/>
          </a:xfrm>
        </p:spPr>
        <p:txBody>
          <a:bodyPr/>
          <a:lstStyle/>
          <a:p>
            <a:pPr algn="just" eaLnBrk="1" hangingPunct="1">
              <a:lnSpc>
                <a:spcPct val="125000"/>
              </a:lnSpc>
              <a:buFontTx/>
              <a:buNone/>
            </a:pPr>
            <a:r>
              <a:rPr lang="en-US" altLang="zh-CN" sz="2400" b="1">
                <a:latin typeface="Times New Roman" panose="02020603050405020304" pitchFamily="18" charset="0"/>
                <a:ea typeface="楷体_GB2312" pitchFamily="49" charset="-122"/>
              </a:rPr>
              <a:t>①  </a:t>
            </a:r>
            <a:r>
              <a:rPr lang="zh-CN" altLang="en-US" sz="2400" b="1">
                <a:latin typeface="Times New Roman" panose="02020603050405020304" pitchFamily="18" charset="0"/>
                <a:ea typeface="楷体_GB2312" pitchFamily="49" charset="-122"/>
              </a:rPr>
              <a:t>资金投入小、风险小</a:t>
            </a:r>
          </a:p>
          <a:p>
            <a:pPr algn="just" eaLnBrk="1" hangingPunct="1">
              <a:lnSpc>
                <a:spcPct val="125000"/>
              </a:lnSpc>
            </a:pPr>
            <a:r>
              <a:rPr lang="en-US" altLang="zh-CN" sz="2400" b="1">
                <a:latin typeface="Times New Roman" panose="02020603050405020304" pitchFamily="18" charset="0"/>
                <a:ea typeface="楷体_GB2312" pitchFamily="49" charset="-122"/>
              </a:rPr>
              <a:t>FPGA</a:t>
            </a:r>
            <a:r>
              <a:rPr lang="zh-CN" altLang="en-US" sz="2400" b="1">
                <a:latin typeface="Times New Roman" panose="02020603050405020304" pitchFamily="18" charset="0"/>
                <a:ea typeface="楷体_GB2312" pitchFamily="49" charset="-122"/>
              </a:rPr>
              <a:t>是投产成功的芯片，设计人员不承担投片风险和费用，只需在自己的实验室里通过相关的软硬件环境来完成芯片的最终功能设计。因此开发投入小，节省了许多潜在的花费。</a:t>
            </a:r>
          </a:p>
          <a:p>
            <a:pPr algn="just" eaLnBrk="1" hangingPunct="1">
              <a:lnSpc>
                <a:spcPct val="125000"/>
              </a:lnSpc>
              <a:spcBef>
                <a:spcPct val="50000"/>
              </a:spcBef>
              <a:buFontTx/>
              <a:buNone/>
            </a:pPr>
            <a:r>
              <a:rPr lang="zh-CN" altLang="en-US" sz="2400" b="1">
                <a:latin typeface="Times New Roman" panose="02020603050405020304" pitchFamily="18" charset="0"/>
                <a:ea typeface="楷体_GB2312" pitchFamily="49" charset="-122"/>
              </a:rPr>
              <a:t>②  开发周期与面市时间（</a:t>
            </a:r>
            <a:r>
              <a:rPr lang="en-US" altLang="zh-CN" sz="2400" b="1">
                <a:latin typeface="Times New Roman" panose="02020603050405020304" pitchFamily="18" charset="0"/>
                <a:ea typeface="楷体_GB2312" pitchFamily="49" charset="-122"/>
              </a:rPr>
              <a:t>Time to Market</a:t>
            </a:r>
            <a:r>
              <a:rPr lang="zh-CN" altLang="en-US" sz="2400" b="1">
                <a:latin typeface="Times New Roman" panose="02020603050405020304" pitchFamily="18" charset="0"/>
                <a:ea typeface="楷体_GB2312" pitchFamily="49" charset="-122"/>
              </a:rPr>
              <a:t>）短</a:t>
            </a:r>
          </a:p>
          <a:p>
            <a:pPr algn="just" eaLnBrk="1" hangingPunct="1">
              <a:lnSpc>
                <a:spcPct val="125000"/>
              </a:lnSpc>
            </a:pPr>
            <a:r>
              <a:rPr lang="zh-CN" altLang="en-US" sz="2400" b="1">
                <a:latin typeface="Times New Roman" panose="02020603050405020304" pitchFamily="18" charset="0"/>
                <a:ea typeface="楷体_GB2312" pitchFamily="49" charset="-122"/>
              </a:rPr>
              <a:t>系统工程师可以在不改变外电路情况下，反复地编程、擦除、调试实现需求的功能。</a:t>
            </a:r>
            <a:endParaRPr lang="en-US" altLang="zh-CN" sz="2400" b="1">
              <a:latin typeface="Times New Roman" panose="02020603050405020304" pitchFamily="18" charset="0"/>
              <a:ea typeface="楷体_GB2312" pitchFamily="49" charset="-122"/>
            </a:endParaRPr>
          </a:p>
        </p:txBody>
      </p:sp>
      <p:sp>
        <p:nvSpPr>
          <p:cNvPr id="90116" name="灯片编号占位符 3">
            <a:extLst>
              <a:ext uri="{FF2B5EF4-FFF2-40B4-BE49-F238E27FC236}">
                <a16:creationId xmlns:a16="http://schemas.microsoft.com/office/drawing/2014/main" id="{CC1349F2-7C61-4BFB-B0BE-AC89E6000D1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D0183ACF-E4A7-44F4-A85B-6AE4B53931BF}"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45</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334D570-0B1D-43BC-88D6-D962CB3D6A96}"/>
              </a:ext>
            </a:extLst>
          </p:cNvPr>
          <p:cNvSpPr>
            <a:spLocks noChangeArrowheads="1"/>
          </p:cNvSpPr>
          <p:nvPr/>
        </p:nvSpPr>
        <p:spPr bwMode="auto">
          <a:xfrm>
            <a:off x="1884363" y="1520825"/>
            <a:ext cx="8747125"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spcBef>
                <a:spcPct val="20000"/>
              </a:spcBef>
              <a:buFontTx/>
              <a:buNone/>
            </a:pPr>
            <a:r>
              <a:rPr lang="en-US" altLang="zh-CN" sz="2400">
                <a:latin typeface="Times New Roman" panose="02020603050405020304" pitchFamily="18" charset="0"/>
                <a:ea typeface="楷体_GB2312" pitchFamily="49" charset="-122"/>
              </a:rPr>
              <a:t>③  </a:t>
            </a:r>
            <a:r>
              <a:rPr lang="zh-CN" altLang="en-US" sz="2400">
                <a:latin typeface="Times New Roman" panose="02020603050405020304" pitchFamily="18" charset="0"/>
                <a:ea typeface="楷体_GB2312" pitchFamily="49" charset="-122"/>
              </a:rPr>
              <a:t>改动灵活</a:t>
            </a:r>
          </a:p>
          <a:p>
            <a:pPr algn="just" eaLnBrk="1" hangingPunct="1">
              <a:lnSpc>
                <a:spcPct val="150000"/>
              </a:lnSpc>
              <a:spcBef>
                <a:spcPct val="20000"/>
              </a:spcBef>
              <a:buFontTx/>
              <a:buChar char="•"/>
            </a:pPr>
            <a:r>
              <a:rPr lang="en-US" altLang="zh-CN" sz="2400">
                <a:latin typeface="Times New Roman" panose="02020603050405020304" pitchFamily="18" charset="0"/>
                <a:ea typeface="楷体_GB2312" pitchFamily="49" charset="-122"/>
              </a:rPr>
              <a:t>FPGA/CPLD</a:t>
            </a:r>
            <a:r>
              <a:rPr lang="zh-CN" altLang="en-US" sz="2400">
                <a:latin typeface="Times New Roman" panose="02020603050405020304" pitchFamily="18" charset="0"/>
                <a:ea typeface="楷体_GB2312" pitchFamily="49" charset="-122"/>
              </a:rPr>
              <a:t>软件包中有各种输入工具、仿真工具、编程器及烧录器等全线产品，电路设计人员在很短的时间内就可完成电路的输入、编译、优化、仿真，直至最后芯片的制作。</a:t>
            </a:r>
          </a:p>
          <a:p>
            <a:pPr algn="just" eaLnBrk="1" hangingPunct="1">
              <a:lnSpc>
                <a:spcPct val="125000"/>
              </a:lnSpc>
              <a:spcBef>
                <a:spcPct val="20000"/>
              </a:spcBef>
              <a:buFontTx/>
              <a:buNone/>
            </a:pPr>
            <a:r>
              <a:rPr lang="zh-CN" altLang="en-US" sz="2400">
                <a:latin typeface="Times New Roman" panose="02020603050405020304" pitchFamily="18" charset="0"/>
                <a:ea typeface="楷体_GB2312" pitchFamily="49" charset="-122"/>
              </a:rPr>
              <a:t>④  易学易用</a:t>
            </a:r>
          </a:p>
          <a:p>
            <a:pPr algn="just" eaLnBrk="1" hangingPunct="1">
              <a:lnSpc>
                <a:spcPct val="125000"/>
              </a:lnSpc>
              <a:spcBef>
                <a:spcPct val="20000"/>
              </a:spcBef>
              <a:buFontTx/>
              <a:buChar char="•"/>
            </a:pPr>
            <a:r>
              <a:rPr lang="en-US" altLang="zh-CN" sz="2400">
                <a:latin typeface="Times New Roman" panose="02020603050405020304" pitchFamily="18" charset="0"/>
                <a:ea typeface="楷体_GB2312" pitchFamily="49" charset="-122"/>
              </a:rPr>
              <a:t>FPGA</a:t>
            </a:r>
            <a:r>
              <a:rPr lang="zh-CN" altLang="en-US" sz="2400">
                <a:latin typeface="Times New Roman" panose="02020603050405020304" pitchFamily="18" charset="0"/>
                <a:ea typeface="楷体_GB2312" pitchFamily="49" charset="-122"/>
              </a:rPr>
              <a:t>／</a:t>
            </a:r>
            <a:r>
              <a:rPr lang="en-US" altLang="zh-CN" sz="2400">
                <a:latin typeface="Times New Roman" panose="02020603050405020304" pitchFamily="18" charset="0"/>
                <a:ea typeface="楷体_GB2312" pitchFamily="49" charset="-122"/>
              </a:rPr>
              <a:t>CPLD</a:t>
            </a:r>
            <a:r>
              <a:rPr lang="zh-CN" altLang="en-US" sz="2400">
                <a:latin typeface="Times New Roman" panose="02020603050405020304" pitchFamily="18" charset="0"/>
                <a:ea typeface="楷体_GB2312" pitchFamily="49" charset="-122"/>
              </a:rPr>
              <a:t>软件易学易用，电路设计人员不需要具备专门的集成电路深层次的知识。只需集中精力进行系统设计、电路设计。 </a:t>
            </a:r>
            <a:endParaRPr lang="en-US" altLang="zh-CN" sz="2400">
              <a:latin typeface="Times New Roman" panose="02020603050405020304" pitchFamily="18" charset="0"/>
              <a:ea typeface="楷体_GB2312" pitchFamily="49" charset="-122"/>
            </a:endParaRPr>
          </a:p>
        </p:txBody>
      </p:sp>
      <p:sp>
        <p:nvSpPr>
          <p:cNvPr id="95235" name="Rectangle 2">
            <a:extLst>
              <a:ext uri="{FF2B5EF4-FFF2-40B4-BE49-F238E27FC236}">
                <a16:creationId xmlns:a16="http://schemas.microsoft.com/office/drawing/2014/main" id="{10A0A098-F454-49D9-A6C2-7038E8BD7BE3}"/>
              </a:ext>
            </a:extLst>
          </p:cNvPr>
          <p:cNvSpPr txBox="1">
            <a:spLocks noChangeArrowheads="1"/>
          </p:cNvSpPr>
          <p:nvPr/>
        </p:nvSpPr>
        <p:spPr bwMode="auto">
          <a:xfrm>
            <a:off x="2135188" y="476250"/>
            <a:ext cx="77724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3200" dirty="0">
                <a:solidFill>
                  <a:srgbClr val="D60093"/>
                </a:solidFill>
                <a:latin typeface="Times New Roman" panose="02020603050405020304" pitchFamily="18" charset="0"/>
              </a:rPr>
              <a:t>FPGA/CPLD</a:t>
            </a:r>
            <a:r>
              <a:rPr lang="zh-CN" altLang="en-US" sz="3200" dirty="0">
                <a:solidFill>
                  <a:srgbClr val="D60093"/>
                </a:solidFill>
                <a:latin typeface="宋体" panose="02010600030101010101" pitchFamily="2" charset="-122"/>
              </a:rPr>
              <a:t>的</a:t>
            </a:r>
            <a:r>
              <a:rPr lang="zh-CN" altLang="en-US" sz="3200" dirty="0">
                <a:solidFill>
                  <a:srgbClr val="005DE6"/>
                </a:solidFill>
                <a:latin typeface="黑体" panose="02010609060101010101" pitchFamily="49" charset="-122"/>
                <a:ea typeface="黑体" panose="02010609060101010101" pitchFamily="49" charset="-122"/>
                <a:cs typeface="+mj-cs"/>
              </a:rPr>
              <a:t>优</a:t>
            </a:r>
            <a:r>
              <a:rPr lang="zh-CN" altLang="en-US" sz="3200" dirty="0">
                <a:solidFill>
                  <a:srgbClr val="D60093"/>
                </a:solidFill>
                <a:latin typeface="宋体" panose="02010600030101010101" pitchFamily="2" charset="-122"/>
              </a:rPr>
              <a:t>点</a:t>
            </a:r>
            <a:r>
              <a:rPr lang="zh-CN" altLang="en-US" sz="4400" b="0" dirty="0">
                <a:solidFill>
                  <a:srgbClr val="D60093"/>
                </a:solidFill>
                <a:latin typeface="Calibri Light" panose="020F0302020204030204" pitchFamily="34" charset="0"/>
              </a:rPr>
              <a:t> ：</a:t>
            </a:r>
          </a:p>
        </p:txBody>
      </p:sp>
      <p:sp>
        <p:nvSpPr>
          <p:cNvPr id="91140" name="灯片编号占位符 3">
            <a:extLst>
              <a:ext uri="{FF2B5EF4-FFF2-40B4-BE49-F238E27FC236}">
                <a16:creationId xmlns:a16="http://schemas.microsoft.com/office/drawing/2014/main" id="{762185D9-FCA1-4EF4-B5D0-6F08CA4B230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E78C33F-6EC6-41F2-92A4-29FA412129FB}"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46</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13E250CC-D196-446A-9815-8D65BE2D617A}"/>
              </a:ext>
            </a:extLst>
          </p:cNvPr>
          <p:cNvSpPr>
            <a:spLocks noGrp="1" noChangeArrowheads="1"/>
          </p:cNvSpPr>
          <p:nvPr>
            <p:ph type="body" idx="4294967295"/>
          </p:nvPr>
        </p:nvSpPr>
        <p:spPr>
          <a:xfrm>
            <a:off x="1847850" y="1484313"/>
            <a:ext cx="8964613" cy="4284662"/>
          </a:xfrm>
        </p:spPr>
        <p:txBody>
          <a:bodyPr/>
          <a:lstStyle/>
          <a:p>
            <a:pPr algn="just" eaLnBrk="1" hangingPunct="1">
              <a:lnSpc>
                <a:spcPct val="130000"/>
              </a:lnSpc>
              <a:buFontTx/>
              <a:buNone/>
            </a:pPr>
            <a:r>
              <a:rPr lang="en-US" altLang="zh-CN" sz="2400" b="1">
                <a:latin typeface="Times New Roman" panose="02020603050405020304" pitchFamily="18" charset="0"/>
                <a:ea typeface="楷体_GB2312" pitchFamily="49" charset="-122"/>
              </a:rPr>
              <a:t>①  </a:t>
            </a:r>
            <a:r>
              <a:rPr lang="zh-CN" altLang="en-US" sz="2400" b="1">
                <a:latin typeface="Times New Roman" panose="02020603050405020304" pitchFamily="18" charset="0"/>
                <a:ea typeface="楷体_GB2312" pitchFamily="49" charset="-122"/>
              </a:rPr>
              <a:t>芯片成本高、价格贵</a:t>
            </a:r>
          </a:p>
          <a:p>
            <a:pPr algn="just" eaLnBrk="1" hangingPunct="1">
              <a:lnSpc>
                <a:spcPct val="130000"/>
              </a:lnSpc>
            </a:pPr>
            <a:r>
              <a:rPr lang="en-US" altLang="zh-CN" sz="2400" b="1">
                <a:latin typeface="Times New Roman" panose="02020603050405020304" pitchFamily="18" charset="0"/>
                <a:ea typeface="楷体_GB2312" pitchFamily="49" charset="-122"/>
              </a:rPr>
              <a:t>FPGA</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CPLD</a:t>
            </a:r>
            <a:r>
              <a:rPr lang="zh-CN" altLang="en-US" sz="2400" b="1">
                <a:latin typeface="Times New Roman" panose="02020603050405020304" pitchFamily="18" charset="0"/>
                <a:ea typeface="楷体_GB2312" pitchFamily="49" charset="-122"/>
              </a:rPr>
              <a:t>芯片成本高、价格贵，一般不适合大规模使用。但在通讯产品例外，其一：通讯产品利润率较高，可以接受这个成本；其二：通讯产品协议经常升级换代，</a:t>
            </a:r>
            <a:r>
              <a:rPr lang="en-US" altLang="zh-CN" sz="2400" b="1">
                <a:latin typeface="Times New Roman" panose="02020603050405020304" pitchFamily="18" charset="0"/>
                <a:ea typeface="楷体_GB2312" pitchFamily="49" charset="-122"/>
              </a:rPr>
              <a:t>FPGA/CPLD</a:t>
            </a:r>
            <a:r>
              <a:rPr lang="zh-CN" altLang="en-US" sz="2400" b="1">
                <a:latin typeface="Times New Roman" panose="02020603050405020304" pitchFamily="18" charset="0"/>
                <a:ea typeface="楷体_GB2312" pitchFamily="49" charset="-122"/>
              </a:rPr>
              <a:t>可方便重新写入。</a:t>
            </a:r>
          </a:p>
          <a:p>
            <a:pPr algn="just" eaLnBrk="1" hangingPunct="1">
              <a:lnSpc>
                <a:spcPct val="130000"/>
              </a:lnSpc>
              <a:buFontTx/>
              <a:buNone/>
            </a:pPr>
            <a:r>
              <a:rPr lang="zh-CN" altLang="en-US" sz="2400" b="1">
                <a:latin typeface="Times New Roman" panose="02020603050405020304" pitchFamily="18" charset="0"/>
                <a:ea typeface="楷体_GB2312" pitchFamily="49" charset="-122"/>
              </a:rPr>
              <a:t>②  嵌入电路困难</a:t>
            </a:r>
          </a:p>
          <a:p>
            <a:pPr algn="just" eaLnBrk="1" hangingPunct="1">
              <a:lnSpc>
                <a:spcPct val="130000"/>
              </a:lnSpc>
            </a:pPr>
            <a:r>
              <a:rPr lang="zh-CN" altLang="en-US" sz="2400" b="1">
                <a:latin typeface="Times New Roman" panose="02020603050405020304" pitchFamily="18" charset="0"/>
                <a:ea typeface="楷体_GB2312" pitchFamily="49" charset="-122"/>
              </a:rPr>
              <a:t>不能由电路与系统工程师嵌入传感电路、模拟电路或功率输出电路。</a:t>
            </a:r>
            <a:endParaRPr lang="en-US" altLang="zh-CN" sz="2400" b="1">
              <a:latin typeface="Times New Roman" panose="02020603050405020304" pitchFamily="18" charset="0"/>
              <a:ea typeface="楷体_GB2312" pitchFamily="49" charset="-122"/>
            </a:endParaRPr>
          </a:p>
        </p:txBody>
      </p:sp>
      <p:sp>
        <p:nvSpPr>
          <p:cNvPr id="96259" name="Rectangle 2">
            <a:extLst>
              <a:ext uri="{FF2B5EF4-FFF2-40B4-BE49-F238E27FC236}">
                <a16:creationId xmlns:a16="http://schemas.microsoft.com/office/drawing/2014/main" id="{F9A2CF06-59E3-4F56-908F-57180A217876}"/>
              </a:ext>
            </a:extLst>
          </p:cNvPr>
          <p:cNvSpPr txBox="1">
            <a:spLocks noChangeArrowheads="1"/>
          </p:cNvSpPr>
          <p:nvPr/>
        </p:nvSpPr>
        <p:spPr bwMode="auto">
          <a:xfrm>
            <a:off x="2135188" y="476250"/>
            <a:ext cx="77724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3200" dirty="0">
                <a:solidFill>
                  <a:srgbClr val="D60093"/>
                </a:solidFill>
                <a:latin typeface="Times New Roman" panose="02020603050405020304" pitchFamily="18" charset="0"/>
              </a:rPr>
              <a:t>FPGA/CPLD</a:t>
            </a:r>
            <a:r>
              <a:rPr lang="zh-CN" altLang="en-US" sz="3200" dirty="0">
                <a:solidFill>
                  <a:srgbClr val="D60093"/>
                </a:solidFill>
                <a:latin typeface="宋体" panose="02010600030101010101" pitchFamily="2" charset="-122"/>
              </a:rPr>
              <a:t>的</a:t>
            </a:r>
            <a:r>
              <a:rPr lang="zh-CN" altLang="en-US" sz="3200" dirty="0">
                <a:solidFill>
                  <a:srgbClr val="005DE6"/>
                </a:solidFill>
                <a:latin typeface="黑体" panose="02010609060101010101" pitchFamily="49" charset="-122"/>
                <a:ea typeface="黑体" panose="02010609060101010101" pitchFamily="49" charset="-122"/>
                <a:cs typeface="+mj-cs"/>
              </a:rPr>
              <a:t>缺</a:t>
            </a:r>
            <a:r>
              <a:rPr lang="zh-CN" altLang="en-US" sz="3200" dirty="0">
                <a:solidFill>
                  <a:srgbClr val="D60093"/>
                </a:solidFill>
                <a:latin typeface="宋体" panose="02010600030101010101" pitchFamily="2" charset="-122"/>
              </a:rPr>
              <a:t>点</a:t>
            </a:r>
            <a:r>
              <a:rPr lang="zh-CN" altLang="en-US" sz="4400" b="0" dirty="0">
                <a:solidFill>
                  <a:srgbClr val="D60093"/>
                </a:solidFill>
                <a:latin typeface="Calibri Light" panose="020F0302020204030204" pitchFamily="34" charset="0"/>
              </a:rPr>
              <a:t> ：</a:t>
            </a:r>
          </a:p>
        </p:txBody>
      </p:sp>
      <p:sp>
        <p:nvSpPr>
          <p:cNvPr id="92164" name="灯片编号占位符 3">
            <a:extLst>
              <a:ext uri="{FF2B5EF4-FFF2-40B4-BE49-F238E27FC236}">
                <a16:creationId xmlns:a16="http://schemas.microsoft.com/office/drawing/2014/main" id="{8DAAC4D0-F7E6-4AC1-89BE-093B37D6A037}"/>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D4E25CB6-D2D0-4460-8690-3E351FC16953}"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47</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2" name="Rectangle 3">
            <a:extLst>
              <a:ext uri="{FF2B5EF4-FFF2-40B4-BE49-F238E27FC236}">
                <a16:creationId xmlns:a16="http://schemas.microsoft.com/office/drawing/2014/main" id="{A6AA8ADF-7309-4D89-A815-67DF0B74EACA}"/>
              </a:ext>
            </a:extLst>
          </p:cNvPr>
          <p:cNvSpPr/>
          <p:nvPr/>
        </p:nvSpPr>
        <p:spPr>
          <a:xfrm>
            <a:off x="1884363" y="2070100"/>
            <a:ext cx="8675687" cy="3743325"/>
          </a:xfrm>
          <a:prstGeom prst="rect">
            <a:avLst/>
          </a:prstGeom>
          <a:solidFill>
            <a:schemeClr val="bg1"/>
          </a:solidFill>
          <a:ln w="9525">
            <a:noFill/>
          </a:ln>
        </p:spPr>
        <p:txBody>
          <a:bodyPr/>
          <a:lstStyle/>
          <a:p>
            <a:pPr marL="342900" indent="-342900" eaLnBrk="1" hangingPunct="1">
              <a:lnSpc>
                <a:spcPct val="105000"/>
              </a:lnSpc>
              <a:spcBef>
                <a:spcPct val="20000"/>
              </a:spcBef>
              <a:spcAft>
                <a:spcPts val="1200"/>
              </a:spcAft>
              <a:buClr>
                <a:srgbClr val="FF0000"/>
              </a:buClr>
              <a:buSzPct val="80000"/>
              <a:buFont typeface="Wingdings" panose="05000000000000000000" pitchFamily="2" charset="2"/>
              <a:buChar char="l"/>
              <a:defRPr/>
            </a:pPr>
            <a:r>
              <a:rPr lang="zh-CN" altLang="en-US" sz="2400" noProof="1">
                <a:solidFill>
                  <a:srgbClr val="000000"/>
                </a:solidFill>
                <a:ea typeface="楷体_GB2312" pitchFamily="49" charset="-122"/>
              </a:rPr>
              <a:t>按版图结构和制造方法分： 有</a:t>
            </a:r>
            <a:r>
              <a:rPr lang="zh-CN" altLang="en-US" sz="2400" noProof="1">
                <a:solidFill>
                  <a:srgbClr val="FF0000"/>
                </a:solidFill>
                <a:ea typeface="楷体_GB2312" pitchFamily="49" charset="-122"/>
              </a:rPr>
              <a:t>半定制和全定制</a:t>
            </a:r>
            <a:r>
              <a:rPr lang="zh-CN" altLang="en-US" sz="2400" noProof="1">
                <a:solidFill>
                  <a:srgbClr val="000000"/>
                </a:solidFill>
                <a:ea typeface="楷体_GB2312" pitchFamily="49" charset="-122"/>
              </a:rPr>
              <a:t>两种</a:t>
            </a:r>
          </a:p>
          <a:p>
            <a:pPr marL="342900" indent="-342900" eaLnBrk="1" hangingPunct="1">
              <a:lnSpc>
                <a:spcPct val="105000"/>
              </a:lnSpc>
              <a:spcBef>
                <a:spcPts val="1200"/>
              </a:spcBef>
              <a:buFont typeface="Wingdings" panose="05000000000000000000" charset="0"/>
              <a:buChar char="Ø"/>
              <a:defRPr/>
            </a:pPr>
            <a:r>
              <a:rPr lang="zh-CN" altLang="en-US" sz="2400" noProof="1">
                <a:solidFill>
                  <a:srgbClr val="FF0000"/>
                </a:solidFill>
                <a:ea typeface="楷体_GB2312" pitchFamily="49" charset="-122"/>
              </a:rPr>
              <a:t>半定制：</a:t>
            </a:r>
            <a:r>
              <a:rPr lang="zh-CN" altLang="en-US" sz="2400" noProof="1">
                <a:solidFill>
                  <a:srgbClr val="000000"/>
                </a:solidFill>
                <a:ea typeface="楷体_GB2312" pitchFamily="49" charset="-122"/>
              </a:rPr>
              <a:t>由设计好的标准逻辑单元 </a:t>
            </a:r>
            <a:r>
              <a:rPr lang="en-US" altLang="zh-CN" sz="2400" noProof="1">
                <a:solidFill>
                  <a:srgbClr val="000000"/>
                </a:solidFill>
                <a:ea typeface="楷体_GB2312" pitchFamily="49" charset="-122"/>
              </a:rPr>
              <a:t>+ </a:t>
            </a:r>
            <a:r>
              <a:rPr lang="zh-CN" altLang="en-US" sz="2400" noProof="1">
                <a:solidFill>
                  <a:srgbClr val="000000"/>
                </a:solidFill>
                <a:ea typeface="楷体_GB2312" pitchFamily="49" charset="-122"/>
              </a:rPr>
              <a:t>定制的掩膜</a:t>
            </a:r>
          </a:p>
          <a:p>
            <a:pPr eaLnBrk="1" hangingPunct="1">
              <a:lnSpc>
                <a:spcPct val="105000"/>
              </a:lnSpc>
              <a:spcBef>
                <a:spcPts val="1200"/>
              </a:spcBef>
              <a:defRPr/>
            </a:pPr>
            <a:r>
              <a:rPr lang="zh-CN" altLang="en-US" sz="2400" noProof="1">
                <a:solidFill>
                  <a:srgbClr val="000000"/>
                </a:solidFill>
                <a:ea typeface="楷体_GB2312" pitchFamily="49" charset="-122"/>
              </a:rPr>
              <a:t>             </a:t>
            </a:r>
            <a:r>
              <a:rPr lang="zh-CN" altLang="en-US" sz="2400" noProof="1">
                <a:ea typeface="楷体_GB2312" pitchFamily="49" charset="-122"/>
              </a:rPr>
              <a:t>      特点：</a:t>
            </a:r>
            <a:r>
              <a:rPr lang="zh-CN" altLang="en-US" sz="2400" noProof="1">
                <a:latin typeface="楷体_GB2312" pitchFamily="49" charset="-122"/>
                <a:ea typeface="楷体_GB2312" pitchFamily="49" charset="-122"/>
                <a:sym typeface="+mn-ea"/>
              </a:rPr>
              <a:t>设计周期短，设计成本低，正确率高</a:t>
            </a:r>
            <a:endParaRPr lang="zh-CN" altLang="en-US" sz="2400" noProof="1">
              <a:ea typeface="楷体_GB2312" pitchFamily="49" charset="-122"/>
            </a:endParaRPr>
          </a:p>
          <a:p>
            <a:pPr marL="342900" indent="-342900" eaLnBrk="1" hangingPunct="1">
              <a:lnSpc>
                <a:spcPct val="105000"/>
              </a:lnSpc>
              <a:spcBef>
                <a:spcPct val="20000"/>
              </a:spcBef>
              <a:defRPr/>
            </a:pPr>
            <a:r>
              <a:rPr lang="zh-CN" altLang="en-US" sz="2400" noProof="1">
                <a:solidFill>
                  <a:srgbClr val="000000"/>
                </a:solidFill>
                <a:ea typeface="楷体_GB2312" pitchFamily="49" charset="-122"/>
              </a:rPr>
              <a:t>                   是目前</a:t>
            </a:r>
            <a:r>
              <a:rPr lang="en-US" altLang="zh-CN" sz="2400" noProof="1">
                <a:solidFill>
                  <a:srgbClr val="000000"/>
                </a:solidFill>
                <a:ea typeface="楷体_GB2312" pitchFamily="49" charset="-122"/>
              </a:rPr>
              <a:t>ASIC</a:t>
            </a:r>
            <a:r>
              <a:rPr lang="zh-CN" altLang="en-US" sz="2400" noProof="1">
                <a:solidFill>
                  <a:srgbClr val="000000"/>
                </a:solidFill>
                <a:ea typeface="楷体_GB2312" pitchFamily="49" charset="-122"/>
              </a:rPr>
              <a:t>的主流设计方式</a:t>
            </a:r>
          </a:p>
          <a:p>
            <a:pPr marL="342900" indent="-342900" eaLnBrk="1" hangingPunct="1">
              <a:lnSpc>
                <a:spcPct val="105000"/>
              </a:lnSpc>
              <a:spcBef>
                <a:spcPts val="1800"/>
              </a:spcBef>
              <a:buFont typeface="Wingdings" panose="05000000000000000000" charset="0"/>
              <a:buChar char="Ø"/>
              <a:defRPr/>
            </a:pPr>
            <a:r>
              <a:rPr lang="zh-CN" altLang="en-US" sz="2400" noProof="1">
                <a:solidFill>
                  <a:srgbClr val="FF0000"/>
                </a:solidFill>
                <a:ea typeface="楷体_GB2312" pitchFamily="49" charset="-122"/>
              </a:rPr>
              <a:t>全定制：</a:t>
            </a:r>
            <a:r>
              <a:rPr lang="zh-CN" altLang="en-US" sz="2400" noProof="1">
                <a:latin typeface="楷体_GB2312" pitchFamily="49" charset="-122"/>
                <a:ea typeface="楷体_GB2312" pitchFamily="49" charset="-122"/>
                <a:sym typeface="+mn-ea"/>
              </a:rPr>
              <a:t>是一种基于晶体管级的制造方法，</a:t>
            </a:r>
            <a:r>
              <a:rPr lang="zh-CN" altLang="en-US" sz="2400" noProof="1">
                <a:solidFill>
                  <a:srgbClr val="000000"/>
                </a:solidFill>
                <a:ea typeface="楷体_GB2312" pitchFamily="49" charset="-122"/>
              </a:rPr>
              <a:t>逻辑单元和掩膜</a:t>
            </a:r>
            <a:endParaRPr lang="en-US" altLang="zh-CN" sz="2400" noProof="1">
              <a:solidFill>
                <a:srgbClr val="000000"/>
              </a:solidFill>
              <a:ea typeface="楷体_GB2312" pitchFamily="49" charset="-122"/>
            </a:endParaRPr>
          </a:p>
          <a:p>
            <a:pPr eaLnBrk="1" hangingPunct="1">
              <a:lnSpc>
                <a:spcPct val="105000"/>
              </a:lnSpc>
              <a:spcBef>
                <a:spcPts val="1200"/>
              </a:spcBef>
              <a:defRPr/>
            </a:pPr>
            <a:r>
              <a:rPr lang="en-US" altLang="zh-CN" sz="2400" noProof="1">
                <a:solidFill>
                  <a:srgbClr val="000000"/>
                </a:solidFill>
                <a:ea typeface="楷体_GB2312" pitchFamily="49" charset="-122"/>
              </a:rPr>
              <a:t>                   </a:t>
            </a:r>
            <a:r>
              <a:rPr lang="zh-CN" altLang="en-US" sz="2400" noProof="1">
                <a:solidFill>
                  <a:srgbClr val="000000"/>
                </a:solidFill>
                <a:ea typeface="楷体_GB2312" pitchFamily="49" charset="-122"/>
              </a:rPr>
              <a:t>都需要定制，小规模电路或特定需求电路</a:t>
            </a:r>
          </a:p>
        </p:txBody>
      </p:sp>
      <p:sp>
        <p:nvSpPr>
          <p:cNvPr id="93187" name="Rectangle 3">
            <a:extLst>
              <a:ext uri="{FF2B5EF4-FFF2-40B4-BE49-F238E27FC236}">
                <a16:creationId xmlns:a16="http://schemas.microsoft.com/office/drawing/2014/main" id="{32C2F4B6-8134-4D8B-B3CB-A7C228C4C5FD}"/>
              </a:ext>
            </a:extLst>
          </p:cNvPr>
          <p:cNvSpPr>
            <a:spLocks noRot="1" noChangeArrowheads="1"/>
          </p:cNvSpPr>
          <p:nvPr/>
        </p:nvSpPr>
        <p:spPr bwMode="auto">
          <a:xfrm>
            <a:off x="1343025" y="517525"/>
            <a:ext cx="950436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B0"/>
                </a:solidFill>
                <a:latin typeface="Arial" panose="020B0604020202020204" pitchFamily="34" charset="0"/>
                <a:ea typeface="黑体" panose="02010609060101010101" pitchFamily="49" charset="-122"/>
              </a:rPr>
              <a:t>三、 </a:t>
            </a:r>
            <a:r>
              <a:rPr lang="en-US" altLang="zh-CN" sz="3200">
                <a:solidFill>
                  <a:srgbClr val="0000B0"/>
                </a:solidFill>
                <a:latin typeface="Arial" panose="020B0604020202020204" pitchFamily="34" charset="0"/>
                <a:ea typeface="黑体" panose="02010609060101010101" pitchFamily="49" charset="-122"/>
              </a:rPr>
              <a:t>ASIC: </a:t>
            </a:r>
            <a:r>
              <a:rPr lang="en-US" altLang="zh-CN" sz="3200" b="0">
                <a:solidFill>
                  <a:srgbClr val="0000AC"/>
                </a:solidFill>
                <a:latin typeface="Arial" panose="020B0604020202020204" pitchFamily="34" charset="0"/>
              </a:rPr>
              <a:t>Application Specification Integrated </a:t>
            </a:r>
            <a:br>
              <a:rPr lang="en-US" altLang="zh-CN" sz="3200" b="0">
                <a:solidFill>
                  <a:srgbClr val="0000AC"/>
                </a:solidFill>
                <a:latin typeface="Arial" panose="020B0604020202020204" pitchFamily="34" charset="0"/>
              </a:rPr>
            </a:br>
            <a:r>
              <a:rPr lang="en-US" altLang="zh-CN" sz="3200" b="0">
                <a:solidFill>
                  <a:srgbClr val="0000AC"/>
                </a:solidFill>
                <a:latin typeface="Arial" panose="020B0604020202020204" pitchFamily="34" charset="0"/>
              </a:rPr>
              <a:t>                    Circuit</a:t>
            </a:r>
            <a:r>
              <a:rPr lang="zh-CN" altLang="en-US" b="0">
                <a:solidFill>
                  <a:srgbClr val="0000AC"/>
                </a:solidFill>
                <a:latin typeface="Arial" panose="020B0604020202020204" pitchFamily="34" charset="0"/>
                <a:ea typeface="幼圆" panose="02010509060101010101" pitchFamily="49" charset="-122"/>
              </a:rPr>
              <a:t>专用集成电路</a:t>
            </a:r>
            <a:endParaRPr lang="en-US" altLang="zh-CN" b="0">
              <a:solidFill>
                <a:srgbClr val="0000AC"/>
              </a:solidFill>
              <a:latin typeface="Arial" panose="020B0604020202020204" pitchFamily="34" charset="0"/>
              <a:ea typeface="幼圆" panose="02010509060101010101" pitchFamily="49" charset="-122"/>
            </a:endParaRPr>
          </a:p>
        </p:txBody>
      </p:sp>
      <p:sp>
        <p:nvSpPr>
          <p:cNvPr id="93188" name="灯片编号占位符 3">
            <a:extLst>
              <a:ext uri="{FF2B5EF4-FFF2-40B4-BE49-F238E27FC236}">
                <a16:creationId xmlns:a16="http://schemas.microsoft.com/office/drawing/2014/main" id="{3839BC38-695B-464D-BC4F-59DA86DBE7C0}"/>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5427A6D-DC3C-46B3-B5D2-A8700ED0FE22}"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48</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6262">
                                            <p:txEl>
                                              <p:pRg st="0" end="0"/>
                                            </p:txEl>
                                          </p:spTgt>
                                        </p:tgtEl>
                                        <p:attrNameLst>
                                          <p:attrName>style.visibility</p:attrName>
                                        </p:attrNameLst>
                                      </p:cBhvr>
                                      <p:to>
                                        <p:strVal val="visible"/>
                                      </p:to>
                                    </p:set>
                                    <p:animEffect transition="in" filter="wipe(left)">
                                      <p:cBhvr>
                                        <p:cTn id="7" dur="500"/>
                                        <p:tgtEl>
                                          <p:spTgt spid="962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96262">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6262">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6262">
                                            <p:txEl>
                                              <p:pRg st="3" end="3"/>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96262">
                                            <p:txEl>
                                              <p:pRg st="4" end="4"/>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962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2BC0097D-0AF8-4009-A5C5-BD43D4219842}"/>
              </a:ext>
            </a:extLst>
          </p:cNvPr>
          <p:cNvSpPr txBox="1">
            <a:spLocks noChangeArrowheads="1"/>
          </p:cNvSpPr>
          <p:nvPr/>
        </p:nvSpPr>
        <p:spPr bwMode="auto">
          <a:xfrm>
            <a:off x="4214813" y="304800"/>
            <a:ext cx="4049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defRPr/>
            </a:pPr>
            <a:r>
              <a:rPr lang="en-US" altLang="zh-CN" sz="3200" dirty="0">
                <a:solidFill>
                  <a:srgbClr val="D60093"/>
                </a:solidFill>
                <a:latin typeface="Times New Roman" panose="02020603050405020304" pitchFamily="18" charset="0"/>
                <a:ea typeface="+mj-ea"/>
                <a:cs typeface="+mj-cs"/>
              </a:rPr>
              <a:t>ASIC</a:t>
            </a:r>
            <a:r>
              <a:rPr lang="zh-CN" altLang="en-US" sz="3200" dirty="0">
                <a:solidFill>
                  <a:srgbClr val="D60093"/>
                </a:solidFill>
                <a:latin typeface="Arial" panose="020B0604020202020204" pitchFamily="34" charset="0"/>
                <a:ea typeface="幼圆" panose="02010509060101010101" pitchFamily="49" charset="-122"/>
              </a:rPr>
              <a:t>设计的阶段划分</a:t>
            </a:r>
          </a:p>
        </p:txBody>
      </p:sp>
      <p:sp>
        <p:nvSpPr>
          <p:cNvPr id="6" name="对角圆角矩形 5">
            <a:extLst>
              <a:ext uri="{FF2B5EF4-FFF2-40B4-BE49-F238E27FC236}">
                <a16:creationId xmlns:a16="http://schemas.microsoft.com/office/drawing/2014/main" id="{D6FAFFBC-58C9-45FE-8370-A02552895B9C}"/>
              </a:ext>
            </a:extLst>
          </p:cNvPr>
          <p:cNvSpPr/>
          <p:nvPr/>
        </p:nvSpPr>
        <p:spPr bwMode="auto">
          <a:xfrm>
            <a:off x="4724400" y="1844675"/>
            <a:ext cx="1803400" cy="685800"/>
          </a:xfrm>
          <a:prstGeom prst="round2DiagRect">
            <a:avLst/>
          </a:prstGeom>
          <a:solidFill>
            <a:srgbClr val="0097CC"/>
          </a:solidFill>
          <a:ln w="9525">
            <a:solidFill>
              <a:srgbClr val="000000"/>
            </a:solidFill>
            <a:miter lim="800000"/>
            <a:headEnd/>
            <a:tailEnd/>
          </a:ln>
        </p:spPr>
        <p:txBody>
          <a:bodyPr/>
          <a:lstStyle/>
          <a:p>
            <a:pPr algn="ctr" eaLnBrk="1" hangingPunct="1">
              <a:lnSpc>
                <a:spcPct val="120000"/>
              </a:lnSpc>
              <a:defRPr/>
            </a:pPr>
            <a:r>
              <a:rPr lang="zh-CN" altLang="en-US"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规格</a:t>
            </a:r>
            <a:r>
              <a:rPr lang="en-US" altLang="zh-CN"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RTL</a:t>
            </a:r>
            <a:endParaRPr lang="en-US" altLang="zh-CN" sz="1600" noProof="1">
              <a:solidFill>
                <a:schemeClr val="bg1"/>
              </a:solidFill>
              <a:latin typeface="Times New Roman" panose="02020603050405020304" pitchFamily="18" charset="0"/>
              <a:ea typeface="幼圆" panose="02010509060101010101" pitchFamily="49" charset="-122"/>
            </a:endParaRPr>
          </a:p>
          <a:p>
            <a:pPr algn="ctr" eaLnBrk="1" hangingPunct="1">
              <a:lnSpc>
                <a:spcPct val="120000"/>
              </a:lnSpc>
              <a:defRPr/>
            </a:pPr>
            <a:r>
              <a:rPr lang="zh-CN" altLang="en-US" sz="1600" noProof="1">
                <a:solidFill>
                  <a:schemeClr val="bg1"/>
                </a:solidFill>
                <a:latin typeface="Times New Roman" panose="02020603050405020304" pitchFamily="18" charset="0"/>
                <a:ea typeface="幼圆" panose="02010509060101010101" pitchFamily="49" charset="-122"/>
              </a:rPr>
              <a:t>（</a:t>
            </a:r>
            <a:r>
              <a:rPr lang="en-US" altLang="zh-CN" sz="1600" noProof="1">
                <a:solidFill>
                  <a:schemeClr val="bg1"/>
                </a:solidFill>
                <a:latin typeface="Times New Roman" panose="02020603050405020304" pitchFamily="18" charset="0"/>
                <a:ea typeface="幼圆" panose="02010509060101010101" pitchFamily="49" charset="-122"/>
              </a:rPr>
              <a:t>Spec  to RTL</a:t>
            </a:r>
            <a:r>
              <a:rPr lang="zh-CN" altLang="en-US" sz="1600" noProof="1">
                <a:solidFill>
                  <a:schemeClr val="bg1"/>
                </a:solidFill>
                <a:latin typeface="Times New Roman" panose="02020603050405020304" pitchFamily="18" charset="0"/>
                <a:ea typeface="幼圆" panose="02010509060101010101" pitchFamily="49" charset="-122"/>
              </a:rPr>
              <a:t>）</a:t>
            </a:r>
          </a:p>
        </p:txBody>
      </p:sp>
      <p:sp>
        <p:nvSpPr>
          <p:cNvPr id="7" name="对角圆角矩形 6">
            <a:extLst>
              <a:ext uri="{FF2B5EF4-FFF2-40B4-BE49-F238E27FC236}">
                <a16:creationId xmlns:a16="http://schemas.microsoft.com/office/drawing/2014/main" id="{FEEA20E6-9457-4130-987A-16C5A2ECC56E}"/>
              </a:ext>
            </a:extLst>
          </p:cNvPr>
          <p:cNvSpPr/>
          <p:nvPr/>
        </p:nvSpPr>
        <p:spPr bwMode="auto">
          <a:xfrm>
            <a:off x="4724400" y="2889250"/>
            <a:ext cx="1803400" cy="685800"/>
          </a:xfrm>
          <a:prstGeom prst="round2DiagRect">
            <a:avLst/>
          </a:prstGeom>
          <a:solidFill>
            <a:srgbClr val="0097CC"/>
          </a:solidFill>
          <a:ln w="9525">
            <a:solidFill>
              <a:srgbClr val="000000"/>
            </a:solidFill>
            <a:miter lim="800000"/>
            <a:headEnd/>
            <a:tailEnd/>
          </a:ln>
        </p:spPr>
        <p:txBody>
          <a:bodyPr/>
          <a:lstStyle/>
          <a:p>
            <a:pPr algn="ctr" eaLnBrk="1" hangingPunct="1">
              <a:lnSpc>
                <a:spcPct val="120000"/>
              </a:lnSpc>
              <a:defRPr/>
            </a:pPr>
            <a:r>
              <a:rPr lang="en-US" altLang="zh-CN"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RTL</a:t>
            </a:r>
            <a:r>
              <a:rPr lang="zh-CN" altLang="en-US"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电路图</a:t>
            </a:r>
            <a:endParaRPr lang="en-US" altLang="zh-CN" sz="1600" noProof="1">
              <a:solidFill>
                <a:schemeClr val="bg1"/>
              </a:solidFill>
              <a:latin typeface="Times New Roman" panose="02020603050405020304" pitchFamily="18" charset="0"/>
              <a:ea typeface="幼圆" panose="02010509060101010101" pitchFamily="49" charset="-122"/>
            </a:endParaRPr>
          </a:p>
          <a:p>
            <a:pPr algn="ctr" eaLnBrk="1" hangingPunct="1">
              <a:lnSpc>
                <a:spcPct val="120000"/>
              </a:lnSpc>
              <a:defRPr/>
            </a:pPr>
            <a:r>
              <a:rPr lang="zh-CN" altLang="en-US" sz="1600" noProof="1">
                <a:solidFill>
                  <a:schemeClr val="bg1"/>
                </a:solidFill>
                <a:latin typeface="Times New Roman" panose="02020603050405020304" pitchFamily="18" charset="0"/>
                <a:ea typeface="幼圆" panose="02010509060101010101" pitchFamily="49" charset="-122"/>
              </a:rPr>
              <a:t>（</a:t>
            </a:r>
            <a:r>
              <a:rPr lang="en-US" altLang="zh-CN" sz="1600" noProof="1">
                <a:solidFill>
                  <a:schemeClr val="bg1"/>
                </a:solidFill>
                <a:latin typeface="Times New Roman" panose="02020603050405020304" pitchFamily="18" charset="0"/>
                <a:ea typeface="幼圆" panose="02010509060101010101" pitchFamily="49" charset="-122"/>
              </a:rPr>
              <a:t>RTL to Netlist</a:t>
            </a:r>
            <a:r>
              <a:rPr lang="zh-CN" altLang="en-US" sz="1600" noProof="1">
                <a:solidFill>
                  <a:schemeClr val="bg1"/>
                </a:solidFill>
                <a:latin typeface="Times New Roman" panose="02020603050405020304" pitchFamily="18" charset="0"/>
                <a:ea typeface="幼圆" panose="02010509060101010101" pitchFamily="49" charset="-122"/>
              </a:rPr>
              <a:t>）</a:t>
            </a:r>
          </a:p>
        </p:txBody>
      </p:sp>
      <p:sp>
        <p:nvSpPr>
          <p:cNvPr id="8" name="对角圆角矩形 7">
            <a:extLst>
              <a:ext uri="{FF2B5EF4-FFF2-40B4-BE49-F238E27FC236}">
                <a16:creationId xmlns:a16="http://schemas.microsoft.com/office/drawing/2014/main" id="{4D99E005-3B02-4B2E-8561-024B59A11640}"/>
              </a:ext>
            </a:extLst>
          </p:cNvPr>
          <p:cNvSpPr/>
          <p:nvPr/>
        </p:nvSpPr>
        <p:spPr bwMode="auto">
          <a:xfrm>
            <a:off x="4724400" y="3932238"/>
            <a:ext cx="1803400" cy="706437"/>
          </a:xfrm>
          <a:prstGeom prst="round2DiagRect">
            <a:avLst/>
          </a:prstGeom>
          <a:solidFill>
            <a:srgbClr val="0097CC"/>
          </a:solidFill>
          <a:ln w="9525">
            <a:solidFill>
              <a:srgbClr val="000000"/>
            </a:solidFill>
            <a:miter lim="800000"/>
            <a:headEnd/>
            <a:tailEnd/>
          </a:ln>
        </p:spPr>
        <p:txBody>
          <a:bodyPr/>
          <a:lstStyle/>
          <a:p>
            <a:pPr algn="ctr" eaLnBrk="1" hangingPunct="1">
              <a:lnSpc>
                <a:spcPct val="120000"/>
              </a:lnSpc>
              <a:defRPr/>
            </a:pPr>
            <a:r>
              <a:rPr lang="zh-CN" altLang="en-US"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电路图</a:t>
            </a:r>
            <a:r>
              <a:rPr lang="en-US" altLang="zh-CN"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a:t>
            </a:r>
            <a:r>
              <a:rPr lang="zh-CN" altLang="en-US" sz="1600" noProof="1">
                <a:solidFill>
                  <a:schemeClr val="bg1"/>
                </a:solidFill>
                <a:latin typeface="Times New Roman" panose="02020603050405020304" pitchFamily="18" charset="0"/>
                <a:ea typeface="幼圆" panose="02010509060101010101" pitchFamily="49" charset="-122"/>
                <a:sym typeface="Wingdings" panose="05000000000000000000" pitchFamily="2" charset="2"/>
              </a:rPr>
              <a:t>版图</a:t>
            </a:r>
            <a:endParaRPr lang="en-US" altLang="zh-CN" sz="1600" noProof="1">
              <a:solidFill>
                <a:schemeClr val="bg1"/>
              </a:solidFill>
              <a:latin typeface="Times New Roman" panose="02020603050405020304" pitchFamily="18" charset="0"/>
              <a:ea typeface="幼圆" panose="02010509060101010101" pitchFamily="49" charset="-122"/>
            </a:endParaRPr>
          </a:p>
          <a:p>
            <a:pPr algn="ctr" eaLnBrk="1" hangingPunct="1">
              <a:lnSpc>
                <a:spcPct val="120000"/>
              </a:lnSpc>
              <a:defRPr/>
            </a:pPr>
            <a:r>
              <a:rPr lang="zh-CN" altLang="en-US" sz="1400" noProof="1">
                <a:solidFill>
                  <a:schemeClr val="bg1"/>
                </a:solidFill>
                <a:latin typeface="Times New Roman" panose="02020603050405020304" pitchFamily="18" charset="0"/>
                <a:ea typeface="幼圆" panose="02010509060101010101" pitchFamily="49" charset="-122"/>
              </a:rPr>
              <a:t>（</a:t>
            </a:r>
            <a:r>
              <a:rPr lang="en-US" altLang="zh-CN" sz="1400" noProof="1">
                <a:solidFill>
                  <a:schemeClr val="bg1"/>
                </a:solidFill>
                <a:latin typeface="Times New Roman" panose="02020603050405020304" pitchFamily="18" charset="0"/>
                <a:ea typeface="幼圆" panose="02010509060101010101" pitchFamily="49" charset="-122"/>
              </a:rPr>
              <a:t>Netlist to GDSII</a:t>
            </a:r>
            <a:r>
              <a:rPr lang="en-US" altLang="zh-CN" sz="1600" noProof="1">
                <a:solidFill>
                  <a:schemeClr val="bg1"/>
                </a:solidFill>
                <a:latin typeface="Times New Roman" panose="02020603050405020304" pitchFamily="18" charset="0"/>
                <a:ea typeface="幼圆" panose="02010509060101010101" pitchFamily="49" charset="-122"/>
              </a:rPr>
              <a:t>)</a:t>
            </a:r>
            <a:endParaRPr lang="zh-CN" altLang="en-US" sz="1600" noProof="1">
              <a:solidFill>
                <a:schemeClr val="bg1"/>
              </a:solidFill>
              <a:latin typeface="Times New Roman" panose="02020603050405020304" pitchFamily="18" charset="0"/>
              <a:ea typeface="幼圆" panose="02010509060101010101" pitchFamily="49" charset="-122"/>
            </a:endParaRPr>
          </a:p>
        </p:txBody>
      </p:sp>
      <p:sp>
        <p:nvSpPr>
          <p:cNvPr id="94214" name="椭圆 8">
            <a:extLst>
              <a:ext uri="{FF2B5EF4-FFF2-40B4-BE49-F238E27FC236}">
                <a16:creationId xmlns:a16="http://schemas.microsoft.com/office/drawing/2014/main" id="{519CA803-5C98-4FF5-A87E-75631405D183}"/>
              </a:ext>
            </a:extLst>
          </p:cNvPr>
          <p:cNvSpPr>
            <a:spLocks noChangeArrowheads="1"/>
          </p:cNvSpPr>
          <p:nvPr/>
        </p:nvSpPr>
        <p:spPr bwMode="auto">
          <a:xfrm>
            <a:off x="4343400" y="990600"/>
            <a:ext cx="28194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a:latin typeface="Arial" panose="020B0604020202020204" pitchFamily="34" charset="0"/>
              </a:rPr>
              <a:t>ASIC</a:t>
            </a:r>
            <a:r>
              <a:rPr lang="zh-CN" altLang="en-US" sz="1800">
                <a:latin typeface="Arial" panose="020B0604020202020204" pitchFamily="34" charset="0"/>
              </a:rPr>
              <a:t>的规格定义</a:t>
            </a:r>
          </a:p>
        </p:txBody>
      </p:sp>
      <p:sp>
        <p:nvSpPr>
          <p:cNvPr id="94215" name="矩形 10">
            <a:extLst>
              <a:ext uri="{FF2B5EF4-FFF2-40B4-BE49-F238E27FC236}">
                <a16:creationId xmlns:a16="http://schemas.microsoft.com/office/drawing/2014/main" id="{7F9FD59E-95AD-4A13-9F9E-FE7BC69241F6}"/>
              </a:ext>
            </a:extLst>
          </p:cNvPr>
          <p:cNvSpPr>
            <a:spLocks noChangeArrowheads="1"/>
          </p:cNvSpPr>
          <p:nvPr/>
        </p:nvSpPr>
        <p:spPr bwMode="auto">
          <a:xfrm>
            <a:off x="2286000" y="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a:latin typeface="Arial" panose="020B0604020202020204" pitchFamily="34" charset="0"/>
            </a:endParaRPr>
          </a:p>
        </p:txBody>
      </p:sp>
      <p:sp>
        <p:nvSpPr>
          <p:cNvPr id="94216" name="下箭头 12">
            <a:extLst>
              <a:ext uri="{FF2B5EF4-FFF2-40B4-BE49-F238E27FC236}">
                <a16:creationId xmlns:a16="http://schemas.microsoft.com/office/drawing/2014/main" id="{0BAA7B52-B41A-40D7-89FD-694B89BD61E1}"/>
              </a:ext>
            </a:extLst>
          </p:cNvPr>
          <p:cNvSpPr>
            <a:spLocks noChangeArrowheads="1"/>
          </p:cNvSpPr>
          <p:nvPr/>
        </p:nvSpPr>
        <p:spPr bwMode="auto">
          <a:xfrm>
            <a:off x="5562600" y="1828800"/>
            <a:ext cx="1371600" cy="838200"/>
          </a:xfrm>
          <a:prstGeom prst="downArrow">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a:latin typeface="Arial" panose="020B0604020202020204" pitchFamily="34" charset="0"/>
            </a:endParaRPr>
          </a:p>
        </p:txBody>
      </p:sp>
      <p:sp>
        <p:nvSpPr>
          <p:cNvPr id="94217" name="下箭头 13">
            <a:extLst>
              <a:ext uri="{FF2B5EF4-FFF2-40B4-BE49-F238E27FC236}">
                <a16:creationId xmlns:a16="http://schemas.microsoft.com/office/drawing/2014/main" id="{7C1B2174-69C0-4626-BD36-1F8CF2BB9B03}"/>
              </a:ext>
            </a:extLst>
          </p:cNvPr>
          <p:cNvSpPr>
            <a:spLocks noChangeArrowheads="1"/>
          </p:cNvSpPr>
          <p:nvPr/>
        </p:nvSpPr>
        <p:spPr bwMode="auto">
          <a:xfrm>
            <a:off x="6934200" y="1828800"/>
            <a:ext cx="990600" cy="1981200"/>
          </a:xfrm>
          <a:prstGeom prst="downArrow">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a:latin typeface="Arial" panose="020B0604020202020204" pitchFamily="34" charset="0"/>
            </a:endParaRPr>
          </a:p>
        </p:txBody>
      </p:sp>
      <p:sp>
        <p:nvSpPr>
          <p:cNvPr id="15" name="下箭头 14">
            <a:extLst>
              <a:ext uri="{FF2B5EF4-FFF2-40B4-BE49-F238E27FC236}">
                <a16:creationId xmlns:a16="http://schemas.microsoft.com/office/drawing/2014/main" id="{4F9A9C3E-36CA-4358-956F-779137C19AA3}"/>
              </a:ext>
            </a:extLst>
          </p:cNvPr>
          <p:cNvSpPr/>
          <p:nvPr/>
        </p:nvSpPr>
        <p:spPr bwMode="auto">
          <a:xfrm>
            <a:off x="5519738" y="1524000"/>
            <a:ext cx="234950" cy="304800"/>
          </a:xfrm>
          <a:prstGeom prst="downArrow">
            <a:avLst/>
          </a:prstGeom>
          <a:solidFill>
            <a:srgbClr val="00B0F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342900" indent="-342900" eaLnBrk="1" hangingPunct="1">
              <a:defRPr/>
            </a:pPr>
            <a:endParaRPr lang="zh-CN" altLang="en-US" noProof="1">
              <a:solidFill>
                <a:schemeClr val="tx1"/>
              </a:solidFill>
            </a:endParaRPr>
          </a:p>
        </p:txBody>
      </p:sp>
      <p:sp>
        <p:nvSpPr>
          <p:cNvPr id="16" name="下箭头 15">
            <a:extLst>
              <a:ext uri="{FF2B5EF4-FFF2-40B4-BE49-F238E27FC236}">
                <a16:creationId xmlns:a16="http://schemas.microsoft.com/office/drawing/2014/main" id="{C281CBC4-FEBE-4FF6-BDF4-EA2987B250D5}"/>
              </a:ext>
            </a:extLst>
          </p:cNvPr>
          <p:cNvSpPr/>
          <p:nvPr/>
        </p:nvSpPr>
        <p:spPr bwMode="auto">
          <a:xfrm>
            <a:off x="5522913" y="2565400"/>
            <a:ext cx="231775" cy="304800"/>
          </a:xfrm>
          <a:prstGeom prst="downArrow">
            <a:avLst/>
          </a:prstGeom>
          <a:solidFill>
            <a:srgbClr val="00B0F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342900" indent="-342900" eaLnBrk="1" hangingPunct="1">
              <a:defRPr/>
            </a:pPr>
            <a:endParaRPr lang="zh-CN" altLang="en-US" noProof="1">
              <a:solidFill>
                <a:schemeClr val="tx1"/>
              </a:solidFill>
            </a:endParaRPr>
          </a:p>
        </p:txBody>
      </p:sp>
      <p:sp>
        <p:nvSpPr>
          <p:cNvPr id="17" name="下箭头 16">
            <a:extLst>
              <a:ext uri="{FF2B5EF4-FFF2-40B4-BE49-F238E27FC236}">
                <a16:creationId xmlns:a16="http://schemas.microsoft.com/office/drawing/2014/main" id="{E1EC30AD-DC2C-4DE6-80AE-CD4E889DBBD0}"/>
              </a:ext>
            </a:extLst>
          </p:cNvPr>
          <p:cNvSpPr/>
          <p:nvPr/>
        </p:nvSpPr>
        <p:spPr bwMode="auto">
          <a:xfrm>
            <a:off x="5486400" y="3608388"/>
            <a:ext cx="247650" cy="304800"/>
          </a:xfrm>
          <a:prstGeom prst="downArrow">
            <a:avLst/>
          </a:prstGeom>
          <a:solidFill>
            <a:srgbClr val="00B0F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342900" indent="-342900" eaLnBrk="1" hangingPunct="1">
              <a:defRPr/>
            </a:pPr>
            <a:endParaRPr lang="zh-CN" altLang="en-US" noProof="1">
              <a:solidFill>
                <a:schemeClr val="tx1"/>
              </a:solidFill>
            </a:endParaRPr>
          </a:p>
        </p:txBody>
      </p:sp>
      <p:sp>
        <p:nvSpPr>
          <p:cNvPr id="21" name="下箭头 20">
            <a:extLst>
              <a:ext uri="{FF2B5EF4-FFF2-40B4-BE49-F238E27FC236}">
                <a16:creationId xmlns:a16="http://schemas.microsoft.com/office/drawing/2014/main" id="{09006E91-328B-4162-8934-E309901ADC47}"/>
              </a:ext>
            </a:extLst>
          </p:cNvPr>
          <p:cNvSpPr/>
          <p:nvPr/>
        </p:nvSpPr>
        <p:spPr bwMode="auto">
          <a:xfrm>
            <a:off x="5486400" y="4689475"/>
            <a:ext cx="247650" cy="304800"/>
          </a:xfrm>
          <a:prstGeom prst="downArrow">
            <a:avLst/>
          </a:prstGeom>
          <a:solidFill>
            <a:srgbClr val="00B0F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342900" indent="-342900" eaLnBrk="1" hangingPunct="1">
              <a:defRPr/>
            </a:pPr>
            <a:endParaRPr lang="zh-CN" altLang="en-US" noProof="1">
              <a:solidFill>
                <a:schemeClr val="tx1"/>
              </a:solidFill>
            </a:endParaRPr>
          </a:p>
        </p:txBody>
      </p:sp>
      <p:pic>
        <p:nvPicPr>
          <p:cNvPr id="94222" name="Picture 18" descr="http://img2.imgtn.bdimg.com/it/u=2750287018,2379954410&amp;fm=21&amp;gp=0.jpg">
            <a:extLst>
              <a:ext uri="{FF2B5EF4-FFF2-40B4-BE49-F238E27FC236}">
                <a16:creationId xmlns:a16="http://schemas.microsoft.com/office/drawing/2014/main" id="{9C77219B-3369-4542-91B9-E5CBA9798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5043488"/>
            <a:ext cx="18034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3" name="TextBox 35">
            <a:extLst>
              <a:ext uri="{FF2B5EF4-FFF2-40B4-BE49-F238E27FC236}">
                <a16:creationId xmlns:a16="http://schemas.microsoft.com/office/drawing/2014/main" id="{713D407B-5221-4829-AC1E-A4ECD51B81F3}"/>
              </a:ext>
            </a:extLst>
          </p:cNvPr>
          <p:cNvSpPr txBox="1">
            <a:spLocks noChangeArrowheads="1"/>
          </p:cNvSpPr>
          <p:nvPr/>
        </p:nvSpPr>
        <p:spPr bwMode="auto">
          <a:xfrm>
            <a:off x="3155950" y="5486400"/>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400">
                <a:latin typeface="Arial" panose="020B0604020202020204" pitchFamily="34" charset="0"/>
              </a:rPr>
              <a:t>代工厂</a:t>
            </a:r>
            <a:endParaRPr lang="en-US" altLang="zh-CN" sz="1400">
              <a:latin typeface="Arial" panose="020B0604020202020204" pitchFamily="34" charset="0"/>
            </a:endParaRPr>
          </a:p>
          <a:p>
            <a:pPr algn="ctr" eaLnBrk="1" hangingPunct="1">
              <a:lnSpc>
                <a:spcPct val="100000"/>
              </a:lnSpc>
              <a:spcBef>
                <a:spcPct val="0"/>
              </a:spcBef>
              <a:buFontTx/>
              <a:buNone/>
            </a:pPr>
            <a:r>
              <a:rPr lang="zh-CN" altLang="en-US" sz="1400">
                <a:latin typeface="Arial" panose="020B0604020202020204" pitchFamily="34" charset="0"/>
              </a:rPr>
              <a:t>（</a:t>
            </a:r>
            <a:r>
              <a:rPr lang="en-US" altLang="zh-CN" sz="1400">
                <a:latin typeface="Arial" panose="020B0604020202020204" pitchFamily="34" charset="0"/>
              </a:rPr>
              <a:t>Foundry</a:t>
            </a:r>
            <a:r>
              <a:rPr lang="zh-CN" altLang="en-US" sz="1400">
                <a:latin typeface="Arial" panose="020B0604020202020204" pitchFamily="34" charset="0"/>
              </a:rPr>
              <a:t>）</a:t>
            </a:r>
          </a:p>
        </p:txBody>
      </p:sp>
      <p:sp>
        <p:nvSpPr>
          <p:cNvPr id="37" name="下箭头 36">
            <a:extLst>
              <a:ext uri="{FF2B5EF4-FFF2-40B4-BE49-F238E27FC236}">
                <a16:creationId xmlns:a16="http://schemas.microsoft.com/office/drawing/2014/main" id="{DBB30B2C-9EE5-4017-AB4C-3CA987A119BF}"/>
              </a:ext>
            </a:extLst>
          </p:cNvPr>
          <p:cNvSpPr/>
          <p:nvPr/>
        </p:nvSpPr>
        <p:spPr bwMode="auto">
          <a:xfrm rot="16200000">
            <a:off x="6824663" y="5430838"/>
            <a:ext cx="285750" cy="635000"/>
          </a:xfrm>
          <a:prstGeom prst="downArrow">
            <a:avLst/>
          </a:prstGeom>
          <a:solidFill>
            <a:srgbClr val="00B0F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342900" indent="-342900" eaLnBrk="1" hangingPunct="1">
              <a:defRPr/>
            </a:pPr>
            <a:endParaRPr lang="zh-CN" altLang="en-US" noProof="1">
              <a:solidFill>
                <a:schemeClr val="tx1"/>
              </a:solidFill>
            </a:endParaRPr>
          </a:p>
        </p:txBody>
      </p:sp>
      <p:pic>
        <p:nvPicPr>
          <p:cNvPr id="94225" name="Picture 21" descr="C:\Documents and Settings\Administrator\Local Settings\Temporary Internet Files\Content.IE5\OHRPGXBQ\MC900433905[1].png">
            <a:extLst>
              <a:ext uri="{FF2B5EF4-FFF2-40B4-BE49-F238E27FC236}">
                <a16:creationId xmlns:a16="http://schemas.microsoft.com/office/drawing/2014/main" id="{F2A3085B-0E16-4EE4-846D-F290E72D2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75" y="5254625"/>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右大括号 40">
            <a:extLst>
              <a:ext uri="{FF2B5EF4-FFF2-40B4-BE49-F238E27FC236}">
                <a16:creationId xmlns:a16="http://schemas.microsoft.com/office/drawing/2014/main" id="{A42C2BD1-ACD4-4BA3-9BCC-DBB221FD9CF2}"/>
              </a:ext>
            </a:extLst>
          </p:cNvPr>
          <p:cNvSpPr/>
          <p:nvPr/>
        </p:nvSpPr>
        <p:spPr bwMode="auto">
          <a:xfrm>
            <a:off x="6831013" y="1765300"/>
            <a:ext cx="685800" cy="1905000"/>
          </a:xfrm>
          <a:prstGeom prst="rightBrace">
            <a:avLst/>
          </a:prstGeom>
          <a:ln w="28575">
            <a:solidFill>
              <a:srgbClr val="C0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a:lstStyle/>
          <a:p>
            <a:pPr marL="342900" indent="-342900" eaLnBrk="1" hangingPunct="1">
              <a:defRPr/>
            </a:pPr>
            <a:endParaRPr lang="zh-CN" altLang="en-US" noProof="1"/>
          </a:p>
        </p:txBody>
      </p:sp>
      <p:sp>
        <p:nvSpPr>
          <p:cNvPr id="94227" name="下箭头 41">
            <a:extLst>
              <a:ext uri="{FF2B5EF4-FFF2-40B4-BE49-F238E27FC236}">
                <a16:creationId xmlns:a16="http://schemas.microsoft.com/office/drawing/2014/main" id="{547D1E3D-9005-4001-A7DF-8F3D6BA8CA2C}"/>
              </a:ext>
            </a:extLst>
          </p:cNvPr>
          <p:cNvSpPr>
            <a:spLocks noChangeArrowheads="1"/>
          </p:cNvSpPr>
          <p:nvPr/>
        </p:nvSpPr>
        <p:spPr bwMode="auto">
          <a:xfrm>
            <a:off x="7086600" y="1981200"/>
            <a:ext cx="990600" cy="1981200"/>
          </a:xfrm>
          <a:prstGeom prst="downArrow">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a:latin typeface="Arial" panose="020B0604020202020204" pitchFamily="34" charset="0"/>
            </a:endParaRPr>
          </a:p>
        </p:txBody>
      </p:sp>
      <p:sp>
        <p:nvSpPr>
          <p:cNvPr id="44" name="右大括号 43">
            <a:extLst>
              <a:ext uri="{FF2B5EF4-FFF2-40B4-BE49-F238E27FC236}">
                <a16:creationId xmlns:a16="http://schemas.microsoft.com/office/drawing/2014/main" id="{B3886B72-D202-4763-AED9-9B25CB58001B}"/>
              </a:ext>
            </a:extLst>
          </p:cNvPr>
          <p:cNvSpPr/>
          <p:nvPr/>
        </p:nvSpPr>
        <p:spPr bwMode="auto">
          <a:xfrm>
            <a:off x="6819900" y="3962400"/>
            <a:ext cx="696913" cy="1231900"/>
          </a:xfrm>
          <a:prstGeom prst="rightBrace">
            <a:avLst/>
          </a:prstGeom>
          <a:ln w="28575">
            <a:solidFill>
              <a:srgbClr val="C0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a:lstStyle/>
          <a:p>
            <a:pPr marL="342900" indent="-342900" eaLnBrk="1" hangingPunct="1">
              <a:defRPr/>
            </a:pPr>
            <a:endParaRPr lang="zh-CN" altLang="en-US" noProof="1"/>
          </a:p>
        </p:txBody>
      </p:sp>
      <p:sp>
        <p:nvSpPr>
          <p:cNvPr id="94229" name="TextBox 44">
            <a:extLst>
              <a:ext uri="{FF2B5EF4-FFF2-40B4-BE49-F238E27FC236}">
                <a16:creationId xmlns:a16="http://schemas.microsoft.com/office/drawing/2014/main" id="{D1E4B678-73DC-458E-AF5A-DE0421448342}"/>
              </a:ext>
            </a:extLst>
          </p:cNvPr>
          <p:cNvSpPr txBox="1">
            <a:spLocks noChangeArrowheads="1"/>
          </p:cNvSpPr>
          <p:nvPr/>
        </p:nvSpPr>
        <p:spPr bwMode="auto">
          <a:xfrm>
            <a:off x="7602538" y="2455863"/>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400">
                <a:latin typeface="Arial" panose="020B0604020202020204" pitchFamily="34" charset="0"/>
              </a:rPr>
              <a:t>前端设计</a:t>
            </a:r>
            <a:endParaRPr lang="en-US" altLang="zh-CN" sz="1400">
              <a:latin typeface="Arial" panose="020B0604020202020204" pitchFamily="34" charset="0"/>
            </a:endParaRPr>
          </a:p>
          <a:p>
            <a:pPr algn="ctr" eaLnBrk="1" hangingPunct="1">
              <a:lnSpc>
                <a:spcPct val="100000"/>
              </a:lnSpc>
              <a:spcBef>
                <a:spcPct val="0"/>
              </a:spcBef>
              <a:buFontTx/>
              <a:buNone/>
            </a:pPr>
            <a:r>
              <a:rPr lang="zh-CN" altLang="en-US" sz="1400">
                <a:latin typeface="Arial" panose="020B0604020202020204" pitchFamily="34" charset="0"/>
              </a:rPr>
              <a:t>（</a:t>
            </a:r>
            <a:r>
              <a:rPr lang="en-US" altLang="zh-CN" sz="1400">
                <a:latin typeface="Arial" panose="020B0604020202020204" pitchFamily="34" charset="0"/>
              </a:rPr>
              <a:t>Front End</a:t>
            </a:r>
            <a:r>
              <a:rPr lang="zh-CN" altLang="en-US" sz="1400">
                <a:latin typeface="Arial" panose="020B0604020202020204" pitchFamily="34" charset="0"/>
              </a:rPr>
              <a:t>）</a:t>
            </a:r>
          </a:p>
        </p:txBody>
      </p:sp>
      <p:sp>
        <p:nvSpPr>
          <p:cNvPr id="94230" name="TextBox 45">
            <a:extLst>
              <a:ext uri="{FF2B5EF4-FFF2-40B4-BE49-F238E27FC236}">
                <a16:creationId xmlns:a16="http://schemas.microsoft.com/office/drawing/2014/main" id="{93C6385A-262B-4936-9A59-41271C82B501}"/>
              </a:ext>
            </a:extLst>
          </p:cNvPr>
          <p:cNvSpPr txBox="1">
            <a:spLocks noChangeArrowheads="1"/>
          </p:cNvSpPr>
          <p:nvPr/>
        </p:nvSpPr>
        <p:spPr bwMode="auto">
          <a:xfrm>
            <a:off x="7696200" y="4271963"/>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400">
                <a:latin typeface="Arial" panose="020B0604020202020204" pitchFamily="34" charset="0"/>
              </a:rPr>
              <a:t>后端设计</a:t>
            </a:r>
            <a:endParaRPr lang="en-US" altLang="zh-CN" sz="1400">
              <a:latin typeface="Arial" panose="020B0604020202020204" pitchFamily="34" charset="0"/>
            </a:endParaRPr>
          </a:p>
          <a:p>
            <a:pPr algn="ctr" eaLnBrk="1" hangingPunct="1">
              <a:lnSpc>
                <a:spcPct val="100000"/>
              </a:lnSpc>
              <a:spcBef>
                <a:spcPct val="0"/>
              </a:spcBef>
              <a:buFontTx/>
              <a:buNone/>
            </a:pPr>
            <a:r>
              <a:rPr lang="zh-CN" altLang="en-US" sz="1400">
                <a:latin typeface="Arial" panose="020B0604020202020204" pitchFamily="34" charset="0"/>
              </a:rPr>
              <a:t>（</a:t>
            </a:r>
            <a:r>
              <a:rPr lang="en-US" altLang="zh-CN" sz="1400">
                <a:latin typeface="Arial" panose="020B0604020202020204" pitchFamily="34" charset="0"/>
              </a:rPr>
              <a:t>Back End</a:t>
            </a:r>
            <a:r>
              <a:rPr lang="zh-CN" altLang="en-US" sz="1400">
                <a:latin typeface="Arial" panose="020B0604020202020204" pitchFamily="34" charset="0"/>
              </a:rPr>
              <a:t>）</a:t>
            </a:r>
          </a:p>
        </p:txBody>
      </p:sp>
      <p:sp>
        <p:nvSpPr>
          <p:cNvPr id="94231" name="灯片编号占位符 3">
            <a:extLst>
              <a:ext uri="{FF2B5EF4-FFF2-40B4-BE49-F238E27FC236}">
                <a16:creationId xmlns:a16="http://schemas.microsoft.com/office/drawing/2014/main" id="{D8EF3310-7C38-44C4-A033-206EB08DFF7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16951652-88A0-47F6-986B-33FB8ABB4D9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49</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7" name="Text Box 4">
            <a:extLst>
              <a:ext uri="{FF2B5EF4-FFF2-40B4-BE49-F238E27FC236}">
                <a16:creationId xmlns:a16="http://schemas.microsoft.com/office/drawing/2014/main" id="{E843E3E1-E82E-460B-A4F1-DA3A2D07016A}"/>
              </a:ext>
            </a:extLst>
          </p:cNvPr>
          <p:cNvSpPr txBox="1">
            <a:spLocks noChangeArrowheads="1"/>
          </p:cNvSpPr>
          <p:nvPr/>
        </p:nvSpPr>
        <p:spPr bwMode="auto">
          <a:xfrm>
            <a:off x="2711450" y="2565400"/>
            <a:ext cx="7416800"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BB1580"/>
              </a:buClr>
              <a:buSzPct val="70000"/>
              <a:buFont typeface="Wingdings" panose="05000000000000000000" pitchFamily="2" charset="2"/>
              <a:buChar char="l"/>
              <a:defRPr/>
            </a:pPr>
            <a:r>
              <a:rPr lang="en-US" altLang="zh-CN" sz="2800" dirty="0">
                <a:solidFill>
                  <a:srgbClr val="BB1580"/>
                </a:solidFill>
                <a:latin typeface="华文中宋" panose="02010600040101010101" pitchFamily="2" charset="-122"/>
                <a:ea typeface="华文中宋" panose="02010600040101010101" pitchFamily="2" charset="-122"/>
              </a:rPr>
              <a:t>  </a:t>
            </a:r>
            <a:r>
              <a:rPr lang="en-US" altLang="zh-CN" sz="2800" dirty="0">
                <a:solidFill>
                  <a:srgbClr val="BB1580"/>
                </a:solidFill>
                <a:latin typeface="Times New Roman" panose="02020603050405020304" pitchFamily="18" charset="0"/>
                <a:ea typeface="楷体_GB2312" pitchFamily="49" charset="-122"/>
              </a:rPr>
              <a:t>1-7</a:t>
            </a:r>
            <a:r>
              <a:rPr lang="zh-CN" altLang="en-US" sz="2800" dirty="0">
                <a:solidFill>
                  <a:srgbClr val="BB1580"/>
                </a:solidFill>
                <a:latin typeface="Times New Roman" panose="02020603050405020304" pitchFamily="18" charset="0"/>
                <a:ea typeface="楷体_GB2312" pitchFamily="49" charset="-122"/>
              </a:rPr>
              <a:t>周完成</a:t>
            </a:r>
            <a:r>
              <a:rPr lang="en-US" altLang="zh-CN" sz="2800" dirty="0">
                <a:solidFill>
                  <a:srgbClr val="BB1580"/>
                </a:solidFill>
                <a:latin typeface="Times New Roman" panose="02020603050405020304" pitchFamily="18" charset="0"/>
                <a:ea typeface="楷体_GB2312" pitchFamily="49" charset="-122"/>
              </a:rPr>
              <a:t>VHDL</a:t>
            </a:r>
            <a:r>
              <a:rPr lang="zh-CN" altLang="en-US" sz="2800" dirty="0">
                <a:solidFill>
                  <a:srgbClr val="BB1580"/>
                </a:solidFill>
                <a:latin typeface="Times New Roman" panose="02020603050405020304" pitchFamily="18" charset="0"/>
                <a:ea typeface="楷体_GB2312" pitchFamily="49" charset="-122"/>
              </a:rPr>
              <a:t>教学 </a:t>
            </a:r>
          </a:p>
          <a:p>
            <a:pPr marL="457200" indent="-457200" eaLnBrk="1" hangingPunct="1">
              <a:lnSpc>
                <a:spcPct val="150000"/>
              </a:lnSpc>
              <a:spcBef>
                <a:spcPct val="20000"/>
              </a:spcBef>
              <a:buClr>
                <a:srgbClr val="BB1580"/>
              </a:buClr>
              <a:buSzPct val="70000"/>
              <a:buFont typeface="Wingdings" panose="05000000000000000000" pitchFamily="2" charset="2"/>
              <a:buChar char="l"/>
              <a:defRPr/>
            </a:pPr>
            <a:r>
              <a:rPr lang="en-US" altLang="zh-CN" sz="2800" dirty="0">
                <a:solidFill>
                  <a:srgbClr val="BB1580"/>
                </a:solidFill>
                <a:latin typeface="Times New Roman" panose="02020603050405020304" pitchFamily="18" charset="0"/>
                <a:ea typeface="楷体_GB2312" pitchFamily="49" charset="-122"/>
              </a:rPr>
              <a:t>8</a:t>
            </a:r>
            <a:r>
              <a:rPr lang="zh-CN" altLang="en-US" sz="2800" dirty="0">
                <a:solidFill>
                  <a:srgbClr val="BB1580"/>
                </a:solidFill>
                <a:latin typeface="Times New Roman" panose="02020603050405020304" pitchFamily="18" charset="0"/>
                <a:ea typeface="楷体_GB2312" pitchFamily="49" charset="-122"/>
              </a:rPr>
              <a:t>-12周完成设计案例及Verilog学习</a:t>
            </a:r>
          </a:p>
          <a:p>
            <a:pPr algn="just" eaLnBrk="1" hangingPunct="1">
              <a:lnSpc>
                <a:spcPct val="150000"/>
              </a:lnSpc>
              <a:buSzPct val="70000"/>
              <a:buFont typeface="Wingdings" panose="05000000000000000000" pitchFamily="2" charset="2"/>
              <a:buChar char="l"/>
              <a:defRPr/>
            </a:pPr>
            <a:r>
              <a:rPr lang="zh-CN" altLang="en-US" sz="2800" dirty="0">
                <a:solidFill>
                  <a:srgbClr val="BB1580"/>
                </a:solidFill>
                <a:latin typeface="华文中宋" panose="02010600040101010101" pitchFamily="2" charset="-122"/>
                <a:ea typeface="华文中宋" panose="02010600040101010101" pitchFamily="2" charset="-122"/>
              </a:rPr>
              <a:t>  </a:t>
            </a:r>
            <a:r>
              <a:rPr lang="zh-CN" altLang="en-US" sz="2800" dirty="0">
                <a:solidFill>
                  <a:srgbClr val="BB1580"/>
                </a:solidFill>
                <a:latin typeface="Times New Roman" panose="02020603050405020304" pitchFamily="18" charset="0"/>
                <a:ea typeface="楷体_GB2312" pitchFamily="49" charset="-122"/>
              </a:rPr>
              <a:t>15周完成期末考试 </a:t>
            </a:r>
            <a:r>
              <a:rPr lang="en-US" altLang="zh-CN" sz="2800" dirty="0">
                <a:solidFill>
                  <a:srgbClr val="BB1580"/>
                </a:solidFill>
                <a:latin typeface="Times New Roman" panose="02020603050405020304" pitchFamily="18" charset="0"/>
                <a:ea typeface="楷体_GB2312" pitchFamily="49" charset="-122"/>
              </a:rPr>
              <a:t> </a:t>
            </a:r>
            <a:r>
              <a:rPr lang="zh-CN" altLang="en-US" sz="2800" dirty="0">
                <a:solidFill>
                  <a:srgbClr val="BB1580"/>
                </a:solidFill>
                <a:latin typeface="Times New Roman" panose="02020603050405020304" pitchFamily="18" charset="0"/>
                <a:ea typeface="楷体_GB2312" pitchFamily="49" charset="-122"/>
              </a:rPr>
              <a:t> </a:t>
            </a:r>
          </a:p>
        </p:txBody>
      </p:sp>
      <p:sp>
        <p:nvSpPr>
          <p:cNvPr id="51208" name="Rectangle 3">
            <a:extLst>
              <a:ext uri="{FF2B5EF4-FFF2-40B4-BE49-F238E27FC236}">
                <a16:creationId xmlns:a16="http://schemas.microsoft.com/office/drawing/2014/main" id="{D3781D52-9961-4552-9DF3-A6E3E5B8D9F6}"/>
              </a:ext>
            </a:extLst>
          </p:cNvPr>
          <p:cNvSpPr>
            <a:spLocks noChangeArrowheads="1"/>
          </p:cNvSpPr>
          <p:nvPr/>
        </p:nvSpPr>
        <p:spPr bwMode="auto">
          <a:xfrm>
            <a:off x="2381250" y="1520825"/>
            <a:ext cx="61944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20000"/>
              </a:spcBef>
              <a:buFont typeface="Wingdings" panose="05000000000000000000" pitchFamily="2" charset="2"/>
              <a:buNone/>
            </a:pPr>
            <a:r>
              <a:rPr lang="zh-CN" altLang="en-US" sz="3200">
                <a:latin typeface="楷体_GB2312" pitchFamily="49" charset="-122"/>
                <a:ea typeface="楷体_GB2312" pitchFamily="49" charset="-122"/>
              </a:rPr>
              <a:t>进度安排</a:t>
            </a:r>
          </a:p>
        </p:txBody>
      </p:sp>
      <p:sp>
        <p:nvSpPr>
          <p:cNvPr id="44036" name="灯片编号占位符 3">
            <a:extLst>
              <a:ext uri="{FF2B5EF4-FFF2-40B4-BE49-F238E27FC236}">
                <a16:creationId xmlns:a16="http://schemas.microsoft.com/office/drawing/2014/main" id="{D0A444EF-328E-48EF-9A20-A63C4D8F5806}"/>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F95D9AA1-F985-4703-9704-99EFAE7AA49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6" name="任意多边形 5">
            <a:extLst>
              <a:ext uri="{FF2B5EF4-FFF2-40B4-BE49-F238E27FC236}">
                <a16:creationId xmlns:a16="http://schemas.microsoft.com/office/drawing/2014/main" id="{403253F2-39B2-4D14-BEBE-2AE7F898F08D}"/>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4038" name="文本框 29">
            <a:extLst>
              <a:ext uri="{FF2B5EF4-FFF2-40B4-BE49-F238E27FC236}">
                <a16:creationId xmlns:a16="http://schemas.microsoft.com/office/drawing/2014/main" id="{445C4495-105D-4356-AF5A-2AB75C3FE255}"/>
              </a:ext>
            </a:extLst>
          </p:cNvPr>
          <p:cNvSpPr txBox="1">
            <a:spLocks noChangeArrowheads="1"/>
          </p:cNvSpPr>
          <p:nvPr>
            <p:custDataLst>
              <p:tags r:id="rId2"/>
            </p:custDataLst>
          </p:nvPr>
        </p:nvSpPr>
        <p:spPr bwMode="auto">
          <a:xfrm>
            <a:off x="0" y="635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课程教学安排</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8">
                                            <p:txEl>
                                              <p:pRg st="0" end="0"/>
                                            </p:txEl>
                                          </p:spTgt>
                                        </p:tgtEl>
                                        <p:attrNameLst>
                                          <p:attrName>style.visibility</p:attrName>
                                        </p:attrNameLst>
                                      </p:cBhvr>
                                      <p:to>
                                        <p:strVal val="visible"/>
                                      </p:to>
                                    </p:set>
                                    <p:anim calcmode="lin" valueType="num">
                                      <p:cBhvr>
                                        <p:cTn id="7" dur="500" fill="hold"/>
                                        <p:tgtEl>
                                          <p:spTgt spid="51208">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512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7"/>
                                        </p:tgtEl>
                                        <p:attrNameLst>
                                          <p:attrName>style.visibility</p:attrName>
                                        </p:attrNameLst>
                                      </p:cBhvr>
                                      <p:to>
                                        <p:strVal val="visible"/>
                                      </p:to>
                                    </p:set>
                                    <p:anim calcmode="lin" valueType="num">
                                      <p:cBhvr>
                                        <p:cTn id="13" dur="500" fill="hold"/>
                                        <p:tgtEl>
                                          <p:spTgt spid="51207"/>
                                        </p:tgtEl>
                                        <p:attrNameLst>
                                          <p:attrName>ppt_x</p:attrName>
                                        </p:attrNameLst>
                                      </p:cBhvr>
                                      <p:tavLst>
                                        <p:tav tm="0">
                                          <p:val>
                                            <p:strVal val="0-#ppt_w/2"/>
                                          </p:val>
                                        </p:tav>
                                        <p:tav tm="100000">
                                          <p:val>
                                            <p:strVal val="#ppt_x"/>
                                          </p:val>
                                        </p:tav>
                                      </p:tavLst>
                                    </p:anim>
                                    <p:anim calcmode="lin" valueType="num">
                                      <p:cBhvr>
                                        <p:cTn id="14" dur="500" fill="hold"/>
                                        <p:tgtEl>
                                          <p:spTgt spid="51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p:bldP spid="5120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A5FCC739-3B8E-4C61-88A9-6D11FA84C521}"/>
              </a:ext>
            </a:extLst>
          </p:cNvPr>
          <p:cNvSpPr>
            <a:spLocks noGrp="1" noChangeArrowheads="1"/>
          </p:cNvSpPr>
          <p:nvPr>
            <p:ph type="title"/>
          </p:nvPr>
        </p:nvSpPr>
        <p:spPr>
          <a:xfrm>
            <a:off x="2743200" y="103188"/>
            <a:ext cx="6553200" cy="735012"/>
          </a:xfrm>
        </p:spPr>
        <p:txBody>
          <a:bodyPr anchor="t"/>
          <a:lstStyle/>
          <a:p>
            <a:pPr eaLnBrk="1" hangingPunct="1"/>
            <a:r>
              <a:rPr lang="en-US" altLang="zh-CN" sz="3600" b="1">
                <a:solidFill>
                  <a:srgbClr val="D60093"/>
                </a:solidFill>
              </a:rPr>
              <a:t>Top-Down</a:t>
            </a:r>
            <a:r>
              <a:rPr lang="zh-CN" altLang="en-US" sz="3600" b="1">
                <a:solidFill>
                  <a:srgbClr val="D60093"/>
                </a:solidFill>
              </a:rPr>
              <a:t> 的</a:t>
            </a:r>
            <a:r>
              <a:rPr lang="en-US" altLang="zh-CN" sz="3600" b="1">
                <a:solidFill>
                  <a:srgbClr val="D60093"/>
                </a:solidFill>
              </a:rPr>
              <a:t>ASIC</a:t>
            </a:r>
            <a:r>
              <a:rPr lang="zh-CN" altLang="en-US" sz="3600" b="1">
                <a:solidFill>
                  <a:srgbClr val="D60093"/>
                </a:solidFill>
              </a:rPr>
              <a:t>设计流程</a:t>
            </a:r>
          </a:p>
        </p:txBody>
      </p:sp>
      <p:sp>
        <p:nvSpPr>
          <p:cNvPr id="62478" name="Rectangle 14">
            <a:extLst>
              <a:ext uri="{FF2B5EF4-FFF2-40B4-BE49-F238E27FC236}">
                <a16:creationId xmlns:a16="http://schemas.microsoft.com/office/drawing/2014/main" id="{53791DF5-A02F-49DD-B5CC-B56F9AE0FA36}"/>
              </a:ext>
            </a:extLst>
          </p:cNvPr>
          <p:cNvSpPr>
            <a:spLocks noChangeArrowheads="1"/>
          </p:cNvSpPr>
          <p:nvPr/>
        </p:nvSpPr>
        <p:spPr bwMode="auto">
          <a:xfrm>
            <a:off x="4656138" y="1449388"/>
            <a:ext cx="2151062"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算法或模型的建立</a:t>
            </a:r>
          </a:p>
        </p:txBody>
      </p:sp>
      <p:sp>
        <p:nvSpPr>
          <p:cNvPr id="62479" name="Rectangle 15">
            <a:extLst>
              <a:ext uri="{FF2B5EF4-FFF2-40B4-BE49-F238E27FC236}">
                <a16:creationId xmlns:a16="http://schemas.microsoft.com/office/drawing/2014/main" id="{28850260-5CA8-4924-A866-0211FB2E127A}"/>
              </a:ext>
            </a:extLst>
          </p:cNvPr>
          <p:cNvSpPr>
            <a:spLocks noChangeArrowheads="1"/>
          </p:cNvSpPr>
          <p:nvPr/>
        </p:nvSpPr>
        <p:spPr bwMode="auto">
          <a:xfrm>
            <a:off x="4648200" y="2744788"/>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行为级仿真</a:t>
            </a:r>
          </a:p>
        </p:txBody>
      </p:sp>
      <p:sp>
        <p:nvSpPr>
          <p:cNvPr id="62480" name="Rectangle 16">
            <a:extLst>
              <a:ext uri="{FF2B5EF4-FFF2-40B4-BE49-F238E27FC236}">
                <a16:creationId xmlns:a16="http://schemas.microsoft.com/office/drawing/2014/main" id="{CBD32EF0-553C-47DA-AC1C-CEB22AA4BFAC}"/>
              </a:ext>
            </a:extLst>
          </p:cNvPr>
          <p:cNvSpPr>
            <a:spLocks noChangeArrowheads="1"/>
          </p:cNvSpPr>
          <p:nvPr/>
        </p:nvSpPr>
        <p:spPr bwMode="auto">
          <a:xfrm>
            <a:off x="4648200" y="5827713"/>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生成门级网表文件</a:t>
            </a:r>
          </a:p>
        </p:txBody>
      </p:sp>
      <p:sp>
        <p:nvSpPr>
          <p:cNvPr id="62481" name="Rectangle 17">
            <a:extLst>
              <a:ext uri="{FF2B5EF4-FFF2-40B4-BE49-F238E27FC236}">
                <a16:creationId xmlns:a16="http://schemas.microsoft.com/office/drawing/2014/main" id="{D7E4946F-4DAC-430F-884A-4FB94B58935F}"/>
              </a:ext>
            </a:extLst>
          </p:cNvPr>
          <p:cNvSpPr>
            <a:spLocks noChangeArrowheads="1"/>
          </p:cNvSpPr>
          <p:nvPr/>
        </p:nvSpPr>
        <p:spPr bwMode="auto">
          <a:xfrm>
            <a:off x="4648200" y="3392488"/>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1600">
                <a:solidFill>
                  <a:schemeClr val="bg1"/>
                </a:solidFill>
                <a:latin typeface="Times New Roman" panose="02020603050405020304" pitchFamily="18" charset="0"/>
                <a:ea typeface="幼圆" panose="02010509060101010101" pitchFamily="49" charset="-122"/>
              </a:rPr>
              <a:t>RTL</a:t>
            </a:r>
            <a:r>
              <a:rPr lang="zh-CN" altLang="en-US" sz="1600">
                <a:solidFill>
                  <a:schemeClr val="bg1"/>
                </a:solidFill>
                <a:latin typeface="Times New Roman" panose="02020603050405020304" pitchFamily="18" charset="0"/>
                <a:ea typeface="幼圆" panose="02010509060101010101" pitchFamily="49" charset="-122"/>
              </a:rPr>
              <a:t>级描述</a:t>
            </a:r>
          </a:p>
        </p:txBody>
      </p:sp>
      <p:sp>
        <p:nvSpPr>
          <p:cNvPr id="62482" name="Rectangle 18">
            <a:extLst>
              <a:ext uri="{FF2B5EF4-FFF2-40B4-BE49-F238E27FC236}">
                <a16:creationId xmlns:a16="http://schemas.microsoft.com/office/drawing/2014/main" id="{8D0B5B1D-7179-4BCE-8FB6-38B7163D79CF}"/>
              </a:ext>
            </a:extLst>
          </p:cNvPr>
          <p:cNvSpPr>
            <a:spLocks noChangeArrowheads="1"/>
          </p:cNvSpPr>
          <p:nvPr/>
        </p:nvSpPr>
        <p:spPr bwMode="auto">
          <a:xfrm>
            <a:off x="4648200" y="3967163"/>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1600">
                <a:solidFill>
                  <a:schemeClr val="bg1"/>
                </a:solidFill>
                <a:latin typeface="Times New Roman" panose="02020603050405020304" pitchFamily="18" charset="0"/>
                <a:ea typeface="幼圆" panose="02010509060101010101" pitchFamily="49" charset="-122"/>
              </a:rPr>
              <a:t>RTL</a:t>
            </a:r>
            <a:r>
              <a:rPr lang="zh-CN" altLang="en-US" sz="1600">
                <a:solidFill>
                  <a:schemeClr val="bg1"/>
                </a:solidFill>
                <a:latin typeface="Times New Roman" panose="02020603050405020304" pitchFamily="18" charset="0"/>
                <a:ea typeface="幼圆" panose="02010509060101010101" pitchFamily="49" charset="-122"/>
              </a:rPr>
              <a:t>级仿真</a:t>
            </a:r>
          </a:p>
        </p:txBody>
      </p:sp>
      <p:sp>
        <p:nvSpPr>
          <p:cNvPr id="62483" name="Rectangle 19">
            <a:extLst>
              <a:ext uri="{FF2B5EF4-FFF2-40B4-BE49-F238E27FC236}">
                <a16:creationId xmlns:a16="http://schemas.microsoft.com/office/drawing/2014/main" id="{215B1C5B-CF97-4693-9E37-049B91B63CB2}"/>
              </a:ext>
            </a:extLst>
          </p:cNvPr>
          <p:cNvSpPr>
            <a:spLocks noChangeArrowheads="1"/>
          </p:cNvSpPr>
          <p:nvPr/>
        </p:nvSpPr>
        <p:spPr bwMode="auto">
          <a:xfrm>
            <a:off x="4648200" y="4579938"/>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逻辑综合、优化</a:t>
            </a:r>
          </a:p>
        </p:txBody>
      </p:sp>
      <p:sp>
        <p:nvSpPr>
          <p:cNvPr id="62484" name="Rectangle 20">
            <a:extLst>
              <a:ext uri="{FF2B5EF4-FFF2-40B4-BE49-F238E27FC236}">
                <a16:creationId xmlns:a16="http://schemas.microsoft.com/office/drawing/2014/main" id="{223C8EE9-2FC9-461C-845F-59E8A21B4E72}"/>
              </a:ext>
            </a:extLst>
          </p:cNvPr>
          <p:cNvSpPr>
            <a:spLocks noChangeArrowheads="1"/>
          </p:cNvSpPr>
          <p:nvPr/>
        </p:nvSpPr>
        <p:spPr bwMode="auto">
          <a:xfrm>
            <a:off x="4648200" y="5216525"/>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门级仿真、时序分析</a:t>
            </a:r>
          </a:p>
        </p:txBody>
      </p:sp>
      <p:sp>
        <p:nvSpPr>
          <p:cNvPr id="62485" name="Rectangle 21">
            <a:extLst>
              <a:ext uri="{FF2B5EF4-FFF2-40B4-BE49-F238E27FC236}">
                <a16:creationId xmlns:a16="http://schemas.microsoft.com/office/drawing/2014/main" id="{2465961E-C434-44A9-8F07-F906CF674AB3}"/>
              </a:ext>
            </a:extLst>
          </p:cNvPr>
          <p:cNvSpPr>
            <a:spLocks noChangeArrowheads="1"/>
          </p:cNvSpPr>
          <p:nvPr/>
        </p:nvSpPr>
        <p:spPr bwMode="auto">
          <a:xfrm>
            <a:off x="4648200" y="2097088"/>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行  为  描  述</a:t>
            </a:r>
          </a:p>
        </p:txBody>
      </p:sp>
      <p:sp>
        <p:nvSpPr>
          <p:cNvPr id="62486" name="Line 22">
            <a:extLst>
              <a:ext uri="{FF2B5EF4-FFF2-40B4-BE49-F238E27FC236}">
                <a16:creationId xmlns:a16="http://schemas.microsoft.com/office/drawing/2014/main" id="{747F847A-598A-4633-ACAF-1F83A6AC2EE8}"/>
              </a:ext>
            </a:extLst>
          </p:cNvPr>
          <p:cNvSpPr>
            <a:spLocks noChangeShapeType="1"/>
          </p:cNvSpPr>
          <p:nvPr/>
        </p:nvSpPr>
        <p:spPr bwMode="auto">
          <a:xfrm>
            <a:off x="5715000" y="4884738"/>
            <a:ext cx="0" cy="3175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7" name="Line 23">
            <a:extLst>
              <a:ext uri="{FF2B5EF4-FFF2-40B4-BE49-F238E27FC236}">
                <a16:creationId xmlns:a16="http://schemas.microsoft.com/office/drawing/2014/main" id="{E32D8111-EA81-4B8B-9C7A-BEFDC8F26948}"/>
              </a:ext>
            </a:extLst>
          </p:cNvPr>
          <p:cNvSpPr>
            <a:spLocks noChangeShapeType="1"/>
          </p:cNvSpPr>
          <p:nvPr/>
        </p:nvSpPr>
        <p:spPr bwMode="auto">
          <a:xfrm>
            <a:off x="5715000" y="5540375"/>
            <a:ext cx="0" cy="28575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8" name="Line 24">
            <a:extLst>
              <a:ext uri="{FF2B5EF4-FFF2-40B4-BE49-F238E27FC236}">
                <a16:creationId xmlns:a16="http://schemas.microsoft.com/office/drawing/2014/main" id="{EF3E4293-D139-42E2-97D1-B8FE079104EB}"/>
              </a:ext>
            </a:extLst>
          </p:cNvPr>
          <p:cNvSpPr>
            <a:spLocks noChangeShapeType="1"/>
          </p:cNvSpPr>
          <p:nvPr/>
        </p:nvSpPr>
        <p:spPr bwMode="auto">
          <a:xfrm>
            <a:off x="5715000" y="4271963"/>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9" name="Line 25">
            <a:extLst>
              <a:ext uri="{FF2B5EF4-FFF2-40B4-BE49-F238E27FC236}">
                <a16:creationId xmlns:a16="http://schemas.microsoft.com/office/drawing/2014/main" id="{F5C9DC69-D9DB-4DC8-84BA-CD9B79F290A0}"/>
              </a:ext>
            </a:extLst>
          </p:cNvPr>
          <p:cNvSpPr>
            <a:spLocks noChangeShapeType="1"/>
          </p:cNvSpPr>
          <p:nvPr/>
        </p:nvSpPr>
        <p:spPr bwMode="auto">
          <a:xfrm>
            <a:off x="5715000" y="3681413"/>
            <a:ext cx="0" cy="280987"/>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90" name="Line 26">
            <a:extLst>
              <a:ext uri="{FF2B5EF4-FFF2-40B4-BE49-F238E27FC236}">
                <a16:creationId xmlns:a16="http://schemas.microsoft.com/office/drawing/2014/main" id="{A136A26B-113B-4F06-9C44-B91DA2C309A6}"/>
              </a:ext>
            </a:extLst>
          </p:cNvPr>
          <p:cNvSpPr>
            <a:spLocks noChangeShapeType="1"/>
          </p:cNvSpPr>
          <p:nvPr/>
        </p:nvSpPr>
        <p:spPr bwMode="auto">
          <a:xfrm>
            <a:off x="5715000" y="3068638"/>
            <a:ext cx="0" cy="32385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91" name="Line 27">
            <a:extLst>
              <a:ext uri="{FF2B5EF4-FFF2-40B4-BE49-F238E27FC236}">
                <a16:creationId xmlns:a16="http://schemas.microsoft.com/office/drawing/2014/main" id="{F107A8AE-5E07-453C-8C7F-865F7C84FA92}"/>
              </a:ext>
            </a:extLst>
          </p:cNvPr>
          <p:cNvSpPr>
            <a:spLocks noChangeShapeType="1"/>
          </p:cNvSpPr>
          <p:nvPr/>
        </p:nvSpPr>
        <p:spPr bwMode="auto">
          <a:xfrm>
            <a:off x="5715000" y="2420938"/>
            <a:ext cx="0" cy="322262"/>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92" name="Line 28">
            <a:extLst>
              <a:ext uri="{FF2B5EF4-FFF2-40B4-BE49-F238E27FC236}">
                <a16:creationId xmlns:a16="http://schemas.microsoft.com/office/drawing/2014/main" id="{C533E827-AF9E-4873-8F34-C733F6650C39}"/>
              </a:ext>
            </a:extLst>
          </p:cNvPr>
          <p:cNvSpPr>
            <a:spLocks noChangeShapeType="1"/>
          </p:cNvSpPr>
          <p:nvPr/>
        </p:nvSpPr>
        <p:spPr bwMode="auto">
          <a:xfrm>
            <a:off x="5715000" y="1773238"/>
            <a:ext cx="0" cy="320675"/>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93" name="Line 29">
            <a:extLst>
              <a:ext uri="{FF2B5EF4-FFF2-40B4-BE49-F238E27FC236}">
                <a16:creationId xmlns:a16="http://schemas.microsoft.com/office/drawing/2014/main" id="{B02666C1-597E-44FA-9A7F-68EB0245F3C2}"/>
              </a:ext>
            </a:extLst>
          </p:cNvPr>
          <p:cNvSpPr>
            <a:spLocks noChangeShapeType="1"/>
          </p:cNvSpPr>
          <p:nvPr/>
        </p:nvSpPr>
        <p:spPr bwMode="auto">
          <a:xfrm>
            <a:off x="5715000" y="1143000"/>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94" name="Rectangle 30">
            <a:extLst>
              <a:ext uri="{FF2B5EF4-FFF2-40B4-BE49-F238E27FC236}">
                <a16:creationId xmlns:a16="http://schemas.microsoft.com/office/drawing/2014/main" id="{8C866173-780E-46C9-9054-3C1A4BD6047E}"/>
              </a:ext>
            </a:extLst>
          </p:cNvPr>
          <p:cNvSpPr>
            <a:spLocks noChangeArrowheads="1"/>
          </p:cNvSpPr>
          <p:nvPr/>
        </p:nvSpPr>
        <p:spPr bwMode="auto">
          <a:xfrm>
            <a:off x="4648200" y="838200"/>
            <a:ext cx="2159000" cy="30480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系统功能描述</a:t>
            </a:r>
          </a:p>
        </p:txBody>
      </p:sp>
      <p:sp>
        <p:nvSpPr>
          <p:cNvPr id="62495" name="Line 31">
            <a:extLst>
              <a:ext uri="{FF2B5EF4-FFF2-40B4-BE49-F238E27FC236}">
                <a16:creationId xmlns:a16="http://schemas.microsoft.com/office/drawing/2014/main" id="{00324F4A-7185-43F6-9465-94CE10BE0A58}"/>
              </a:ext>
            </a:extLst>
          </p:cNvPr>
          <p:cNvSpPr>
            <a:spLocks noChangeShapeType="1"/>
          </p:cNvSpPr>
          <p:nvPr/>
        </p:nvSpPr>
        <p:spPr bwMode="auto">
          <a:xfrm>
            <a:off x="6780213" y="4119563"/>
            <a:ext cx="533400"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6" name="Line 32">
            <a:extLst>
              <a:ext uri="{FF2B5EF4-FFF2-40B4-BE49-F238E27FC236}">
                <a16:creationId xmlns:a16="http://schemas.microsoft.com/office/drawing/2014/main" id="{86125A6A-E930-49FF-9770-A178F30BB88C}"/>
              </a:ext>
            </a:extLst>
          </p:cNvPr>
          <p:cNvSpPr>
            <a:spLocks noChangeShapeType="1"/>
          </p:cNvSpPr>
          <p:nvPr/>
        </p:nvSpPr>
        <p:spPr bwMode="auto">
          <a:xfrm flipV="1">
            <a:off x="7313613" y="3213100"/>
            <a:ext cx="1587" cy="906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7" name="Line 33">
            <a:extLst>
              <a:ext uri="{FF2B5EF4-FFF2-40B4-BE49-F238E27FC236}">
                <a16:creationId xmlns:a16="http://schemas.microsoft.com/office/drawing/2014/main" id="{A937777E-73B2-4747-BF53-987EA5352B94}"/>
              </a:ext>
            </a:extLst>
          </p:cNvPr>
          <p:cNvSpPr>
            <a:spLocks noChangeShapeType="1"/>
          </p:cNvSpPr>
          <p:nvPr/>
        </p:nvSpPr>
        <p:spPr bwMode="auto">
          <a:xfrm flipH="1">
            <a:off x="5715000" y="3213100"/>
            <a:ext cx="1600200" cy="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98" name="Line 34">
            <a:extLst>
              <a:ext uri="{FF2B5EF4-FFF2-40B4-BE49-F238E27FC236}">
                <a16:creationId xmlns:a16="http://schemas.microsoft.com/office/drawing/2014/main" id="{F2ECEA6A-9DD7-4763-9ABD-5A5344CDD0CA}"/>
              </a:ext>
            </a:extLst>
          </p:cNvPr>
          <p:cNvSpPr>
            <a:spLocks noChangeShapeType="1"/>
          </p:cNvSpPr>
          <p:nvPr/>
        </p:nvSpPr>
        <p:spPr bwMode="auto">
          <a:xfrm>
            <a:off x="6781800" y="2925763"/>
            <a:ext cx="533400"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9" name="Line 35">
            <a:extLst>
              <a:ext uri="{FF2B5EF4-FFF2-40B4-BE49-F238E27FC236}">
                <a16:creationId xmlns:a16="http://schemas.microsoft.com/office/drawing/2014/main" id="{7A3E5A60-48C3-4D1D-B99A-EAF98B3F70E1}"/>
              </a:ext>
            </a:extLst>
          </p:cNvPr>
          <p:cNvSpPr>
            <a:spLocks noChangeShapeType="1"/>
          </p:cNvSpPr>
          <p:nvPr/>
        </p:nvSpPr>
        <p:spPr bwMode="auto">
          <a:xfrm flipV="1">
            <a:off x="7315200" y="1917700"/>
            <a:ext cx="0" cy="10080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0" name="Line 36">
            <a:extLst>
              <a:ext uri="{FF2B5EF4-FFF2-40B4-BE49-F238E27FC236}">
                <a16:creationId xmlns:a16="http://schemas.microsoft.com/office/drawing/2014/main" id="{8D61DE4E-CBAB-4B1E-84AA-C3AF5B2F5243}"/>
              </a:ext>
            </a:extLst>
          </p:cNvPr>
          <p:cNvSpPr>
            <a:spLocks noChangeShapeType="1"/>
          </p:cNvSpPr>
          <p:nvPr/>
        </p:nvSpPr>
        <p:spPr bwMode="auto">
          <a:xfrm flipH="1">
            <a:off x="5715000" y="1917700"/>
            <a:ext cx="1600200" cy="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08" name="Line 44">
            <a:extLst>
              <a:ext uri="{FF2B5EF4-FFF2-40B4-BE49-F238E27FC236}">
                <a16:creationId xmlns:a16="http://schemas.microsoft.com/office/drawing/2014/main" id="{23AE83A2-93A3-4F3E-93AC-C1229B8734E1}"/>
              </a:ext>
            </a:extLst>
          </p:cNvPr>
          <p:cNvSpPr>
            <a:spLocks noChangeShapeType="1"/>
          </p:cNvSpPr>
          <p:nvPr/>
        </p:nvSpPr>
        <p:spPr bwMode="auto">
          <a:xfrm>
            <a:off x="5715000" y="6132513"/>
            <a:ext cx="0" cy="360362"/>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9" name="灯片编号占位符 3">
            <a:extLst>
              <a:ext uri="{FF2B5EF4-FFF2-40B4-BE49-F238E27FC236}">
                <a16:creationId xmlns:a16="http://schemas.microsoft.com/office/drawing/2014/main" id="{0BD033DA-79F6-4C77-81CD-22DE0B1D6908}"/>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19BC6C90-C916-4A45-976E-324D5030A0B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50</a:t>
            </a:fld>
            <a:endParaRPr lang="en-US" altLang="zh-CN" sz="1200" b="0">
              <a:solidFill>
                <a:srgbClr val="898989"/>
              </a:solidFill>
              <a:latin typeface="Arial Black" panose="020B0A04020102020204" pitchFamily="34" charset="0"/>
              <a:ea typeface="幼圆" panose="02010509060101010101" pitchFamily="49" charset="-122"/>
            </a:endParaRPr>
          </a:p>
        </p:txBody>
      </p:sp>
      <p:grpSp>
        <p:nvGrpSpPr>
          <p:cNvPr id="17" name="组合 16">
            <a:extLst>
              <a:ext uri="{FF2B5EF4-FFF2-40B4-BE49-F238E27FC236}">
                <a16:creationId xmlns:a16="http://schemas.microsoft.com/office/drawing/2014/main" id="{739F6244-2472-4E88-8C3B-03E7CA7E07A3}"/>
              </a:ext>
            </a:extLst>
          </p:cNvPr>
          <p:cNvGrpSpPr>
            <a:grpSpLocks/>
          </p:cNvGrpSpPr>
          <p:nvPr/>
        </p:nvGrpSpPr>
        <p:grpSpPr bwMode="auto">
          <a:xfrm>
            <a:off x="2574925" y="3544888"/>
            <a:ext cx="2073275" cy="2435225"/>
            <a:chOff x="2574181" y="3545398"/>
            <a:chExt cx="2074019" cy="2434063"/>
          </a:xfrm>
        </p:grpSpPr>
        <p:sp>
          <p:nvSpPr>
            <p:cNvPr id="95261" name="Oval 40">
              <a:extLst>
                <a:ext uri="{FF2B5EF4-FFF2-40B4-BE49-F238E27FC236}">
                  <a16:creationId xmlns:a16="http://schemas.microsoft.com/office/drawing/2014/main" id="{815E426A-E2D4-4C0D-8E75-D125160E8345}"/>
                </a:ext>
              </a:extLst>
            </p:cNvPr>
            <p:cNvSpPr>
              <a:spLocks noChangeArrowheads="1"/>
            </p:cNvSpPr>
            <p:nvPr/>
          </p:nvSpPr>
          <p:spPr bwMode="auto">
            <a:xfrm>
              <a:off x="2574181" y="4251436"/>
              <a:ext cx="1231900" cy="977664"/>
            </a:xfrm>
            <a:prstGeom prst="ellipse">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元器件</a:t>
              </a:r>
            </a:p>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模型库</a:t>
              </a:r>
            </a:p>
          </p:txBody>
        </p:sp>
        <p:cxnSp>
          <p:nvCxnSpPr>
            <p:cNvPr id="4" name="直接连接符 3">
              <a:extLst>
                <a:ext uri="{FF2B5EF4-FFF2-40B4-BE49-F238E27FC236}">
                  <a16:creationId xmlns:a16="http://schemas.microsoft.com/office/drawing/2014/main" id="{08C83142-CEEA-4D82-B7EA-44839CE0CED1}"/>
                </a:ext>
              </a:extLst>
            </p:cNvPr>
            <p:cNvCxnSpPr/>
            <p:nvPr/>
          </p:nvCxnSpPr>
          <p:spPr>
            <a:xfrm>
              <a:off x="3690594" y="56827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2E5C04D-0688-4702-9E6F-971D25E12566}"/>
                </a:ext>
              </a:extLst>
            </p:cNvPr>
            <p:cNvCxnSpPr>
              <a:stCxn id="62481" idx="1"/>
            </p:cNvCxnSpPr>
            <p:nvPr/>
          </p:nvCxnSpPr>
          <p:spPr>
            <a:xfrm flipH="1">
              <a:off x="4141606" y="3545398"/>
              <a:ext cx="5065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8DFCB27-E174-41F7-BE2C-31EC14D7F44B}"/>
                </a:ext>
              </a:extLst>
            </p:cNvPr>
            <p:cNvCxnSpPr>
              <a:stCxn id="62480" idx="1"/>
            </p:cNvCxnSpPr>
            <p:nvPr/>
          </p:nvCxnSpPr>
          <p:spPr>
            <a:xfrm flipH="1">
              <a:off x="4151135" y="5979461"/>
              <a:ext cx="49706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7835E4A-2163-4E4E-B7B2-FC84622CCE03}"/>
                </a:ext>
              </a:extLst>
            </p:cNvPr>
            <p:cNvCxnSpPr/>
            <p:nvPr/>
          </p:nvCxnSpPr>
          <p:spPr>
            <a:xfrm flipV="1">
              <a:off x="4151135" y="3545398"/>
              <a:ext cx="0" cy="2434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71028FC-1B3C-43B0-A350-0F769D023B25}"/>
                </a:ext>
              </a:extLst>
            </p:cNvPr>
            <p:cNvCxnSpPr>
              <a:stCxn id="62483" idx="1"/>
            </p:cNvCxnSpPr>
            <p:nvPr/>
          </p:nvCxnSpPr>
          <p:spPr>
            <a:xfrm flipH="1">
              <a:off x="4151135" y="4733868"/>
              <a:ext cx="49706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9127179-C4DA-488F-8696-FA69CE35DF19}"/>
                </a:ext>
              </a:extLst>
            </p:cNvPr>
            <p:cNvCxnSpPr>
              <a:stCxn id="95261" idx="6"/>
            </p:cNvCxnSpPr>
            <p:nvPr/>
          </p:nvCxnSpPr>
          <p:spPr>
            <a:xfrm flipV="1">
              <a:off x="3806523" y="4733868"/>
              <a:ext cx="344612" cy="6347"/>
            </a:xfrm>
            <a:prstGeom prst="line">
              <a:avLst/>
            </a:prstGeom>
            <a:ln w="28575">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2494"/>
                                        </p:tgtEl>
                                        <p:attrNameLst>
                                          <p:attrName>style.visibility</p:attrName>
                                        </p:attrNameLst>
                                      </p:cBhvr>
                                      <p:to>
                                        <p:strVal val="visible"/>
                                      </p:to>
                                    </p:set>
                                    <p:animEffect transition="in" filter="barn(outHorizontal)">
                                      <p:cBhvr>
                                        <p:cTn id="7" dur="500"/>
                                        <p:tgtEl>
                                          <p:spTgt spid="624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nodeType="clickEffect">
                                  <p:stCondLst>
                                    <p:cond delay="0"/>
                                  </p:stCondLst>
                                  <p:childTnLst>
                                    <p:set>
                                      <p:cBhvr>
                                        <p:cTn id="11" dur="1" fill="hold">
                                          <p:stCondLst>
                                            <p:cond delay="0"/>
                                          </p:stCondLst>
                                        </p:cTn>
                                        <p:tgtEl>
                                          <p:spTgt spid="62493"/>
                                        </p:tgtEl>
                                        <p:attrNameLst>
                                          <p:attrName>style.visibility</p:attrName>
                                        </p:attrNameLst>
                                      </p:cBhvr>
                                      <p:to>
                                        <p:strVal val="visible"/>
                                      </p:to>
                                    </p:set>
                                    <p:anim calcmode="lin" valueType="num">
                                      <p:cBhvr>
                                        <p:cTn id="12" dur="500" fill="hold"/>
                                        <p:tgtEl>
                                          <p:spTgt spid="62493"/>
                                        </p:tgtEl>
                                        <p:attrNameLst>
                                          <p:attrName>ppt_x</p:attrName>
                                        </p:attrNameLst>
                                      </p:cBhvr>
                                      <p:tavLst>
                                        <p:tav tm="0">
                                          <p:val>
                                            <p:strVal val="#ppt_x"/>
                                          </p:val>
                                        </p:tav>
                                        <p:tav tm="100000">
                                          <p:val>
                                            <p:strVal val="#ppt_x"/>
                                          </p:val>
                                        </p:tav>
                                      </p:tavLst>
                                    </p:anim>
                                    <p:anim calcmode="lin" valueType="num">
                                      <p:cBhvr>
                                        <p:cTn id="13" dur="500" fill="hold"/>
                                        <p:tgtEl>
                                          <p:spTgt spid="62493"/>
                                        </p:tgtEl>
                                        <p:attrNameLst>
                                          <p:attrName>ppt_y</p:attrName>
                                        </p:attrNameLst>
                                      </p:cBhvr>
                                      <p:tavLst>
                                        <p:tav tm="0">
                                          <p:val>
                                            <p:strVal val="#ppt_y-#ppt_h/2"/>
                                          </p:val>
                                        </p:tav>
                                        <p:tav tm="100000">
                                          <p:val>
                                            <p:strVal val="#ppt_y"/>
                                          </p:val>
                                        </p:tav>
                                      </p:tavLst>
                                    </p:anim>
                                    <p:anim calcmode="lin" valueType="num">
                                      <p:cBhvr>
                                        <p:cTn id="14" dur="500" fill="hold"/>
                                        <p:tgtEl>
                                          <p:spTgt spid="62493"/>
                                        </p:tgtEl>
                                        <p:attrNameLst>
                                          <p:attrName>ppt_w</p:attrName>
                                        </p:attrNameLst>
                                      </p:cBhvr>
                                      <p:tavLst>
                                        <p:tav tm="0">
                                          <p:val>
                                            <p:strVal val="#ppt_w"/>
                                          </p:val>
                                        </p:tav>
                                        <p:tav tm="100000">
                                          <p:val>
                                            <p:strVal val="#ppt_w"/>
                                          </p:val>
                                        </p:tav>
                                      </p:tavLst>
                                    </p:anim>
                                    <p:anim calcmode="lin" valueType="num">
                                      <p:cBhvr>
                                        <p:cTn id="15" dur="500" fill="hold"/>
                                        <p:tgtEl>
                                          <p:spTgt spid="62493"/>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42" fill="hold" grpId="0" nodeType="clickEffect">
                                  <p:stCondLst>
                                    <p:cond delay="0"/>
                                  </p:stCondLst>
                                  <p:childTnLst>
                                    <p:set>
                                      <p:cBhvr>
                                        <p:cTn id="19" dur="1" fill="hold">
                                          <p:stCondLst>
                                            <p:cond delay="0"/>
                                          </p:stCondLst>
                                        </p:cTn>
                                        <p:tgtEl>
                                          <p:spTgt spid="62478"/>
                                        </p:tgtEl>
                                        <p:attrNameLst>
                                          <p:attrName>style.visibility</p:attrName>
                                        </p:attrNameLst>
                                      </p:cBhvr>
                                      <p:to>
                                        <p:strVal val="visible"/>
                                      </p:to>
                                    </p:set>
                                    <p:animEffect transition="in" filter="barn(outHorizontal)">
                                      <p:cBhvr>
                                        <p:cTn id="20" dur="500"/>
                                        <p:tgtEl>
                                          <p:spTgt spid="624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62492"/>
                                        </p:tgtEl>
                                        <p:attrNameLst>
                                          <p:attrName>style.visibility</p:attrName>
                                        </p:attrNameLst>
                                      </p:cBhvr>
                                      <p:to>
                                        <p:strVal val="visible"/>
                                      </p:to>
                                    </p:set>
                                    <p:anim calcmode="lin" valueType="num">
                                      <p:cBhvr>
                                        <p:cTn id="25" dur="500" fill="hold"/>
                                        <p:tgtEl>
                                          <p:spTgt spid="62492"/>
                                        </p:tgtEl>
                                        <p:attrNameLst>
                                          <p:attrName>ppt_x</p:attrName>
                                        </p:attrNameLst>
                                      </p:cBhvr>
                                      <p:tavLst>
                                        <p:tav tm="0">
                                          <p:val>
                                            <p:strVal val="#ppt_x"/>
                                          </p:val>
                                        </p:tav>
                                        <p:tav tm="100000">
                                          <p:val>
                                            <p:strVal val="#ppt_x"/>
                                          </p:val>
                                        </p:tav>
                                      </p:tavLst>
                                    </p:anim>
                                    <p:anim calcmode="lin" valueType="num">
                                      <p:cBhvr>
                                        <p:cTn id="26" dur="500" fill="hold"/>
                                        <p:tgtEl>
                                          <p:spTgt spid="62492"/>
                                        </p:tgtEl>
                                        <p:attrNameLst>
                                          <p:attrName>ppt_y</p:attrName>
                                        </p:attrNameLst>
                                      </p:cBhvr>
                                      <p:tavLst>
                                        <p:tav tm="0">
                                          <p:val>
                                            <p:strVal val="#ppt_y-#ppt_h/2"/>
                                          </p:val>
                                        </p:tav>
                                        <p:tav tm="100000">
                                          <p:val>
                                            <p:strVal val="#ppt_y"/>
                                          </p:val>
                                        </p:tav>
                                      </p:tavLst>
                                    </p:anim>
                                    <p:anim calcmode="lin" valueType="num">
                                      <p:cBhvr>
                                        <p:cTn id="27" dur="500" fill="hold"/>
                                        <p:tgtEl>
                                          <p:spTgt spid="62492"/>
                                        </p:tgtEl>
                                        <p:attrNameLst>
                                          <p:attrName>ppt_w</p:attrName>
                                        </p:attrNameLst>
                                      </p:cBhvr>
                                      <p:tavLst>
                                        <p:tav tm="0">
                                          <p:val>
                                            <p:strVal val="#ppt_w"/>
                                          </p:val>
                                        </p:tav>
                                        <p:tav tm="100000">
                                          <p:val>
                                            <p:strVal val="#ppt_w"/>
                                          </p:val>
                                        </p:tav>
                                      </p:tavLst>
                                    </p:anim>
                                    <p:anim calcmode="lin" valueType="num">
                                      <p:cBhvr>
                                        <p:cTn id="28" dur="500" fill="hold"/>
                                        <p:tgtEl>
                                          <p:spTgt spid="6249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42" fill="hold" grpId="0" nodeType="clickEffect">
                                  <p:stCondLst>
                                    <p:cond delay="0"/>
                                  </p:stCondLst>
                                  <p:childTnLst>
                                    <p:set>
                                      <p:cBhvr>
                                        <p:cTn id="32" dur="1" fill="hold">
                                          <p:stCondLst>
                                            <p:cond delay="0"/>
                                          </p:stCondLst>
                                        </p:cTn>
                                        <p:tgtEl>
                                          <p:spTgt spid="62485"/>
                                        </p:tgtEl>
                                        <p:attrNameLst>
                                          <p:attrName>style.visibility</p:attrName>
                                        </p:attrNameLst>
                                      </p:cBhvr>
                                      <p:to>
                                        <p:strVal val="visible"/>
                                      </p:to>
                                    </p:set>
                                    <p:animEffect transition="in" filter="barn(outHorizontal)">
                                      <p:cBhvr>
                                        <p:cTn id="33" dur="500"/>
                                        <p:tgtEl>
                                          <p:spTgt spid="6248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62491"/>
                                        </p:tgtEl>
                                        <p:attrNameLst>
                                          <p:attrName>style.visibility</p:attrName>
                                        </p:attrNameLst>
                                      </p:cBhvr>
                                      <p:to>
                                        <p:strVal val="visible"/>
                                      </p:to>
                                    </p:set>
                                    <p:anim calcmode="lin" valueType="num">
                                      <p:cBhvr>
                                        <p:cTn id="38" dur="500" fill="hold"/>
                                        <p:tgtEl>
                                          <p:spTgt spid="62491"/>
                                        </p:tgtEl>
                                        <p:attrNameLst>
                                          <p:attrName>ppt_x</p:attrName>
                                        </p:attrNameLst>
                                      </p:cBhvr>
                                      <p:tavLst>
                                        <p:tav tm="0">
                                          <p:val>
                                            <p:strVal val="#ppt_x"/>
                                          </p:val>
                                        </p:tav>
                                        <p:tav tm="100000">
                                          <p:val>
                                            <p:strVal val="#ppt_x"/>
                                          </p:val>
                                        </p:tav>
                                      </p:tavLst>
                                    </p:anim>
                                    <p:anim calcmode="lin" valueType="num">
                                      <p:cBhvr>
                                        <p:cTn id="39" dur="500" fill="hold"/>
                                        <p:tgtEl>
                                          <p:spTgt spid="62491"/>
                                        </p:tgtEl>
                                        <p:attrNameLst>
                                          <p:attrName>ppt_y</p:attrName>
                                        </p:attrNameLst>
                                      </p:cBhvr>
                                      <p:tavLst>
                                        <p:tav tm="0">
                                          <p:val>
                                            <p:strVal val="#ppt_y-#ppt_h/2"/>
                                          </p:val>
                                        </p:tav>
                                        <p:tav tm="100000">
                                          <p:val>
                                            <p:strVal val="#ppt_y"/>
                                          </p:val>
                                        </p:tav>
                                      </p:tavLst>
                                    </p:anim>
                                    <p:anim calcmode="lin" valueType="num">
                                      <p:cBhvr>
                                        <p:cTn id="40" dur="500" fill="hold"/>
                                        <p:tgtEl>
                                          <p:spTgt spid="62491"/>
                                        </p:tgtEl>
                                        <p:attrNameLst>
                                          <p:attrName>ppt_w</p:attrName>
                                        </p:attrNameLst>
                                      </p:cBhvr>
                                      <p:tavLst>
                                        <p:tav tm="0">
                                          <p:val>
                                            <p:strVal val="#ppt_w"/>
                                          </p:val>
                                        </p:tav>
                                        <p:tav tm="100000">
                                          <p:val>
                                            <p:strVal val="#ppt_w"/>
                                          </p:val>
                                        </p:tav>
                                      </p:tavLst>
                                    </p:anim>
                                    <p:anim calcmode="lin" valueType="num">
                                      <p:cBhvr>
                                        <p:cTn id="41" dur="500" fill="hold"/>
                                        <p:tgtEl>
                                          <p:spTgt spid="62491"/>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42" fill="hold" grpId="0" nodeType="clickEffect">
                                  <p:stCondLst>
                                    <p:cond delay="0"/>
                                  </p:stCondLst>
                                  <p:childTnLst>
                                    <p:set>
                                      <p:cBhvr>
                                        <p:cTn id="45" dur="1" fill="hold">
                                          <p:stCondLst>
                                            <p:cond delay="0"/>
                                          </p:stCondLst>
                                        </p:cTn>
                                        <p:tgtEl>
                                          <p:spTgt spid="62479"/>
                                        </p:tgtEl>
                                        <p:attrNameLst>
                                          <p:attrName>style.visibility</p:attrName>
                                        </p:attrNameLst>
                                      </p:cBhvr>
                                      <p:to>
                                        <p:strVal val="visible"/>
                                      </p:to>
                                    </p:set>
                                    <p:animEffect transition="in" filter="barn(outHorizontal)">
                                      <p:cBhvr>
                                        <p:cTn id="46" dur="500"/>
                                        <p:tgtEl>
                                          <p:spTgt spid="6247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62490"/>
                                        </p:tgtEl>
                                        <p:attrNameLst>
                                          <p:attrName>style.visibility</p:attrName>
                                        </p:attrNameLst>
                                      </p:cBhvr>
                                      <p:to>
                                        <p:strVal val="visible"/>
                                      </p:to>
                                    </p:set>
                                    <p:anim calcmode="lin" valueType="num">
                                      <p:cBhvr>
                                        <p:cTn id="51" dur="500" fill="hold"/>
                                        <p:tgtEl>
                                          <p:spTgt spid="62490"/>
                                        </p:tgtEl>
                                        <p:attrNameLst>
                                          <p:attrName>ppt_x</p:attrName>
                                        </p:attrNameLst>
                                      </p:cBhvr>
                                      <p:tavLst>
                                        <p:tav tm="0">
                                          <p:val>
                                            <p:strVal val="#ppt_x"/>
                                          </p:val>
                                        </p:tav>
                                        <p:tav tm="100000">
                                          <p:val>
                                            <p:strVal val="#ppt_x"/>
                                          </p:val>
                                        </p:tav>
                                      </p:tavLst>
                                    </p:anim>
                                    <p:anim calcmode="lin" valueType="num">
                                      <p:cBhvr>
                                        <p:cTn id="52" dur="500" fill="hold"/>
                                        <p:tgtEl>
                                          <p:spTgt spid="62490"/>
                                        </p:tgtEl>
                                        <p:attrNameLst>
                                          <p:attrName>ppt_y</p:attrName>
                                        </p:attrNameLst>
                                      </p:cBhvr>
                                      <p:tavLst>
                                        <p:tav tm="0">
                                          <p:val>
                                            <p:strVal val="#ppt_y-#ppt_h/2"/>
                                          </p:val>
                                        </p:tav>
                                        <p:tav tm="100000">
                                          <p:val>
                                            <p:strVal val="#ppt_y"/>
                                          </p:val>
                                        </p:tav>
                                      </p:tavLst>
                                    </p:anim>
                                    <p:anim calcmode="lin" valueType="num">
                                      <p:cBhvr>
                                        <p:cTn id="53" dur="500" fill="hold"/>
                                        <p:tgtEl>
                                          <p:spTgt spid="62490"/>
                                        </p:tgtEl>
                                        <p:attrNameLst>
                                          <p:attrName>ppt_w</p:attrName>
                                        </p:attrNameLst>
                                      </p:cBhvr>
                                      <p:tavLst>
                                        <p:tav tm="0">
                                          <p:val>
                                            <p:strVal val="#ppt_w"/>
                                          </p:val>
                                        </p:tav>
                                        <p:tav tm="100000">
                                          <p:val>
                                            <p:strVal val="#ppt_w"/>
                                          </p:val>
                                        </p:tav>
                                      </p:tavLst>
                                    </p:anim>
                                    <p:anim calcmode="lin" valueType="num">
                                      <p:cBhvr>
                                        <p:cTn id="54" dur="500" fill="hold"/>
                                        <p:tgtEl>
                                          <p:spTgt spid="62490"/>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42" fill="hold" grpId="0" nodeType="clickEffect">
                                  <p:stCondLst>
                                    <p:cond delay="0"/>
                                  </p:stCondLst>
                                  <p:childTnLst>
                                    <p:set>
                                      <p:cBhvr>
                                        <p:cTn id="58" dur="1" fill="hold">
                                          <p:stCondLst>
                                            <p:cond delay="0"/>
                                          </p:stCondLst>
                                        </p:cTn>
                                        <p:tgtEl>
                                          <p:spTgt spid="62481"/>
                                        </p:tgtEl>
                                        <p:attrNameLst>
                                          <p:attrName>style.visibility</p:attrName>
                                        </p:attrNameLst>
                                      </p:cBhvr>
                                      <p:to>
                                        <p:strVal val="visible"/>
                                      </p:to>
                                    </p:set>
                                    <p:animEffect transition="in" filter="barn(outHorizontal)">
                                      <p:cBhvr>
                                        <p:cTn id="59" dur="500"/>
                                        <p:tgtEl>
                                          <p:spTgt spid="6248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nodeType="clickEffect">
                                  <p:stCondLst>
                                    <p:cond delay="0"/>
                                  </p:stCondLst>
                                  <p:childTnLst>
                                    <p:set>
                                      <p:cBhvr>
                                        <p:cTn id="63" dur="1" fill="hold">
                                          <p:stCondLst>
                                            <p:cond delay="0"/>
                                          </p:stCondLst>
                                        </p:cTn>
                                        <p:tgtEl>
                                          <p:spTgt spid="62489"/>
                                        </p:tgtEl>
                                        <p:attrNameLst>
                                          <p:attrName>style.visibility</p:attrName>
                                        </p:attrNameLst>
                                      </p:cBhvr>
                                      <p:to>
                                        <p:strVal val="visible"/>
                                      </p:to>
                                    </p:set>
                                    <p:anim calcmode="lin" valueType="num">
                                      <p:cBhvr>
                                        <p:cTn id="64" dur="500" fill="hold"/>
                                        <p:tgtEl>
                                          <p:spTgt spid="62489"/>
                                        </p:tgtEl>
                                        <p:attrNameLst>
                                          <p:attrName>ppt_x</p:attrName>
                                        </p:attrNameLst>
                                      </p:cBhvr>
                                      <p:tavLst>
                                        <p:tav tm="0">
                                          <p:val>
                                            <p:strVal val="#ppt_x"/>
                                          </p:val>
                                        </p:tav>
                                        <p:tav tm="100000">
                                          <p:val>
                                            <p:strVal val="#ppt_x"/>
                                          </p:val>
                                        </p:tav>
                                      </p:tavLst>
                                    </p:anim>
                                    <p:anim calcmode="lin" valueType="num">
                                      <p:cBhvr>
                                        <p:cTn id="65" dur="500" fill="hold"/>
                                        <p:tgtEl>
                                          <p:spTgt spid="62489"/>
                                        </p:tgtEl>
                                        <p:attrNameLst>
                                          <p:attrName>ppt_y</p:attrName>
                                        </p:attrNameLst>
                                      </p:cBhvr>
                                      <p:tavLst>
                                        <p:tav tm="0">
                                          <p:val>
                                            <p:strVal val="#ppt_y-#ppt_h/2"/>
                                          </p:val>
                                        </p:tav>
                                        <p:tav tm="100000">
                                          <p:val>
                                            <p:strVal val="#ppt_y"/>
                                          </p:val>
                                        </p:tav>
                                      </p:tavLst>
                                    </p:anim>
                                    <p:anim calcmode="lin" valueType="num">
                                      <p:cBhvr>
                                        <p:cTn id="66" dur="500" fill="hold"/>
                                        <p:tgtEl>
                                          <p:spTgt spid="62489"/>
                                        </p:tgtEl>
                                        <p:attrNameLst>
                                          <p:attrName>ppt_w</p:attrName>
                                        </p:attrNameLst>
                                      </p:cBhvr>
                                      <p:tavLst>
                                        <p:tav tm="0">
                                          <p:val>
                                            <p:strVal val="#ppt_w"/>
                                          </p:val>
                                        </p:tav>
                                        <p:tav tm="100000">
                                          <p:val>
                                            <p:strVal val="#ppt_w"/>
                                          </p:val>
                                        </p:tav>
                                      </p:tavLst>
                                    </p:anim>
                                    <p:anim calcmode="lin" valueType="num">
                                      <p:cBhvr>
                                        <p:cTn id="67" dur="500" fill="hold"/>
                                        <p:tgtEl>
                                          <p:spTgt spid="6248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42" fill="hold" grpId="0" nodeType="clickEffect">
                                  <p:stCondLst>
                                    <p:cond delay="0"/>
                                  </p:stCondLst>
                                  <p:childTnLst>
                                    <p:set>
                                      <p:cBhvr>
                                        <p:cTn id="71" dur="1" fill="hold">
                                          <p:stCondLst>
                                            <p:cond delay="0"/>
                                          </p:stCondLst>
                                        </p:cTn>
                                        <p:tgtEl>
                                          <p:spTgt spid="62482"/>
                                        </p:tgtEl>
                                        <p:attrNameLst>
                                          <p:attrName>style.visibility</p:attrName>
                                        </p:attrNameLst>
                                      </p:cBhvr>
                                      <p:to>
                                        <p:strVal val="visible"/>
                                      </p:to>
                                    </p:set>
                                    <p:animEffect transition="in" filter="barn(outHorizontal)">
                                      <p:cBhvr>
                                        <p:cTn id="72" dur="500"/>
                                        <p:tgtEl>
                                          <p:spTgt spid="6248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62488"/>
                                        </p:tgtEl>
                                        <p:attrNameLst>
                                          <p:attrName>style.visibility</p:attrName>
                                        </p:attrNameLst>
                                      </p:cBhvr>
                                      <p:to>
                                        <p:strVal val="visible"/>
                                      </p:to>
                                    </p:set>
                                    <p:anim calcmode="lin" valueType="num">
                                      <p:cBhvr>
                                        <p:cTn id="77" dur="500" fill="hold"/>
                                        <p:tgtEl>
                                          <p:spTgt spid="62488"/>
                                        </p:tgtEl>
                                        <p:attrNameLst>
                                          <p:attrName>ppt_x</p:attrName>
                                        </p:attrNameLst>
                                      </p:cBhvr>
                                      <p:tavLst>
                                        <p:tav tm="0">
                                          <p:val>
                                            <p:strVal val="#ppt_x"/>
                                          </p:val>
                                        </p:tav>
                                        <p:tav tm="100000">
                                          <p:val>
                                            <p:strVal val="#ppt_x"/>
                                          </p:val>
                                        </p:tav>
                                      </p:tavLst>
                                    </p:anim>
                                    <p:anim calcmode="lin" valueType="num">
                                      <p:cBhvr>
                                        <p:cTn id="78" dur="500" fill="hold"/>
                                        <p:tgtEl>
                                          <p:spTgt spid="62488"/>
                                        </p:tgtEl>
                                        <p:attrNameLst>
                                          <p:attrName>ppt_y</p:attrName>
                                        </p:attrNameLst>
                                      </p:cBhvr>
                                      <p:tavLst>
                                        <p:tav tm="0">
                                          <p:val>
                                            <p:strVal val="#ppt_y-#ppt_h/2"/>
                                          </p:val>
                                        </p:tav>
                                        <p:tav tm="100000">
                                          <p:val>
                                            <p:strVal val="#ppt_y"/>
                                          </p:val>
                                        </p:tav>
                                      </p:tavLst>
                                    </p:anim>
                                    <p:anim calcmode="lin" valueType="num">
                                      <p:cBhvr>
                                        <p:cTn id="79" dur="500" fill="hold"/>
                                        <p:tgtEl>
                                          <p:spTgt spid="62488"/>
                                        </p:tgtEl>
                                        <p:attrNameLst>
                                          <p:attrName>ppt_w</p:attrName>
                                        </p:attrNameLst>
                                      </p:cBhvr>
                                      <p:tavLst>
                                        <p:tav tm="0">
                                          <p:val>
                                            <p:strVal val="#ppt_w"/>
                                          </p:val>
                                        </p:tav>
                                        <p:tav tm="100000">
                                          <p:val>
                                            <p:strVal val="#ppt_w"/>
                                          </p:val>
                                        </p:tav>
                                      </p:tavLst>
                                    </p:anim>
                                    <p:anim calcmode="lin" valueType="num">
                                      <p:cBhvr>
                                        <p:cTn id="80" dur="500" fill="hold"/>
                                        <p:tgtEl>
                                          <p:spTgt spid="62488"/>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grpId="0" nodeType="clickEffect">
                                  <p:stCondLst>
                                    <p:cond delay="0"/>
                                  </p:stCondLst>
                                  <p:childTnLst>
                                    <p:set>
                                      <p:cBhvr>
                                        <p:cTn id="84" dur="1" fill="hold">
                                          <p:stCondLst>
                                            <p:cond delay="0"/>
                                          </p:stCondLst>
                                        </p:cTn>
                                        <p:tgtEl>
                                          <p:spTgt spid="62483"/>
                                        </p:tgtEl>
                                        <p:attrNameLst>
                                          <p:attrName>style.visibility</p:attrName>
                                        </p:attrNameLst>
                                      </p:cBhvr>
                                      <p:to>
                                        <p:strVal val="visible"/>
                                      </p:to>
                                    </p:set>
                                    <p:animEffect transition="in" filter="barn(outHorizontal)">
                                      <p:cBhvr>
                                        <p:cTn id="85" dur="500"/>
                                        <p:tgtEl>
                                          <p:spTgt spid="6248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1" fill="hold" nodeType="clickEffect">
                                  <p:stCondLst>
                                    <p:cond delay="0"/>
                                  </p:stCondLst>
                                  <p:childTnLst>
                                    <p:set>
                                      <p:cBhvr>
                                        <p:cTn id="89" dur="1" fill="hold">
                                          <p:stCondLst>
                                            <p:cond delay="0"/>
                                          </p:stCondLst>
                                        </p:cTn>
                                        <p:tgtEl>
                                          <p:spTgt spid="62486"/>
                                        </p:tgtEl>
                                        <p:attrNameLst>
                                          <p:attrName>style.visibility</p:attrName>
                                        </p:attrNameLst>
                                      </p:cBhvr>
                                      <p:to>
                                        <p:strVal val="visible"/>
                                      </p:to>
                                    </p:set>
                                    <p:anim calcmode="lin" valueType="num">
                                      <p:cBhvr>
                                        <p:cTn id="90" dur="500" fill="hold"/>
                                        <p:tgtEl>
                                          <p:spTgt spid="62486"/>
                                        </p:tgtEl>
                                        <p:attrNameLst>
                                          <p:attrName>ppt_x</p:attrName>
                                        </p:attrNameLst>
                                      </p:cBhvr>
                                      <p:tavLst>
                                        <p:tav tm="0">
                                          <p:val>
                                            <p:strVal val="#ppt_x"/>
                                          </p:val>
                                        </p:tav>
                                        <p:tav tm="100000">
                                          <p:val>
                                            <p:strVal val="#ppt_x"/>
                                          </p:val>
                                        </p:tav>
                                      </p:tavLst>
                                    </p:anim>
                                    <p:anim calcmode="lin" valueType="num">
                                      <p:cBhvr>
                                        <p:cTn id="91" dur="500" fill="hold"/>
                                        <p:tgtEl>
                                          <p:spTgt spid="62486"/>
                                        </p:tgtEl>
                                        <p:attrNameLst>
                                          <p:attrName>ppt_y</p:attrName>
                                        </p:attrNameLst>
                                      </p:cBhvr>
                                      <p:tavLst>
                                        <p:tav tm="0">
                                          <p:val>
                                            <p:strVal val="#ppt_y-#ppt_h/2"/>
                                          </p:val>
                                        </p:tav>
                                        <p:tav tm="100000">
                                          <p:val>
                                            <p:strVal val="#ppt_y"/>
                                          </p:val>
                                        </p:tav>
                                      </p:tavLst>
                                    </p:anim>
                                    <p:anim calcmode="lin" valueType="num">
                                      <p:cBhvr>
                                        <p:cTn id="92" dur="500" fill="hold"/>
                                        <p:tgtEl>
                                          <p:spTgt spid="62486"/>
                                        </p:tgtEl>
                                        <p:attrNameLst>
                                          <p:attrName>ppt_w</p:attrName>
                                        </p:attrNameLst>
                                      </p:cBhvr>
                                      <p:tavLst>
                                        <p:tav tm="0">
                                          <p:val>
                                            <p:strVal val="#ppt_w"/>
                                          </p:val>
                                        </p:tav>
                                        <p:tav tm="100000">
                                          <p:val>
                                            <p:strVal val="#ppt_w"/>
                                          </p:val>
                                        </p:tav>
                                      </p:tavLst>
                                    </p:anim>
                                    <p:anim calcmode="lin" valueType="num">
                                      <p:cBhvr>
                                        <p:cTn id="93" dur="500" fill="hold"/>
                                        <p:tgtEl>
                                          <p:spTgt spid="62486"/>
                                        </p:tgtEl>
                                        <p:attrNameLst>
                                          <p:attrName>ppt_h</p:attrName>
                                        </p:attrNameLst>
                                      </p:cBhvr>
                                      <p:tavLst>
                                        <p:tav tm="0">
                                          <p:val>
                                            <p:fltVal val="0"/>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16" presetClass="entr" presetSubtype="42" fill="hold" grpId="0" nodeType="clickEffect">
                                  <p:stCondLst>
                                    <p:cond delay="0"/>
                                  </p:stCondLst>
                                  <p:childTnLst>
                                    <p:set>
                                      <p:cBhvr>
                                        <p:cTn id="97" dur="1" fill="hold">
                                          <p:stCondLst>
                                            <p:cond delay="0"/>
                                          </p:stCondLst>
                                        </p:cTn>
                                        <p:tgtEl>
                                          <p:spTgt spid="62484"/>
                                        </p:tgtEl>
                                        <p:attrNameLst>
                                          <p:attrName>style.visibility</p:attrName>
                                        </p:attrNameLst>
                                      </p:cBhvr>
                                      <p:to>
                                        <p:strVal val="visible"/>
                                      </p:to>
                                    </p:set>
                                    <p:animEffect transition="in" filter="barn(outHorizontal)">
                                      <p:cBhvr>
                                        <p:cTn id="98" dur="500"/>
                                        <p:tgtEl>
                                          <p:spTgt spid="6248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1" fill="hold" nodeType="clickEffect">
                                  <p:stCondLst>
                                    <p:cond delay="0"/>
                                  </p:stCondLst>
                                  <p:childTnLst>
                                    <p:set>
                                      <p:cBhvr>
                                        <p:cTn id="102" dur="1" fill="hold">
                                          <p:stCondLst>
                                            <p:cond delay="0"/>
                                          </p:stCondLst>
                                        </p:cTn>
                                        <p:tgtEl>
                                          <p:spTgt spid="62487"/>
                                        </p:tgtEl>
                                        <p:attrNameLst>
                                          <p:attrName>style.visibility</p:attrName>
                                        </p:attrNameLst>
                                      </p:cBhvr>
                                      <p:to>
                                        <p:strVal val="visible"/>
                                      </p:to>
                                    </p:set>
                                    <p:anim calcmode="lin" valueType="num">
                                      <p:cBhvr>
                                        <p:cTn id="103" dur="500" fill="hold"/>
                                        <p:tgtEl>
                                          <p:spTgt spid="62487"/>
                                        </p:tgtEl>
                                        <p:attrNameLst>
                                          <p:attrName>ppt_x</p:attrName>
                                        </p:attrNameLst>
                                      </p:cBhvr>
                                      <p:tavLst>
                                        <p:tav tm="0">
                                          <p:val>
                                            <p:strVal val="#ppt_x"/>
                                          </p:val>
                                        </p:tav>
                                        <p:tav tm="100000">
                                          <p:val>
                                            <p:strVal val="#ppt_x"/>
                                          </p:val>
                                        </p:tav>
                                      </p:tavLst>
                                    </p:anim>
                                    <p:anim calcmode="lin" valueType="num">
                                      <p:cBhvr>
                                        <p:cTn id="104" dur="500" fill="hold"/>
                                        <p:tgtEl>
                                          <p:spTgt spid="62487"/>
                                        </p:tgtEl>
                                        <p:attrNameLst>
                                          <p:attrName>ppt_y</p:attrName>
                                        </p:attrNameLst>
                                      </p:cBhvr>
                                      <p:tavLst>
                                        <p:tav tm="0">
                                          <p:val>
                                            <p:strVal val="#ppt_y-#ppt_h/2"/>
                                          </p:val>
                                        </p:tav>
                                        <p:tav tm="100000">
                                          <p:val>
                                            <p:strVal val="#ppt_y"/>
                                          </p:val>
                                        </p:tav>
                                      </p:tavLst>
                                    </p:anim>
                                    <p:anim calcmode="lin" valueType="num">
                                      <p:cBhvr>
                                        <p:cTn id="105" dur="500" fill="hold"/>
                                        <p:tgtEl>
                                          <p:spTgt spid="62487"/>
                                        </p:tgtEl>
                                        <p:attrNameLst>
                                          <p:attrName>ppt_w</p:attrName>
                                        </p:attrNameLst>
                                      </p:cBhvr>
                                      <p:tavLst>
                                        <p:tav tm="0">
                                          <p:val>
                                            <p:strVal val="#ppt_w"/>
                                          </p:val>
                                        </p:tav>
                                        <p:tav tm="100000">
                                          <p:val>
                                            <p:strVal val="#ppt_w"/>
                                          </p:val>
                                        </p:tav>
                                      </p:tavLst>
                                    </p:anim>
                                    <p:anim calcmode="lin" valueType="num">
                                      <p:cBhvr>
                                        <p:cTn id="106" dur="500" fill="hold"/>
                                        <p:tgtEl>
                                          <p:spTgt spid="62487"/>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6" presetClass="entr" presetSubtype="42" fill="hold" grpId="0" nodeType="clickEffect">
                                  <p:stCondLst>
                                    <p:cond delay="0"/>
                                  </p:stCondLst>
                                  <p:childTnLst>
                                    <p:set>
                                      <p:cBhvr>
                                        <p:cTn id="110" dur="1" fill="hold">
                                          <p:stCondLst>
                                            <p:cond delay="0"/>
                                          </p:stCondLst>
                                        </p:cTn>
                                        <p:tgtEl>
                                          <p:spTgt spid="62480"/>
                                        </p:tgtEl>
                                        <p:attrNameLst>
                                          <p:attrName>style.visibility</p:attrName>
                                        </p:attrNameLst>
                                      </p:cBhvr>
                                      <p:to>
                                        <p:strVal val="visible"/>
                                      </p:to>
                                    </p:set>
                                    <p:animEffect transition="in" filter="barn(outHorizontal)">
                                      <p:cBhvr>
                                        <p:cTn id="111" dur="500"/>
                                        <p:tgtEl>
                                          <p:spTgt spid="6248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7" presetClass="entr" presetSubtype="8" fill="hold" nodeType="clickEffect">
                                  <p:stCondLst>
                                    <p:cond delay="0"/>
                                  </p:stCondLst>
                                  <p:childTnLst>
                                    <p:set>
                                      <p:cBhvr>
                                        <p:cTn id="115" dur="1" fill="hold">
                                          <p:stCondLst>
                                            <p:cond delay="0"/>
                                          </p:stCondLst>
                                        </p:cTn>
                                        <p:tgtEl>
                                          <p:spTgt spid="62498"/>
                                        </p:tgtEl>
                                        <p:attrNameLst>
                                          <p:attrName>style.visibility</p:attrName>
                                        </p:attrNameLst>
                                      </p:cBhvr>
                                      <p:to>
                                        <p:strVal val="visible"/>
                                      </p:to>
                                    </p:set>
                                    <p:anim calcmode="lin" valueType="num">
                                      <p:cBhvr>
                                        <p:cTn id="116" dur="500" fill="hold"/>
                                        <p:tgtEl>
                                          <p:spTgt spid="62498"/>
                                        </p:tgtEl>
                                        <p:attrNameLst>
                                          <p:attrName>ppt_x</p:attrName>
                                        </p:attrNameLst>
                                      </p:cBhvr>
                                      <p:tavLst>
                                        <p:tav tm="0">
                                          <p:val>
                                            <p:strVal val="#ppt_x-#ppt_w/2"/>
                                          </p:val>
                                        </p:tav>
                                        <p:tav tm="100000">
                                          <p:val>
                                            <p:strVal val="#ppt_x"/>
                                          </p:val>
                                        </p:tav>
                                      </p:tavLst>
                                    </p:anim>
                                    <p:anim calcmode="lin" valueType="num">
                                      <p:cBhvr>
                                        <p:cTn id="117" dur="500" fill="hold"/>
                                        <p:tgtEl>
                                          <p:spTgt spid="62498"/>
                                        </p:tgtEl>
                                        <p:attrNameLst>
                                          <p:attrName>ppt_y</p:attrName>
                                        </p:attrNameLst>
                                      </p:cBhvr>
                                      <p:tavLst>
                                        <p:tav tm="0">
                                          <p:val>
                                            <p:strVal val="#ppt_y"/>
                                          </p:val>
                                        </p:tav>
                                        <p:tav tm="100000">
                                          <p:val>
                                            <p:strVal val="#ppt_y"/>
                                          </p:val>
                                        </p:tav>
                                      </p:tavLst>
                                    </p:anim>
                                    <p:anim calcmode="lin" valueType="num">
                                      <p:cBhvr>
                                        <p:cTn id="118" dur="500" fill="hold"/>
                                        <p:tgtEl>
                                          <p:spTgt spid="62498"/>
                                        </p:tgtEl>
                                        <p:attrNameLst>
                                          <p:attrName>ppt_w</p:attrName>
                                        </p:attrNameLst>
                                      </p:cBhvr>
                                      <p:tavLst>
                                        <p:tav tm="0">
                                          <p:val>
                                            <p:fltVal val="0"/>
                                          </p:val>
                                        </p:tav>
                                        <p:tav tm="100000">
                                          <p:val>
                                            <p:strVal val="#ppt_w"/>
                                          </p:val>
                                        </p:tav>
                                      </p:tavLst>
                                    </p:anim>
                                    <p:anim calcmode="lin" valueType="num">
                                      <p:cBhvr>
                                        <p:cTn id="119" dur="500" fill="hold"/>
                                        <p:tgtEl>
                                          <p:spTgt spid="62498"/>
                                        </p:tgtEl>
                                        <p:attrNameLst>
                                          <p:attrName>ppt_h</p:attrName>
                                        </p:attrNameLst>
                                      </p:cBhvr>
                                      <p:tavLst>
                                        <p:tav tm="0">
                                          <p:val>
                                            <p:strVal val="#ppt_h"/>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7" presetClass="entr" presetSubtype="4" fill="hold" nodeType="clickEffect">
                                  <p:stCondLst>
                                    <p:cond delay="0"/>
                                  </p:stCondLst>
                                  <p:childTnLst>
                                    <p:set>
                                      <p:cBhvr>
                                        <p:cTn id="123" dur="1" fill="hold">
                                          <p:stCondLst>
                                            <p:cond delay="0"/>
                                          </p:stCondLst>
                                        </p:cTn>
                                        <p:tgtEl>
                                          <p:spTgt spid="62499"/>
                                        </p:tgtEl>
                                        <p:attrNameLst>
                                          <p:attrName>style.visibility</p:attrName>
                                        </p:attrNameLst>
                                      </p:cBhvr>
                                      <p:to>
                                        <p:strVal val="visible"/>
                                      </p:to>
                                    </p:set>
                                    <p:anim calcmode="lin" valueType="num">
                                      <p:cBhvr>
                                        <p:cTn id="124" dur="500" fill="hold"/>
                                        <p:tgtEl>
                                          <p:spTgt spid="62499"/>
                                        </p:tgtEl>
                                        <p:attrNameLst>
                                          <p:attrName>ppt_x</p:attrName>
                                        </p:attrNameLst>
                                      </p:cBhvr>
                                      <p:tavLst>
                                        <p:tav tm="0">
                                          <p:val>
                                            <p:strVal val="#ppt_x"/>
                                          </p:val>
                                        </p:tav>
                                        <p:tav tm="100000">
                                          <p:val>
                                            <p:strVal val="#ppt_x"/>
                                          </p:val>
                                        </p:tav>
                                      </p:tavLst>
                                    </p:anim>
                                    <p:anim calcmode="lin" valueType="num">
                                      <p:cBhvr>
                                        <p:cTn id="125" dur="500" fill="hold"/>
                                        <p:tgtEl>
                                          <p:spTgt spid="62499"/>
                                        </p:tgtEl>
                                        <p:attrNameLst>
                                          <p:attrName>ppt_y</p:attrName>
                                        </p:attrNameLst>
                                      </p:cBhvr>
                                      <p:tavLst>
                                        <p:tav tm="0">
                                          <p:val>
                                            <p:strVal val="#ppt_y+#ppt_h/2"/>
                                          </p:val>
                                        </p:tav>
                                        <p:tav tm="100000">
                                          <p:val>
                                            <p:strVal val="#ppt_y"/>
                                          </p:val>
                                        </p:tav>
                                      </p:tavLst>
                                    </p:anim>
                                    <p:anim calcmode="lin" valueType="num">
                                      <p:cBhvr>
                                        <p:cTn id="126" dur="500" fill="hold"/>
                                        <p:tgtEl>
                                          <p:spTgt spid="62499"/>
                                        </p:tgtEl>
                                        <p:attrNameLst>
                                          <p:attrName>ppt_w</p:attrName>
                                        </p:attrNameLst>
                                      </p:cBhvr>
                                      <p:tavLst>
                                        <p:tav tm="0">
                                          <p:val>
                                            <p:strVal val="#ppt_w"/>
                                          </p:val>
                                        </p:tav>
                                        <p:tav tm="100000">
                                          <p:val>
                                            <p:strVal val="#ppt_w"/>
                                          </p:val>
                                        </p:tav>
                                      </p:tavLst>
                                    </p:anim>
                                    <p:anim calcmode="lin" valueType="num">
                                      <p:cBhvr>
                                        <p:cTn id="127" dur="500" fill="hold"/>
                                        <p:tgtEl>
                                          <p:spTgt spid="62499"/>
                                        </p:tgtEl>
                                        <p:attrNameLst>
                                          <p:attrName>ppt_h</p:attrName>
                                        </p:attrNameLst>
                                      </p:cBhvr>
                                      <p:tavLst>
                                        <p:tav tm="0">
                                          <p:val>
                                            <p:fltVal val="0"/>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2" fill="hold" nodeType="clickEffect">
                                  <p:stCondLst>
                                    <p:cond delay="0"/>
                                  </p:stCondLst>
                                  <p:childTnLst>
                                    <p:set>
                                      <p:cBhvr>
                                        <p:cTn id="131" dur="1" fill="hold">
                                          <p:stCondLst>
                                            <p:cond delay="0"/>
                                          </p:stCondLst>
                                        </p:cTn>
                                        <p:tgtEl>
                                          <p:spTgt spid="62500"/>
                                        </p:tgtEl>
                                        <p:attrNameLst>
                                          <p:attrName>style.visibility</p:attrName>
                                        </p:attrNameLst>
                                      </p:cBhvr>
                                      <p:to>
                                        <p:strVal val="visible"/>
                                      </p:to>
                                    </p:set>
                                    <p:anim calcmode="lin" valueType="num">
                                      <p:cBhvr>
                                        <p:cTn id="132" dur="500" fill="hold"/>
                                        <p:tgtEl>
                                          <p:spTgt spid="62500"/>
                                        </p:tgtEl>
                                        <p:attrNameLst>
                                          <p:attrName>ppt_x</p:attrName>
                                        </p:attrNameLst>
                                      </p:cBhvr>
                                      <p:tavLst>
                                        <p:tav tm="0">
                                          <p:val>
                                            <p:strVal val="#ppt_x+#ppt_w/2"/>
                                          </p:val>
                                        </p:tav>
                                        <p:tav tm="100000">
                                          <p:val>
                                            <p:strVal val="#ppt_x"/>
                                          </p:val>
                                        </p:tav>
                                      </p:tavLst>
                                    </p:anim>
                                    <p:anim calcmode="lin" valueType="num">
                                      <p:cBhvr>
                                        <p:cTn id="133" dur="500" fill="hold"/>
                                        <p:tgtEl>
                                          <p:spTgt spid="62500"/>
                                        </p:tgtEl>
                                        <p:attrNameLst>
                                          <p:attrName>ppt_y</p:attrName>
                                        </p:attrNameLst>
                                      </p:cBhvr>
                                      <p:tavLst>
                                        <p:tav tm="0">
                                          <p:val>
                                            <p:strVal val="#ppt_y"/>
                                          </p:val>
                                        </p:tav>
                                        <p:tav tm="100000">
                                          <p:val>
                                            <p:strVal val="#ppt_y"/>
                                          </p:val>
                                        </p:tav>
                                      </p:tavLst>
                                    </p:anim>
                                    <p:anim calcmode="lin" valueType="num">
                                      <p:cBhvr>
                                        <p:cTn id="134" dur="500" fill="hold"/>
                                        <p:tgtEl>
                                          <p:spTgt spid="62500"/>
                                        </p:tgtEl>
                                        <p:attrNameLst>
                                          <p:attrName>ppt_w</p:attrName>
                                        </p:attrNameLst>
                                      </p:cBhvr>
                                      <p:tavLst>
                                        <p:tav tm="0">
                                          <p:val>
                                            <p:fltVal val="0"/>
                                          </p:val>
                                        </p:tav>
                                        <p:tav tm="100000">
                                          <p:val>
                                            <p:strVal val="#ppt_w"/>
                                          </p:val>
                                        </p:tav>
                                      </p:tavLst>
                                    </p:anim>
                                    <p:anim calcmode="lin" valueType="num">
                                      <p:cBhvr>
                                        <p:cTn id="135" dur="500" fill="hold"/>
                                        <p:tgtEl>
                                          <p:spTgt spid="62500"/>
                                        </p:tgtEl>
                                        <p:attrNameLst>
                                          <p:attrName>ppt_h</p:attrName>
                                        </p:attrNameLst>
                                      </p:cBhvr>
                                      <p:tavLst>
                                        <p:tav tm="0">
                                          <p:val>
                                            <p:strVal val="#ppt_h"/>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10" fill="hold" nodeType="clickEffect">
                                  <p:stCondLst>
                                    <p:cond delay="0"/>
                                  </p:stCondLst>
                                  <p:childTnLst>
                                    <p:set>
                                      <p:cBhvr>
                                        <p:cTn id="139" dur="1" fill="hold">
                                          <p:stCondLst>
                                            <p:cond delay="0"/>
                                          </p:stCondLst>
                                        </p:cTn>
                                        <p:tgtEl>
                                          <p:spTgt spid="62495"/>
                                        </p:tgtEl>
                                        <p:attrNameLst>
                                          <p:attrName>style.visibility</p:attrName>
                                        </p:attrNameLst>
                                      </p:cBhvr>
                                      <p:to>
                                        <p:strVal val="visible"/>
                                      </p:to>
                                    </p:set>
                                    <p:anim calcmode="lin" valueType="num">
                                      <p:cBhvr>
                                        <p:cTn id="140" dur="500" fill="hold"/>
                                        <p:tgtEl>
                                          <p:spTgt spid="62495"/>
                                        </p:tgtEl>
                                        <p:attrNameLst>
                                          <p:attrName>ppt_w</p:attrName>
                                        </p:attrNameLst>
                                      </p:cBhvr>
                                      <p:tavLst>
                                        <p:tav tm="0">
                                          <p:val>
                                            <p:fltVal val="0"/>
                                          </p:val>
                                        </p:tav>
                                        <p:tav tm="100000">
                                          <p:val>
                                            <p:strVal val="#ppt_w"/>
                                          </p:val>
                                        </p:tav>
                                      </p:tavLst>
                                    </p:anim>
                                    <p:anim calcmode="lin" valueType="num">
                                      <p:cBhvr>
                                        <p:cTn id="141" dur="500" fill="hold"/>
                                        <p:tgtEl>
                                          <p:spTgt spid="62495"/>
                                        </p:tgtEl>
                                        <p:attrNameLst>
                                          <p:attrName>ppt_h</p:attrName>
                                        </p:attrNameLst>
                                      </p:cBhvr>
                                      <p:tavLst>
                                        <p:tav tm="0">
                                          <p:val>
                                            <p:strVal val="#ppt_h"/>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7" presetClass="entr" presetSubtype="4" fill="hold" nodeType="clickEffect">
                                  <p:stCondLst>
                                    <p:cond delay="0"/>
                                  </p:stCondLst>
                                  <p:childTnLst>
                                    <p:set>
                                      <p:cBhvr>
                                        <p:cTn id="145" dur="1" fill="hold">
                                          <p:stCondLst>
                                            <p:cond delay="0"/>
                                          </p:stCondLst>
                                        </p:cTn>
                                        <p:tgtEl>
                                          <p:spTgt spid="62496"/>
                                        </p:tgtEl>
                                        <p:attrNameLst>
                                          <p:attrName>style.visibility</p:attrName>
                                        </p:attrNameLst>
                                      </p:cBhvr>
                                      <p:to>
                                        <p:strVal val="visible"/>
                                      </p:to>
                                    </p:set>
                                    <p:anim calcmode="lin" valueType="num">
                                      <p:cBhvr>
                                        <p:cTn id="146" dur="500" fill="hold"/>
                                        <p:tgtEl>
                                          <p:spTgt spid="62496"/>
                                        </p:tgtEl>
                                        <p:attrNameLst>
                                          <p:attrName>ppt_x</p:attrName>
                                        </p:attrNameLst>
                                      </p:cBhvr>
                                      <p:tavLst>
                                        <p:tav tm="0">
                                          <p:val>
                                            <p:strVal val="#ppt_x"/>
                                          </p:val>
                                        </p:tav>
                                        <p:tav tm="100000">
                                          <p:val>
                                            <p:strVal val="#ppt_x"/>
                                          </p:val>
                                        </p:tav>
                                      </p:tavLst>
                                    </p:anim>
                                    <p:anim calcmode="lin" valueType="num">
                                      <p:cBhvr>
                                        <p:cTn id="147" dur="500" fill="hold"/>
                                        <p:tgtEl>
                                          <p:spTgt spid="62496"/>
                                        </p:tgtEl>
                                        <p:attrNameLst>
                                          <p:attrName>ppt_y</p:attrName>
                                        </p:attrNameLst>
                                      </p:cBhvr>
                                      <p:tavLst>
                                        <p:tav tm="0">
                                          <p:val>
                                            <p:strVal val="#ppt_y+#ppt_h/2"/>
                                          </p:val>
                                        </p:tav>
                                        <p:tav tm="100000">
                                          <p:val>
                                            <p:strVal val="#ppt_y"/>
                                          </p:val>
                                        </p:tav>
                                      </p:tavLst>
                                    </p:anim>
                                    <p:anim calcmode="lin" valueType="num">
                                      <p:cBhvr>
                                        <p:cTn id="148" dur="500" fill="hold"/>
                                        <p:tgtEl>
                                          <p:spTgt spid="62496"/>
                                        </p:tgtEl>
                                        <p:attrNameLst>
                                          <p:attrName>ppt_w</p:attrName>
                                        </p:attrNameLst>
                                      </p:cBhvr>
                                      <p:tavLst>
                                        <p:tav tm="0">
                                          <p:val>
                                            <p:strVal val="#ppt_w"/>
                                          </p:val>
                                        </p:tav>
                                        <p:tav tm="100000">
                                          <p:val>
                                            <p:strVal val="#ppt_w"/>
                                          </p:val>
                                        </p:tav>
                                      </p:tavLst>
                                    </p:anim>
                                    <p:anim calcmode="lin" valueType="num">
                                      <p:cBhvr>
                                        <p:cTn id="149" dur="500" fill="hold"/>
                                        <p:tgtEl>
                                          <p:spTgt spid="62496"/>
                                        </p:tgtEl>
                                        <p:attrNameLst>
                                          <p:attrName>ppt_h</p:attrName>
                                        </p:attrNameLst>
                                      </p:cBhvr>
                                      <p:tavLst>
                                        <p:tav tm="0">
                                          <p:val>
                                            <p:fltVal val="0"/>
                                          </p:val>
                                        </p:tav>
                                        <p:tav tm="100000">
                                          <p:val>
                                            <p:strVal val="#ppt_h"/>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7" presetClass="entr" presetSubtype="2" fill="hold" nodeType="clickEffect">
                                  <p:stCondLst>
                                    <p:cond delay="0"/>
                                  </p:stCondLst>
                                  <p:childTnLst>
                                    <p:set>
                                      <p:cBhvr>
                                        <p:cTn id="153" dur="1" fill="hold">
                                          <p:stCondLst>
                                            <p:cond delay="0"/>
                                          </p:stCondLst>
                                        </p:cTn>
                                        <p:tgtEl>
                                          <p:spTgt spid="62497"/>
                                        </p:tgtEl>
                                        <p:attrNameLst>
                                          <p:attrName>style.visibility</p:attrName>
                                        </p:attrNameLst>
                                      </p:cBhvr>
                                      <p:to>
                                        <p:strVal val="visible"/>
                                      </p:to>
                                    </p:set>
                                    <p:anim calcmode="lin" valueType="num">
                                      <p:cBhvr>
                                        <p:cTn id="154" dur="500" fill="hold"/>
                                        <p:tgtEl>
                                          <p:spTgt spid="62497"/>
                                        </p:tgtEl>
                                        <p:attrNameLst>
                                          <p:attrName>ppt_x</p:attrName>
                                        </p:attrNameLst>
                                      </p:cBhvr>
                                      <p:tavLst>
                                        <p:tav tm="0">
                                          <p:val>
                                            <p:strVal val="#ppt_x+#ppt_w/2"/>
                                          </p:val>
                                        </p:tav>
                                        <p:tav tm="100000">
                                          <p:val>
                                            <p:strVal val="#ppt_x"/>
                                          </p:val>
                                        </p:tav>
                                      </p:tavLst>
                                    </p:anim>
                                    <p:anim calcmode="lin" valueType="num">
                                      <p:cBhvr>
                                        <p:cTn id="155" dur="500" fill="hold"/>
                                        <p:tgtEl>
                                          <p:spTgt spid="62497"/>
                                        </p:tgtEl>
                                        <p:attrNameLst>
                                          <p:attrName>ppt_y</p:attrName>
                                        </p:attrNameLst>
                                      </p:cBhvr>
                                      <p:tavLst>
                                        <p:tav tm="0">
                                          <p:val>
                                            <p:strVal val="#ppt_y"/>
                                          </p:val>
                                        </p:tav>
                                        <p:tav tm="100000">
                                          <p:val>
                                            <p:strVal val="#ppt_y"/>
                                          </p:val>
                                        </p:tav>
                                      </p:tavLst>
                                    </p:anim>
                                    <p:anim calcmode="lin" valueType="num">
                                      <p:cBhvr>
                                        <p:cTn id="156" dur="500" fill="hold"/>
                                        <p:tgtEl>
                                          <p:spTgt spid="62497"/>
                                        </p:tgtEl>
                                        <p:attrNameLst>
                                          <p:attrName>ppt_w</p:attrName>
                                        </p:attrNameLst>
                                      </p:cBhvr>
                                      <p:tavLst>
                                        <p:tav tm="0">
                                          <p:val>
                                            <p:fltVal val="0"/>
                                          </p:val>
                                        </p:tav>
                                        <p:tav tm="100000">
                                          <p:val>
                                            <p:strVal val="#ppt_w"/>
                                          </p:val>
                                        </p:tav>
                                      </p:tavLst>
                                    </p:anim>
                                    <p:anim calcmode="lin" valueType="num">
                                      <p:cBhvr>
                                        <p:cTn id="157" dur="500" fill="hold"/>
                                        <p:tgtEl>
                                          <p:spTgt spid="62497"/>
                                        </p:tgtEl>
                                        <p:attrNameLst>
                                          <p:attrName>ppt_h</p:attrName>
                                        </p:attrNameLst>
                                      </p:cBhvr>
                                      <p:tavLst>
                                        <p:tav tm="0">
                                          <p:val>
                                            <p:strVal val="#ppt_h"/>
                                          </p:val>
                                        </p:tav>
                                        <p:tav tm="100000">
                                          <p:val>
                                            <p:strVal val="#ppt_h"/>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7" presetClass="entr" presetSubtype="1" fill="hold" nodeType="clickEffect">
                                  <p:stCondLst>
                                    <p:cond delay="0"/>
                                  </p:stCondLst>
                                  <p:childTnLst>
                                    <p:set>
                                      <p:cBhvr>
                                        <p:cTn id="161" dur="1" fill="hold">
                                          <p:stCondLst>
                                            <p:cond delay="0"/>
                                          </p:stCondLst>
                                        </p:cTn>
                                        <p:tgtEl>
                                          <p:spTgt spid="62508"/>
                                        </p:tgtEl>
                                        <p:attrNameLst>
                                          <p:attrName>style.visibility</p:attrName>
                                        </p:attrNameLst>
                                      </p:cBhvr>
                                      <p:to>
                                        <p:strVal val="visible"/>
                                      </p:to>
                                    </p:set>
                                    <p:anim calcmode="lin" valueType="num">
                                      <p:cBhvr>
                                        <p:cTn id="162" dur="500" fill="hold"/>
                                        <p:tgtEl>
                                          <p:spTgt spid="62508"/>
                                        </p:tgtEl>
                                        <p:attrNameLst>
                                          <p:attrName>ppt_x</p:attrName>
                                        </p:attrNameLst>
                                      </p:cBhvr>
                                      <p:tavLst>
                                        <p:tav tm="0">
                                          <p:val>
                                            <p:strVal val="#ppt_x"/>
                                          </p:val>
                                        </p:tav>
                                        <p:tav tm="100000">
                                          <p:val>
                                            <p:strVal val="#ppt_x"/>
                                          </p:val>
                                        </p:tav>
                                      </p:tavLst>
                                    </p:anim>
                                    <p:anim calcmode="lin" valueType="num">
                                      <p:cBhvr>
                                        <p:cTn id="163" dur="500" fill="hold"/>
                                        <p:tgtEl>
                                          <p:spTgt spid="62508"/>
                                        </p:tgtEl>
                                        <p:attrNameLst>
                                          <p:attrName>ppt_y</p:attrName>
                                        </p:attrNameLst>
                                      </p:cBhvr>
                                      <p:tavLst>
                                        <p:tav tm="0">
                                          <p:val>
                                            <p:strVal val="#ppt_y-#ppt_h/2"/>
                                          </p:val>
                                        </p:tav>
                                        <p:tav tm="100000">
                                          <p:val>
                                            <p:strVal val="#ppt_y"/>
                                          </p:val>
                                        </p:tav>
                                      </p:tavLst>
                                    </p:anim>
                                    <p:anim calcmode="lin" valueType="num">
                                      <p:cBhvr>
                                        <p:cTn id="164" dur="500" fill="hold"/>
                                        <p:tgtEl>
                                          <p:spTgt spid="62508"/>
                                        </p:tgtEl>
                                        <p:attrNameLst>
                                          <p:attrName>ppt_w</p:attrName>
                                        </p:attrNameLst>
                                      </p:cBhvr>
                                      <p:tavLst>
                                        <p:tav tm="0">
                                          <p:val>
                                            <p:strVal val="#ppt_w"/>
                                          </p:val>
                                        </p:tav>
                                        <p:tav tm="100000">
                                          <p:val>
                                            <p:strVal val="#ppt_w"/>
                                          </p:val>
                                        </p:tav>
                                      </p:tavLst>
                                    </p:anim>
                                    <p:anim calcmode="lin" valueType="num">
                                      <p:cBhvr>
                                        <p:cTn id="165" dur="500" fill="hold"/>
                                        <p:tgtEl>
                                          <p:spTgt spid="62508"/>
                                        </p:tgtEl>
                                        <p:attrNameLst>
                                          <p:attrName>ppt_h</p:attrName>
                                        </p:attrNameLst>
                                      </p:cBhvr>
                                      <p:tavLst>
                                        <p:tav tm="0">
                                          <p:val>
                                            <p:fltVal val="0"/>
                                          </p:val>
                                        </p:tav>
                                        <p:tav tm="100000">
                                          <p:val>
                                            <p:strVal val="#ppt_h"/>
                                          </p:val>
                                        </p:tav>
                                      </p:tavLst>
                                    </p:anim>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 presetClass="entr" presetSubtype="0" fill="hold" nodeType="clickEffect">
                                  <p:stCondLst>
                                    <p:cond delay="0"/>
                                  </p:stCondLst>
                                  <p:childTnLst>
                                    <p:set>
                                      <p:cBhvr>
                                        <p:cTn id="16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8" grpId="0" bldLvl="0" animBg="1"/>
      <p:bldP spid="62479" grpId="0" bldLvl="0" animBg="1"/>
      <p:bldP spid="62480" grpId="0" bldLvl="0" animBg="1"/>
      <p:bldP spid="62481" grpId="0" bldLvl="0" animBg="1"/>
      <p:bldP spid="62482" grpId="0" bldLvl="0" animBg="1"/>
      <p:bldP spid="62483" grpId="0" bldLvl="0" animBg="1"/>
      <p:bldP spid="62484" grpId="0" bldLvl="0" animBg="1"/>
      <p:bldP spid="62485" grpId="0" bldLvl="0" animBg="1"/>
      <p:bldP spid="6249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Line 3">
            <a:extLst>
              <a:ext uri="{FF2B5EF4-FFF2-40B4-BE49-F238E27FC236}">
                <a16:creationId xmlns:a16="http://schemas.microsoft.com/office/drawing/2014/main" id="{1D3431E5-A64D-4A82-8C31-67E9CCA3BA77}"/>
              </a:ext>
            </a:extLst>
          </p:cNvPr>
          <p:cNvSpPr>
            <a:spLocks noChangeShapeType="1"/>
          </p:cNvSpPr>
          <p:nvPr/>
        </p:nvSpPr>
        <p:spPr bwMode="auto">
          <a:xfrm flipH="1">
            <a:off x="3962400" y="457200"/>
            <a:ext cx="1763713" cy="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59" name="Line 4">
            <a:extLst>
              <a:ext uri="{FF2B5EF4-FFF2-40B4-BE49-F238E27FC236}">
                <a16:creationId xmlns:a16="http://schemas.microsoft.com/office/drawing/2014/main" id="{D225697B-1ADD-440C-AC0D-65FCF456C5BD}"/>
              </a:ext>
            </a:extLst>
          </p:cNvPr>
          <p:cNvSpPr>
            <a:spLocks noChangeShapeType="1"/>
          </p:cNvSpPr>
          <p:nvPr/>
        </p:nvSpPr>
        <p:spPr bwMode="auto">
          <a:xfrm flipH="1">
            <a:off x="5715000" y="457200"/>
            <a:ext cx="1763713" cy="0"/>
          </a:xfrm>
          <a:prstGeom prst="line">
            <a:avLst/>
          </a:prstGeom>
          <a:noFill/>
          <a:ln w="28575">
            <a:solidFill>
              <a:srgbClr val="0097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0" name="Rectangle 5">
            <a:extLst>
              <a:ext uri="{FF2B5EF4-FFF2-40B4-BE49-F238E27FC236}">
                <a16:creationId xmlns:a16="http://schemas.microsoft.com/office/drawing/2014/main" id="{A51FE171-7CB5-41CC-9232-A8FA2D335311}"/>
              </a:ext>
            </a:extLst>
          </p:cNvPr>
          <p:cNvSpPr>
            <a:spLocks noChangeArrowheads="1"/>
          </p:cNvSpPr>
          <p:nvPr/>
        </p:nvSpPr>
        <p:spPr bwMode="auto">
          <a:xfrm>
            <a:off x="6205538" y="765175"/>
            <a:ext cx="2519362" cy="33655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布  图  规  划</a:t>
            </a:r>
          </a:p>
        </p:txBody>
      </p:sp>
      <p:sp>
        <p:nvSpPr>
          <p:cNvPr id="96261" name="Rectangle 6">
            <a:extLst>
              <a:ext uri="{FF2B5EF4-FFF2-40B4-BE49-F238E27FC236}">
                <a16:creationId xmlns:a16="http://schemas.microsoft.com/office/drawing/2014/main" id="{06A6F707-2651-46E2-8B09-1DC31109B786}"/>
              </a:ext>
            </a:extLst>
          </p:cNvPr>
          <p:cNvSpPr>
            <a:spLocks noChangeArrowheads="1"/>
          </p:cNvSpPr>
          <p:nvPr/>
        </p:nvSpPr>
        <p:spPr bwMode="auto">
          <a:xfrm>
            <a:off x="6210300" y="1376363"/>
            <a:ext cx="2514600" cy="338137"/>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布  局  布  线</a:t>
            </a:r>
          </a:p>
        </p:txBody>
      </p:sp>
      <p:sp>
        <p:nvSpPr>
          <p:cNvPr id="96262" name="Rectangle 7">
            <a:extLst>
              <a:ext uri="{FF2B5EF4-FFF2-40B4-BE49-F238E27FC236}">
                <a16:creationId xmlns:a16="http://schemas.microsoft.com/office/drawing/2014/main" id="{0E71BAF8-2917-4C46-AC1E-8FBFE7F2A9DE}"/>
              </a:ext>
            </a:extLst>
          </p:cNvPr>
          <p:cNvSpPr>
            <a:spLocks noChangeArrowheads="1"/>
          </p:cNvSpPr>
          <p:nvPr/>
        </p:nvSpPr>
        <p:spPr bwMode="auto">
          <a:xfrm>
            <a:off x="6210300" y="1989138"/>
            <a:ext cx="2514600" cy="34131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设计规则检查（</a:t>
            </a:r>
            <a:r>
              <a:rPr lang="en-US" altLang="zh-CN" sz="1600">
                <a:solidFill>
                  <a:schemeClr val="bg1"/>
                </a:solidFill>
                <a:latin typeface="Times New Roman" panose="02020603050405020304" pitchFamily="18" charset="0"/>
                <a:ea typeface="幼圆" panose="02010509060101010101" pitchFamily="49" charset="-122"/>
              </a:rPr>
              <a:t>DRC</a:t>
            </a:r>
            <a:r>
              <a:rPr lang="zh-CN" altLang="en-US" sz="1600">
                <a:solidFill>
                  <a:schemeClr val="bg1"/>
                </a:solidFill>
                <a:latin typeface="Times New Roman" panose="02020603050405020304" pitchFamily="18" charset="0"/>
                <a:ea typeface="幼圆" panose="02010509060101010101" pitchFamily="49" charset="-122"/>
              </a:rPr>
              <a:t>）</a:t>
            </a:r>
          </a:p>
        </p:txBody>
      </p:sp>
      <p:sp>
        <p:nvSpPr>
          <p:cNvPr id="96263" name="Rectangle 8">
            <a:extLst>
              <a:ext uri="{FF2B5EF4-FFF2-40B4-BE49-F238E27FC236}">
                <a16:creationId xmlns:a16="http://schemas.microsoft.com/office/drawing/2014/main" id="{34FAFDC7-47A6-4271-9A42-888D3C59CBA0}"/>
              </a:ext>
            </a:extLst>
          </p:cNvPr>
          <p:cNvSpPr>
            <a:spLocks noChangeArrowheads="1"/>
          </p:cNvSpPr>
          <p:nvPr/>
        </p:nvSpPr>
        <p:spPr bwMode="auto">
          <a:xfrm>
            <a:off x="6210300" y="2600325"/>
            <a:ext cx="2514600" cy="35877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版图参数提取（</a:t>
            </a:r>
            <a:r>
              <a:rPr lang="en-US" altLang="zh-CN" sz="1600">
                <a:solidFill>
                  <a:schemeClr val="bg1"/>
                </a:solidFill>
                <a:latin typeface="Times New Roman" panose="02020603050405020304" pitchFamily="18" charset="0"/>
                <a:ea typeface="幼圆" panose="02010509060101010101" pitchFamily="49" charset="-122"/>
              </a:rPr>
              <a:t>LPE</a:t>
            </a:r>
            <a:r>
              <a:rPr lang="zh-CN" altLang="en-US" sz="1600">
                <a:solidFill>
                  <a:schemeClr val="bg1"/>
                </a:solidFill>
                <a:latin typeface="Times New Roman" panose="02020603050405020304" pitchFamily="18" charset="0"/>
                <a:ea typeface="幼圆" panose="02010509060101010101" pitchFamily="49" charset="-122"/>
              </a:rPr>
              <a:t>）</a:t>
            </a:r>
          </a:p>
        </p:txBody>
      </p:sp>
      <p:sp>
        <p:nvSpPr>
          <p:cNvPr id="96264" name="Rectangle 9">
            <a:extLst>
              <a:ext uri="{FF2B5EF4-FFF2-40B4-BE49-F238E27FC236}">
                <a16:creationId xmlns:a16="http://schemas.microsoft.com/office/drawing/2014/main" id="{E008B5E9-DFF1-43A4-A864-1F23E642143F}"/>
              </a:ext>
            </a:extLst>
          </p:cNvPr>
          <p:cNvSpPr>
            <a:spLocks noChangeArrowheads="1"/>
          </p:cNvSpPr>
          <p:nvPr/>
        </p:nvSpPr>
        <p:spPr bwMode="auto">
          <a:xfrm>
            <a:off x="6210300" y="3230563"/>
            <a:ext cx="2514600" cy="361950"/>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电学规则检查（</a:t>
            </a:r>
            <a:r>
              <a:rPr lang="en-US" altLang="zh-CN" sz="1600">
                <a:solidFill>
                  <a:schemeClr val="bg1"/>
                </a:solidFill>
                <a:latin typeface="Times New Roman" panose="02020603050405020304" pitchFamily="18" charset="0"/>
                <a:ea typeface="幼圆" panose="02010509060101010101" pitchFamily="49" charset="-122"/>
              </a:rPr>
              <a:t>ERC</a:t>
            </a:r>
            <a:r>
              <a:rPr lang="zh-CN" altLang="en-US" sz="1600">
                <a:solidFill>
                  <a:schemeClr val="bg1"/>
                </a:solidFill>
                <a:latin typeface="Times New Roman" panose="02020603050405020304" pitchFamily="18" charset="0"/>
                <a:ea typeface="幼圆" panose="02010509060101010101" pitchFamily="49" charset="-122"/>
              </a:rPr>
              <a:t>）</a:t>
            </a:r>
          </a:p>
        </p:txBody>
      </p:sp>
      <p:sp>
        <p:nvSpPr>
          <p:cNvPr id="96265" name="Line 10">
            <a:extLst>
              <a:ext uri="{FF2B5EF4-FFF2-40B4-BE49-F238E27FC236}">
                <a16:creationId xmlns:a16="http://schemas.microsoft.com/office/drawing/2014/main" id="{4125177D-CAEB-46C2-9D11-52B454774649}"/>
              </a:ext>
            </a:extLst>
          </p:cNvPr>
          <p:cNvSpPr>
            <a:spLocks noChangeShapeType="1"/>
          </p:cNvSpPr>
          <p:nvPr/>
        </p:nvSpPr>
        <p:spPr bwMode="auto">
          <a:xfrm>
            <a:off x="7467600" y="1089025"/>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6" name="Line 11">
            <a:extLst>
              <a:ext uri="{FF2B5EF4-FFF2-40B4-BE49-F238E27FC236}">
                <a16:creationId xmlns:a16="http://schemas.microsoft.com/office/drawing/2014/main" id="{A7868B18-4116-4C8D-94FD-0865BB315DEB}"/>
              </a:ext>
            </a:extLst>
          </p:cNvPr>
          <p:cNvSpPr>
            <a:spLocks noChangeShapeType="1"/>
          </p:cNvSpPr>
          <p:nvPr/>
        </p:nvSpPr>
        <p:spPr bwMode="auto">
          <a:xfrm>
            <a:off x="7467600" y="1700213"/>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7" name="Line 12">
            <a:extLst>
              <a:ext uri="{FF2B5EF4-FFF2-40B4-BE49-F238E27FC236}">
                <a16:creationId xmlns:a16="http://schemas.microsoft.com/office/drawing/2014/main" id="{D2B691E1-85BE-4E55-B440-240D6EA99D0F}"/>
              </a:ext>
            </a:extLst>
          </p:cNvPr>
          <p:cNvSpPr>
            <a:spLocks noChangeShapeType="1"/>
          </p:cNvSpPr>
          <p:nvPr/>
        </p:nvSpPr>
        <p:spPr bwMode="auto">
          <a:xfrm>
            <a:off x="7467600" y="457200"/>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8" name="Line 13">
            <a:extLst>
              <a:ext uri="{FF2B5EF4-FFF2-40B4-BE49-F238E27FC236}">
                <a16:creationId xmlns:a16="http://schemas.microsoft.com/office/drawing/2014/main" id="{949B2428-F48D-41BE-B2CC-388B2A80AEC1}"/>
              </a:ext>
            </a:extLst>
          </p:cNvPr>
          <p:cNvSpPr>
            <a:spLocks noChangeShapeType="1"/>
          </p:cNvSpPr>
          <p:nvPr/>
        </p:nvSpPr>
        <p:spPr bwMode="auto">
          <a:xfrm>
            <a:off x="7467600" y="2312988"/>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9" name="Line 14">
            <a:extLst>
              <a:ext uri="{FF2B5EF4-FFF2-40B4-BE49-F238E27FC236}">
                <a16:creationId xmlns:a16="http://schemas.microsoft.com/office/drawing/2014/main" id="{1F7D4B5B-DEB7-4A88-BFB5-8F99C62C997F}"/>
              </a:ext>
            </a:extLst>
          </p:cNvPr>
          <p:cNvSpPr>
            <a:spLocks noChangeShapeType="1"/>
          </p:cNvSpPr>
          <p:nvPr/>
        </p:nvSpPr>
        <p:spPr bwMode="auto">
          <a:xfrm>
            <a:off x="7467600" y="2925763"/>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0" name="Line 15">
            <a:extLst>
              <a:ext uri="{FF2B5EF4-FFF2-40B4-BE49-F238E27FC236}">
                <a16:creationId xmlns:a16="http://schemas.microsoft.com/office/drawing/2014/main" id="{84E1AA06-27D5-44CA-A21B-64307033A582}"/>
              </a:ext>
            </a:extLst>
          </p:cNvPr>
          <p:cNvSpPr>
            <a:spLocks noChangeShapeType="1"/>
          </p:cNvSpPr>
          <p:nvPr/>
        </p:nvSpPr>
        <p:spPr bwMode="auto">
          <a:xfrm>
            <a:off x="7467600" y="3573463"/>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1" name="Rectangle 16">
            <a:extLst>
              <a:ext uri="{FF2B5EF4-FFF2-40B4-BE49-F238E27FC236}">
                <a16:creationId xmlns:a16="http://schemas.microsoft.com/office/drawing/2014/main" id="{CD7A5A2C-EAC6-4822-B021-A40A67CFAC97}"/>
              </a:ext>
            </a:extLst>
          </p:cNvPr>
          <p:cNvSpPr>
            <a:spLocks noChangeArrowheads="1"/>
          </p:cNvSpPr>
          <p:nvPr/>
        </p:nvSpPr>
        <p:spPr bwMode="auto">
          <a:xfrm>
            <a:off x="6210300" y="3878263"/>
            <a:ext cx="2514600" cy="35877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一致性检查（</a:t>
            </a:r>
            <a:r>
              <a:rPr lang="en-US" altLang="zh-CN" sz="1600">
                <a:solidFill>
                  <a:schemeClr val="bg1"/>
                </a:solidFill>
                <a:latin typeface="Times New Roman" panose="02020603050405020304" pitchFamily="18" charset="0"/>
                <a:ea typeface="幼圆" panose="02010509060101010101" pitchFamily="49" charset="-122"/>
              </a:rPr>
              <a:t>LVS</a:t>
            </a:r>
            <a:r>
              <a:rPr lang="zh-CN" altLang="en-US" sz="1600">
                <a:solidFill>
                  <a:schemeClr val="bg1"/>
                </a:solidFill>
                <a:latin typeface="Times New Roman" panose="02020603050405020304" pitchFamily="18" charset="0"/>
                <a:ea typeface="幼圆" panose="02010509060101010101" pitchFamily="49" charset="-122"/>
              </a:rPr>
              <a:t>）</a:t>
            </a:r>
          </a:p>
        </p:txBody>
      </p:sp>
      <p:sp>
        <p:nvSpPr>
          <p:cNvPr id="96272" name="Line 17">
            <a:extLst>
              <a:ext uri="{FF2B5EF4-FFF2-40B4-BE49-F238E27FC236}">
                <a16:creationId xmlns:a16="http://schemas.microsoft.com/office/drawing/2014/main" id="{2568CE52-4CB5-4143-8562-0BB932554729}"/>
              </a:ext>
            </a:extLst>
          </p:cNvPr>
          <p:cNvSpPr>
            <a:spLocks noChangeShapeType="1"/>
          </p:cNvSpPr>
          <p:nvPr/>
        </p:nvSpPr>
        <p:spPr bwMode="auto">
          <a:xfrm>
            <a:off x="7467600" y="4221163"/>
            <a:ext cx="0" cy="306387"/>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3" name="Rectangle 18">
            <a:extLst>
              <a:ext uri="{FF2B5EF4-FFF2-40B4-BE49-F238E27FC236}">
                <a16:creationId xmlns:a16="http://schemas.microsoft.com/office/drawing/2014/main" id="{DEB535FA-7F9E-4300-A213-DC8A12807EC8}"/>
              </a:ext>
            </a:extLst>
          </p:cNvPr>
          <p:cNvSpPr>
            <a:spLocks noChangeArrowheads="1"/>
          </p:cNvSpPr>
          <p:nvPr/>
        </p:nvSpPr>
        <p:spPr bwMode="auto">
          <a:xfrm>
            <a:off x="6219825" y="4508500"/>
            <a:ext cx="2505075" cy="350838"/>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后    仿    真</a:t>
            </a:r>
          </a:p>
        </p:txBody>
      </p:sp>
      <p:sp>
        <p:nvSpPr>
          <p:cNvPr id="96274" name="Line 19">
            <a:extLst>
              <a:ext uri="{FF2B5EF4-FFF2-40B4-BE49-F238E27FC236}">
                <a16:creationId xmlns:a16="http://schemas.microsoft.com/office/drawing/2014/main" id="{AB0E0954-6F66-4615-8AB8-402836EEE82D}"/>
              </a:ext>
            </a:extLst>
          </p:cNvPr>
          <p:cNvSpPr>
            <a:spLocks noChangeShapeType="1"/>
          </p:cNvSpPr>
          <p:nvPr/>
        </p:nvSpPr>
        <p:spPr bwMode="auto">
          <a:xfrm>
            <a:off x="7467600" y="4868863"/>
            <a:ext cx="0" cy="288925"/>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5" name="Rectangle 20">
            <a:extLst>
              <a:ext uri="{FF2B5EF4-FFF2-40B4-BE49-F238E27FC236}">
                <a16:creationId xmlns:a16="http://schemas.microsoft.com/office/drawing/2014/main" id="{C7DE050E-A4F9-44B6-8357-797B277BDCC8}"/>
              </a:ext>
            </a:extLst>
          </p:cNvPr>
          <p:cNvSpPr>
            <a:spLocks noChangeArrowheads="1"/>
          </p:cNvSpPr>
          <p:nvPr/>
        </p:nvSpPr>
        <p:spPr bwMode="auto">
          <a:xfrm>
            <a:off x="6210300" y="5157788"/>
            <a:ext cx="2514600" cy="350837"/>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版图生成</a:t>
            </a:r>
          </a:p>
        </p:txBody>
      </p:sp>
      <p:sp>
        <p:nvSpPr>
          <p:cNvPr id="96276" name="Line 21">
            <a:extLst>
              <a:ext uri="{FF2B5EF4-FFF2-40B4-BE49-F238E27FC236}">
                <a16:creationId xmlns:a16="http://schemas.microsoft.com/office/drawing/2014/main" id="{D2F4C186-CE85-4AE0-A1EB-8C8B8DF1C5D3}"/>
              </a:ext>
            </a:extLst>
          </p:cNvPr>
          <p:cNvSpPr>
            <a:spLocks noChangeShapeType="1"/>
          </p:cNvSpPr>
          <p:nvPr/>
        </p:nvSpPr>
        <p:spPr bwMode="auto">
          <a:xfrm>
            <a:off x="3962400" y="457200"/>
            <a:ext cx="0" cy="38100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7" name="Rectangle 22">
            <a:extLst>
              <a:ext uri="{FF2B5EF4-FFF2-40B4-BE49-F238E27FC236}">
                <a16:creationId xmlns:a16="http://schemas.microsoft.com/office/drawing/2014/main" id="{1E8F61C4-1C62-4AA5-B8DC-0CEE8CD95055}"/>
              </a:ext>
            </a:extLst>
          </p:cNvPr>
          <p:cNvSpPr>
            <a:spLocks noChangeArrowheads="1"/>
          </p:cNvSpPr>
          <p:nvPr/>
        </p:nvSpPr>
        <p:spPr bwMode="auto">
          <a:xfrm>
            <a:off x="2819400" y="838200"/>
            <a:ext cx="2265363" cy="379413"/>
          </a:xfrm>
          <a:prstGeom prst="rect">
            <a:avLst/>
          </a:prstGeom>
          <a:solidFill>
            <a:srgbClr val="00B050"/>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1600">
                <a:solidFill>
                  <a:schemeClr val="bg1"/>
                </a:solidFill>
                <a:latin typeface="Times New Roman" panose="02020603050405020304" pitchFamily="18" charset="0"/>
                <a:ea typeface="幼圆" panose="02010509060101010101" pitchFamily="49" charset="-122"/>
              </a:rPr>
              <a:t>PLD</a:t>
            </a:r>
            <a:r>
              <a:rPr lang="zh-CN" altLang="en-US" sz="1600">
                <a:solidFill>
                  <a:schemeClr val="bg1"/>
                </a:solidFill>
                <a:latin typeface="Times New Roman" panose="02020603050405020304" pitchFamily="18" charset="0"/>
                <a:ea typeface="幼圆" panose="02010509060101010101" pitchFamily="49" charset="-122"/>
              </a:rPr>
              <a:t>映射、布局布线</a:t>
            </a:r>
          </a:p>
        </p:txBody>
      </p:sp>
      <p:sp>
        <p:nvSpPr>
          <p:cNvPr id="96278" name="Line 23">
            <a:extLst>
              <a:ext uri="{FF2B5EF4-FFF2-40B4-BE49-F238E27FC236}">
                <a16:creationId xmlns:a16="http://schemas.microsoft.com/office/drawing/2014/main" id="{1ED957B7-8388-4B8E-A492-B92F0A349219}"/>
              </a:ext>
            </a:extLst>
          </p:cNvPr>
          <p:cNvSpPr>
            <a:spLocks noChangeShapeType="1"/>
          </p:cNvSpPr>
          <p:nvPr/>
        </p:nvSpPr>
        <p:spPr bwMode="auto">
          <a:xfrm>
            <a:off x="3951288" y="1217613"/>
            <a:ext cx="0" cy="306387"/>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9" name="Rectangle 24">
            <a:extLst>
              <a:ext uri="{FF2B5EF4-FFF2-40B4-BE49-F238E27FC236}">
                <a16:creationId xmlns:a16="http://schemas.microsoft.com/office/drawing/2014/main" id="{71AC8614-8FF4-441F-AAEC-21C9851F6D5C}"/>
              </a:ext>
            </a:extLst>
          </p:cNvPr>
          <p:cNvSpPr>
            <a:spLocks noChangeArrowheads="1"/>
          </p:cNvSpPr>
          <p:nvPr/>
        </p:nvSpPr>
        <p:spPr bwMode="auto">
          <a:xfrm>
            <a:off x="2819400" y="1524000"/>
            <a:ext cx="2265363" cy="379413"/>
          </a:xfrm>
          <a:prstGeom prst="rect">
            <a:avLst/>
          </a:prstGeom>
          <a:solidFill>
            <a:srgbClr val="00B050"/>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时  序  检  查</a:t>
            </a:r>
          </a:p>
        </p:txBody>
      </p:sp>
      <p:sp>
        <p:nvSpPr>
          <p:cNvPr id="96280" name="Line 25">
            <a:extLst>
              <a:ext uri="{FF2B5EF4-FFF2-40B4-BE49-F238E27FC236}">
                <a16:creationId xmlns:a16="http://schemas.microsoft.com/office/drawing/2014/main" id="{666945F3-B7A9-41F0-B6CE-AB5C1A0EEEE6}"/>
              </a:ext>
            </a:extLst>
          </p:cNvPr>
          <p:cNvSpPr>
            <a:spLocks noChangeShapeType="1"/>
          </p:cNvSpPr>
          <p:nvPr/>
        </p:nvSpPr>
        <p:spPr bwMode="auto">
          <a:xfrm>
            <a:off x="3971925" y="1903413"/>
            <a:ext cx="0" cy="306387"/>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81" name="Rectangle 26">
            <a:extLst>
              <a:ext uri="{FF2B5EF4-FFF2-40B4-BE49-F238E27FC236}">
                <a16:creationId xmlns:a16="http://schemas.microsoft.com/office/drawing/2014/main" id="{DA67F75B-07C5-4B9D-8543-8EB10CA5C3AC}"/>
              </a:ext>
            </a:extLst>
          </p:cNvPr>
          <p:cNvSpPr>
            <a:spLocks noChangeArrowheads="1"/>
          </p:cNvSpPr>
          <p:nvPr/>
        </p:nvSpPr>
        <p:spPr bwMode="auto">
          <a:xfrm>
            <a:off x="2855913" y="2209800"/>
            <a:ext cx="2263775" cy="379413"/>
          </a:xfrm>
          <a:prstGeom prst="rect">
            <a:avLst/>
          </a:prstGeom>
          <a:solidFill>
            <a:srgbClr val="00B050"/>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1600">
                <a:solidFill>
                  <a:schemeClr val="bg1"/>
                </a:solidFill>
                <a:latin typeface="Times New Roman" panose="02020603050405020304" pitchFamily="18" charset="0"/>
                <a:ea typeface="幼圆" panose="02010509060101010101" pitchFamily="49" charset="-122"/>
              </a:rPr>
              <a:t>输出位流文件</a:t>
            </a:r>
          </a:p>
        </p:txBody>
      </p:sp>
      <p:sp>
        <p:nvSpPr>
          <p:cNvPr id="96282" name="Line 27">
            <a:extLst>
              <a:ext uri="{FF2B5EF4-FFF2-40B4-BE49-F238E27FC236}">
                <a16:creationId xmlns:a16="http://schemas.microsoft.com/office/drawing/2014/main" id="{87F5E857-3F5E-4AB8-A191-4CE32718FB0E}"/>
              </a:ext>
            </a:extLst>
          </p:cNvPr>
          <p:cNvSpPr>
            <a:spLocks noChangeShapeType="1"/>
          </p:cNvSpPr>
          <p:nvPr/>
        </p:nvSpPr>
        <p:spPr bwMode="auto">
          <a:xfrm>
            <a:off x="5715000" y="152400"/>
            <a:ext cx="0" cy="30480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83" name="Line 28">
            <a:extLst>
              <a:ext uri="{FF2B5EF4-FFF2-40B4-BE49-F238E27FC236}">
                <a16:creationId xmlns:a16="http://schemas.microsoft.com/office/drawing/2014/main" id="{87E3CA17-FF4B-41F5-9878-A2D468749827}"/>
              </a:ext>
            </a:extLst>
          </p:cNvPr>
          <p:cNvSpPr>
            <a:spLocks noChangeShapeType="1"/>
          </p:cNvSpPr>
          <p:nvPr/>
        </p:nvSpPr>
        <p:spPr bwMode="auto">
          <a:xfrm>
            <a:off x="8686800" y="4724400"/>
            <a:ext cx="533400" cy="0"/>
          </a:xfrm>
          <a:prstGeom prst="line">
            <a:avLst/>
          </a:prstGeom>
          <a:noFill/>
          <a:ln w="28575">
            <a:solidFill>
              <a:srgbClr val="0097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4" name="Line 29">
            <a:extLst>
              <a:ext uri="{FF2B5EF4-FFF2-40B4-BE49-F238E27FC236}">
                <a16:creationId xmlns:a16="http://schemas.microsoft.com/office/drawing/2014/main" id="{D890DC37-2D52-409B-B5B0-92A7910B155D}"/>
              </a:ext>
            </a:extLst>
          </p:cNvPr>
          <p:cNvSpPr>
            <a:spLocks noChangeShapeType="1"/>
          </p:cNvSpPr>
          <p:nvPr/>
        </p:nvSpPr>
        <p:spPr bwMode="auto">
          <a:xfrm flipV="1">
            <a:off x="9220200" y="990600"/>
            <a:ext cx="0" cy="3733800"/>
          </a:xfrm>
          <a:prstGeom prst="line">
            <a:avLst/>
          </a:prstGeom>
          <a:noFill/>
          <a:ln w="28575">
            <a:solidFill>
              <a:srgbClr val="0097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5" name="Line 30">
            <a:extLst>
              <a:ext uri="{FF2B5EF4-FFF2-40B4-BE49-F238E27FC236}">
                <a16:creationId xmlns:a16="http://schemas.microsoft.com/office/drawing/2014/main" id="{FB03CAAE-699E-4906-B948-9DF5F062FF78}"/>
              </a:ext>
            </a:extLst>
          </p:cNvPr>
          <p:cNvSpPr>
            <a:spLocks noChangeShapeType="1"/>
          </p:cNvSpPr>
          <p:nvPr/>
        </p:nvSpPr>
        <p:spPr bwMode="auto">
          <a:xfrm flipH="1">
            <a:off x="8686800" y="990600"/>
            <a:ext cx="533400" cy="0"/>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86" name="AutoShape 31">
            <a:extLst>
              <a:ext uri="{FF2B5EF4-FFF2-40B4-BE49-F238E27FC236}">
                <a16:creationId xmlns:a16="http://schemas.microsoft.com/office/drawing/2014/main" id="{9B9FE72B-1C61-4EDB-8682-8C329EF66061}"/>
              </a:ext>
            </a:extLst>
          </p:cNvPr>
          <p:cNvSpPr>
            <a:spLocks noChangeArrowheads="1"/>
          </p:cNvSpPr>
          <p:nvPr/>
        </p:nvSpPr>
        <p:spPr bwMode="auto">
          <a:xfrm>
            <a:off x="5880100" y="5781675"/>
            <a:ext cx="3168650" cy="533400"/>
          </a:xfrm>
          <a:prstGeom prst="upArrow">
            <a:avLst>
              <a:gd name="adj1" fmla="val 50000"/>
              <a:gd name="adj2" fmla="val 25000"/>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1600">
                <a:solidFill>
                  <a:schemeClr val="bg1"/>
                </a:solidFill>
                <a:latin typeface="Times New Roman" panose="02020603050405020304" pitchFamily="18" charset="0"/>
                <a:ea typeface="幼圆" panose="02010509060101010101" pitchFamily="49" charset="-122"/>
              </a:rPr>
              <a:t>ASIC</a:t>
            </a:r>
            <a:r>
              <a:rPr lang="zh-CN" altLang="en-US" sz="1600">
                <a:solidFill>
                  <a:schemeClr val="bg1"/>
                </a:solidFill>
                <a:latin typeface="Times New Roman" panose="02020603050405020304" pitchFamily="18" charset="0"/>
                <a:ea typeface="幼圆" panose="02010509060101010101" pitchFamily="49" charset="-122"/>
              </a:rPr>
              <a:t>实现</a:t>
            </a:r>
          </a:p>
        </p:txBody>
      </p:sp>
      <p:grpSp>
        <p:nvGrpSpPr>
          <p:cNvPr id="96287" name="组合 9">
            <a:extLst>
              <a:ext uri="{FF2B5EF4-FFF2-40B4-BE49-F238E27FC236}">
                <a16:creationId xmlns:a16="http://schemas.microsoft.com/office/drawing/2014/main" id="{0A4AD808-3168-4150-BC3F-B6DE3BB5F3B8}"/>
              </a:ext>
            </a:extLst>
          </p:cNvPr>
          <p:cNvGrpSpPr>
            <a:grpSpLocks/>
          </p:cNvGrpSpPr>
          <p:nvPr/>
        </p:nvGrpSpPr>
        <p:grpSpPr bwMode="auto">
          <a:xfrm>
            <a:off x="2727325" y="3230563"/>
            <a:ext cx="2540000" cy="558800"/>
            <a:chOff x="2514600" y="6096000"/>
            <a:chExt cx="2540000" cy="609600"/>
          </a:xfrm>
        </p:grpSpPr>
        <p:sp>
          <p:nvSpPr>
            <p:cNvPr id="96291" name="AutoShape 32">
              <a:extLst>
                <a:ext uri="{FF2B5EF4-FFF2-40B4-BE49-F238E27FC236}">
                  <a16:creationId xmlns:a16="http://schemas.microsoft.com/office/drawing/2014/main" id="{F98D2268-3F26-47CB-B9DF-CFF903EF4660}"/>
                </a:ext>
              </a:extLst>
            </p:cNvPr>
            <p:cNvSpPr>
              <a:spLocks noChangeArrowheads="1"/>
            </p:cNvSpPr>
            <p:nvPr/>
          </p:nvSpPr>
          <p:spPr bwMode="auto">
            <a:xfrm>
              <a:off x="2514600" y="6096000"/>
              <a:ext cx="2540000" cy="609600"/>
            </a:xfrm>
            <a:prstGeom prst="upArrow">
              <a:avLst>
                <a:gd name="adj1" fmla="val 50000"/>
                <a:gd name="adj2" fmla="val 25000"/>
              </a:avLst>
            </a:prstGeom>
            <a:solidFill>
              <a:srgbClr val="00B050"/>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endParaRPr lang="zh-CN" altLang="zh-CN" sz="1600">
                <a:solidFill>
                  <a:schemeClr val="bg1"/>
                </a:solidFill>
                <a:latin typeface="Times New Roman" panose="02020603050405020304" pitchFamily="18" charset="0"/>
                <a:ea typeface="幼圆" panose="02010509060101010101" pitchFamily="49" charset="-122"/>
              </a:endParaRPr>
            </a:p>
          </p:txBody>
        </p:sp>
        <p:sp>
          <p:nvSpPr>
            <p:cNvPr id="96292" name="Text Box 33">
              <a:extLst>
                <a:ext uri="{FF2B5EF4-FFF2-40B4-BE49-F238E27FC236}">
                  <a16:creationId xmlns:a16="http://schemas.microsoft.com/office/drawing/2014/main" id="{B5D346C2-4DE0-4283-A775-FE1B06496657}"/>
                </a:ext>
              </a:extLst>
            </p:cNvPr>
            <p:cNvSpPr txBox="1">
              <a:spLocks noChangeArrowheads="1"/>
            </p:cNvSpPr>
            <p:nvPr/>
          </p:nvSpPr>
          <p:spPr bwMode="auto">
            <a:xfrm>
              <a:off x="3215840" y="6179390"/>
              <a:ext cx="1156086"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1600">
                  <a:solidFill>
                    <a:schemeClr val="bg1"/>
                  </a:solidFill>
                  <a:latin typeface="Times New Roman" panose="02020603050405020304" pitchFamily="18" charset="0"/>
                  <a:ea typeface="幼圆" panose="02010509060101010101" pitchFamily="49" charset="-122"/>
                </a:rPr>
                <a:t>FPGA</a:t>
              </a:r>
              <a:r>
                <a:rPr lang="zh-CN" altLang="en-US" sz="1600">
                  <a:solidFill>
                    <a:schemeClr val="bg1"/>
                  </a:solidFill>
                  <a:latin typeface="Times New Roman" panose="02020603050405020304" pitchFamily="18" charset="0"/>
                  <a:ea typeface="幼圆" panose="02010509060101010101" pitchFamily="49" charset="-122"/>
                </a:rPr>
                <a:t>实现</a:t>
              </a:r>
            </a:p>
          </p:txBody>
        </p:sp>
      </p:grpSp>
      <p:sp>
        <p:nvSpPr>
          <p:cNvPr id="96288" name="灯片编号占位符 3">
            <a:extLst>
              <a:ext uri="{FF2B5EF4-FFF2-40B4-BE49-F238E27FC236}">
                <a16:creationId xmlns:a16="http://schemas.microsoft.com/office/drawing/2014/main" id="{4788450C-D61B-41CE-A0BB-77336BBBE594}"/>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C0EEC0E-3BE2-4FCC-954B-35D522148AE8}"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51</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96289" name="Line 25">
            <a:extLst>
              <a:ext uri="{FF2B5EF4-FFF2-40B4-BE49-F238E27FC236}">
                <a16:creationId xmlns:a16="http://schemas.microsoft.com/office/drawing/2014/main" id="{7FD78769-BC7D-4D44-9FE6-8B36F5228594}"/>
              </a:ext>
            </a:extLst>
          </p:cNvPr>
          <p:cNvSpPr>
            <a:spLocks noChangeShapeType="1"/>
          </p:cNvSpPr>
          <p:nvPr/>
        </p:nvSpPr>
        <p:spPr bwMode="auto">
          <a:xfrm>
            <a:off x="3956050" y="2589213"/>
            <a:ext cx="15875" cy="64135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90" name="Line 19">
            <a:extLst>
              <a:ext uri="{FF2B5EF4-FFF2-40B4-BE49-F238E27FC236}">
                <a16:creationId xmlns:a16="http://schemas.microsoft.com/office/drawing/2014/main" id="{2A94D08F-235A-4C4D-8FDE-5D400343BF9C}"/>
              </a:ext>
            </a:extLst>
          </p:cNvPr>
          <p:cNvSpPr>
            <a:spLocks noChangeShapeType="1"/>
          </p:cNvSpPr>
          <p:nvPr/>
        </p:nvSpPr>
        <p:spPr bwMode="auto">
          <a:xfrm>
            <a:off x="7478713" y="5492750"/>
            <a:ext cx="0" cy="288925"/>
          </a:xfrm>
          <a:prstGeom prst="line">
            <a:avLst/>
          </a:prstGeom>
          <a:noFill/>
          <a:ln w="28575">
            <a:solidFill>
              <a:srgbClr val="0097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458968A-9955-4E86-942B-934A8818617B}"/>
              </a:ext>
            </a:extLst>
          </p:cNvPr>
          <p:cNvSpPr>
            <a:spLocks noGrp="1" noChangeArrowheads="1"/>
          </p:cNvSpPr>
          <p:nvPr>
            <p:ph type="title"/>
          </p:nvPr>
        </p:nvSpPr>
        <p:spPr>
          <a:xfrm>
            <a:off x="1981200" y="566738"/>
            <a:ext cx="8229600" cy="981075"/>
          </a:xfrm>
        </p:spPr>
        <p:txBody>
          <a:bodyPr anchor="t"/>
          <a:lstStyle/>
          <a:p>
            <a:pPr eaLnBrk="1" hangingPunct="1"/>
            <a:r>
              <a:rPr lang="en-US" altLang="zh-CN" sz="3200" b="1">
                <a:solidFill>
                  <a:srgbClr val="000066"/>
                </a:solidFill>
              </a:rPr>
              <a:t>ASIC</a:t>
            </a:r>
            <a:r>
              <a:rPr lang="zh-CN" altLang="en-US" sz="3200" b="1">
                <a:solidFill>
                  <a:srgbClr val="000066"/>
                </a:solidFill>
              </a:rPr>
              <a:t>主要</a:t>
            </a:r>
            <a:r>
              <a:rPr lang="en-US" altLang="zh-CN" sz="3200" b="1">
                <a:solidFill>
                  <a:srgbClr val="000066"/>
                </a:solidFill>
              </a:rPr>
              <a:t>EDA</a:t>
            </a:r>
            <a:r>
              <a:rPr lang="zh-CN" altLang="en-US" sz="3200" b="1">
                <a:solidFill>
                  <a:srgbClr val="000066"/>
                </a:solidFill>
              </a:rPr>
              <a:t>工具的供应商</a:t>
            </a:r>
            <a:endParaRPr lang="en-US" altLang="zh-CN" sz="3200" b="1">
              <a:solidFill>
                <a:srgbClr val="000066"/>
              </a:solidFill>
            </a:endParaRPr>
          </a:p>
        </p:txBody>
      </p:sp>
      <p:pic>
        <p:nvPicPr>
          <p:cNvPr id="97283" name="Picture 6">
            <a:extLst>
              <a:ext uri="{FF2B5EF4-FFF2-40B4-BE49-F238E27FC236}">
                <a16:creationId xmlns:a16="http://schemas.microsoft.com/office/drawing/2014/main" id="{4E5398F6-8D18-4673-9E6D-D27FE4CD2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705100"/>
            <a:ext cx="3708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9">
            <a:extLst>
              <a:ext uri="{FF2B5EF4-FFF2-40B4-BE49-F238E27FC236}">
                <a16:creationId xmlns:a16="http://schemas.microsoft.com/office/drawing/2014/main" id="{AD5B0802-643F-4E2E-A737-CBA72A72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751138"/>
            <a:ext cx="35052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灯片编号占位符 3">
            <a:extLst>
              <a:ext uri="{FF2B5EF4-FFF2-40B4-BE49-F238E27FC236}">
                <a16:creationId xmlns:a16="http://schemas.microsoft.com/office/drawing/2014/main" id="{B6EF92FE-ABDB-43F4-BDAA-098899E5240B}"/>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F2871BC5-6BFD-4C69-9BAD-C0A40A38EA61}"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52</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215D0B9D-048B-4514-AD88-6C2EE3AD481A}"/>
              </a:ext>
            </a:extLst>
          </p:cNvPr>
          <p:cNvSpPr txBox="1">
            <a:spLocks noChangeArrowheads="1"/>
          </p:cNvSpPr>
          <p:nvPr/>
        </p:nvSpPr>
        <p:spPr bwMode="auto">
          <a:xfrm>
            <a:off x="4603750" y="304800"/>
            <a:ext cx="3271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4000">
                <a:solidFill>
                  <a:srgbClr val="0000CC"/>
                </a:solidFill>
                <a:latin typeface="Arial" panose="020B0604020202020204" pitchFamily="34" charset="0"/>
              </a:rPr>
              <a:t>IC</a:t>
            </a:r>
            <a:r>
              <a:rPr lang="zh-CN" altLang="en-US" sz="4000">
                <a:solidFill>
                  <a:srgbClr val="0000CC"/>
                </a:solidFill>
                <a:latin typeface="Arial" panose="020B0604020202020204" pitchFamily="34" charset="0"/>
              </a:rPr>
              <a:t>设计的抽象</a:t>
            </a:r>
            <a:endParaRPr lang="en-US" altLang="zh-CN" sz="4000">
              <a:solidFill>
                <a:srgbClr val="0000CC"/>
              </a:solidFill>
              <a:latin typeface="Arial" panose="020B0604020202020204" pitchFamily="34" charset="0"/>
            </a:endParaRPr>
          </a:p>
        </p:txBody>
      </p:sp>
      <p:sp>
        <p:nvSpPr>
          <p:cNvPr id="98307" name="矩形 10">
            <a:extLst>
              <a:ext uri="{FF2B5EF4-FFF2-40B4-BE49-F238E27FC236}">
                <a16:creationId xmlns:a16="http://schemas.microsoft.com/office/drawing/2014/main" id="{5A3682BD-895A-4CD1-B913-0220A54A7A5A}"/>
              </a:ext>
            </a:extLst>
          </p:cNvPr>
          <p:cNvSpPr>
            <a:spLocks noChangeArrowheads="1"/>
          </p:cNvSpPr>
          <p:nvPr/>
        </p:nvSpPr>
        <p:spPr bwMode="auto">
          <a:xfrm>
            <a:off x="2286000" y="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a:latin typeface="Arial" panose="020B0604020202020204" pitchFamily="34" charset="0"/>
            </a:endParaRPr>
          </a:p>
        </p:txBody>
      </p:sp>
      <p:pic>
        <p:nvPicPr>
          <p:cNvPr id="98308" name="图片 1">
            <a:extLst>
              <a:ext uri="{FF2B5EF4-FFF2-40B4-BE49-F238E27FC236}">
                <a16:creationId xmlns:a16="http://schemas.microsoft.com/office/drawing/2014/main" id="{79F3B5AF-3834-4135-B99C-D87C3C40D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488" y="1168400"/>
            <a:ext cx="6065837"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灯片编号占位符 3">
            <a:extLst>
              <a:ext uri="{FF2B5EF4-FFF2-40B4-BE49-F238E27FC236}">
                <a16:creationId xmlns:a16="http://schemas.microsoft.com/office/drawing/2014/main" id="{A58720A9-0F2E-4426-8ECA-080676EDC53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44A440FB-4248-4C3E-92D8-C54810D7557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53</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图片 1">
            <a:extLst>
              <a:ext uri="{FF2B5EF4-FFF2-40B4-BE49-F238E27FC236}">
                <a16:creationId xmlns:a16="http://schemas.microsoft.com/office/drawing/2014/main" id="{D42F126F-F8A1-4910-AF71-A83DAABC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98425"/>
            <a:ext cx="87757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灯片编号占位符 3">
            <a:extLst>
              <a:ext uri="{FF2B5EF4-FFF2-40B4-BE49-F238E27FC236}">
                <a16:creationId xmlns:a16="http://schemas.microsoft.com/office/drawing/2014/main" id="{E49D3F19-67D1-4254-9CA7-327A5C4B031C}"/>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7CDB8E5D-565E-47FA-BFBC-F40A2207153D}"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54</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A6211B0F-E190-4FBD-B33B-4CDE344619A2}"/>
              </a:ext>
            </a:extLst>
          </p:cNvPr>
          <p:cNvSpPr>
            <a:spLocks noGrp="1" noChangeArrowheads="1"/>
          </p:cNvSpPr>
          <p:nvPr>
            <p:ph type="title" idx="4294967295"/>
          </p:nvPr>
        </p:nvSpPr>
        <p:spPr>
          <a:xfrm>
            <a:off x="1992313" y="585788"/>
            <a:ext cx="7696200" cy="612775"/>
          </a:xfrm>
        </p:spPr>
        <p:txBody>
          <a:bodyPr/>
          <a:lstStyle/>
          <a:p>
            <a:pPr algn="ctr" eaLnBrk="1" hangingPunct="1"/>
            <a:r>
              <a:rPr lang="en-US" altLang="zh-CN" sz="3200" b="1">
                <a:solidFill>
                  <a:srgbClr val="D60093"/>
                </a:solidFill>
                <a:latin typeface="Times New Roman" panose="02020603050405020304" pitchFamily="18" charset="0"/>
              </a:rPr>
              <a:t>ASIC</a:t>
            </a:r>
            <a:r>
              <a:rPr lang="zh-CN" altLang="en-US" sz="3200" b="1">
                <a:solidFill>
                  <a:srgbClr val="D60093"/>
                </a:solidFill>
                <a:latin typeface="Times New Roman" panose="02020603050405020304" pitchFamily="18" charset="0"/>
              </a:rPr>
              <a:t>的优点 </a:t>
            </a:r>
            <a:endParaRPr lang="zh-CN" altLang="en-US" sz="3200" b="1">
              <a:solidFill>
                <a:srgbClr val="D60093"/>
              </a:solidFill>
              <a:latin typeface="Times New Roman" panose="02020603050405020304" pitchFamily="18" charset="0"/>
              <a:cs typeface="Times New Roman" panose="02020603050405020304" pitchFamily="18" charset="0"/>
            </a:endParaRPr>
          </a:p>
        </p:txBody>
      </p:sp>
      <p:sp>
        <p:nvSpPr>
          <p:cNvPr id="100355" name="Rectangle 3">
            <a:extLst>
              <a:ext uri="{FF2B5EF4-FFF2-40B4-BE49-F238E27FC236}">
                <a16:creationId xmlns:a16="http://schemas.microsoft.com/office/drawing/2014/main" id="{4A285469-A53F-4847-BBD7-5E103ACB9C81}"/>
              </a:ext>
            </a:extLst>
          </p:cNvPr>
          <p:cNvSpPr>
            <a:spLocks noGrp="1" noChangeArrowheads="1"/>
          </p:cNvSpPr>
          <p:nvPr>
            <p:ph type="body" idx="4294967295"/>
          </p:nvPr>
        </p:nvSpPr>
        <p:spPr>
          <a:xfrm>
            <a:off x="1992313" y="1449388"/>
            <a:ext cx="8569325" cy="4103687"/>
          </a:xfrm>
        </p:spPr>
        <p:txBody>
          <a:bodyPr/>
          <a:lstStyle/>
          <a:p>
            <a:pPr eaLnBrk="1" hangingPunct="1">
              <a:lnSpc>
                <a:spcPct val="140000"/>
              </a:lnSpc>
              <a:buFontTx/>
              <a:buNone/>
            </a:pPr>
            <a:r>
              <a:rPr lang="en-US" altLang="zh-CN" sz="2400" b="1">
                <a:ea typeface="楷体_GB2312" pitchFamily="49" charset="-122"/>
              </a:rPr>
              <a:t>①  </a:t>
            </a:r>
            <a:r>
              <a:rPr lang="zh-CN" altLang="en-US" sz="2400" b="1">
                <a:ea typeface="楷体_GB2312" pitchFamily="49" charset="-122"/>
              </a:rPr>
              <a:t>价格优势</a:t>
            </a:r>
          </a:p>
          <a:p>
            <a:pPr eaLnBrk="1" hangingPunct="1">
              <a:lnSpc>
                <a:spcPct val="140000"/>
              </a:lnSpc>
            </a:pPr>
            <a:r>
              <a:rPr lang="zh-CN" altLang="en-US" sz="2400" b="1">
                <a:ea typeface="楷体_GB2312" pitchFamily="49" charset="-122"/>
              </a:rPr>
              <a:t>由于采用半导体平面工艺，几十支与几万支</a:t>
            </a:r>
            <a:r>
              <a:rPr lang="en-US" altLang="zh-CN" sz="2400" b="1">
                <a:ea typeface="楷体_GB2312" pitchFamily="49" charset="-122"/>
              </a:rPr>
              <a:t>ASIC</a:t>
            </a:r>
            <a:r>
              <a:rPr lang="zh-CN" altLang="en-US" sz="2400" b="1">
                <a:ea typeface="楷体_GB2312" pitchFamily="49" charset="-122"/>
              </a:rPr>
              <a:t>芯片的研制、生产成本几乎是一样的，因此它特别适合</a:t>
            </a:r>
            <a:r>
              <a:rPr lang="zh-CN" altLang="en-US" sz="2400" b="1">
                <a:solidFill>
                  <a:srgbClr val="FF0000"/>
                </a:solidFill>
                <a:ea typeface="楷体_GB2312" pitchFamily="49" charset="-122"/>
              </a:rPr>
              <a:t>大规模使用</a:t>
            </a:r>
            <a:r>
              <a:rPr lang="zh-CN" altLang="en-US" sz="2400" b="1">
                <a:ea typeface="楷体_GB2312" pitchFamily="49" charset="-122"/>
              </a:rPr>
              <a:t>。用量愈大，价格愈低，在大规模使用时</a:t>
            </a:r>
            <a:r>
              <a:rPr lang="en-US" altLang="zh-CN" sz="2400" b="1">
                <a:ea typeface="楷体_GB2312" pitchFamily="49" charset="-122"/>
              </a:rPr>
              <a:t>ASIC</a:t>
            </a:r>
            <a:r>
              <a:rPr lang="zh-CN" altLang="en-US" sz="2400" b="1">
                <a:ea typeface="楷体_GB2312" pitchFamily="49" charset="-122"/>
              </a:rPr>
              <a:t>具有价格优势。</a:t>
            </a:r>
          </a:p>
          <a:p>
            <a:pPr eaLnBrk="1" hangingPunct="1">
              <a:lnSpc>
                <a:spcPct val="140000"/>
              </a:lnSpc>
              <a:buFontTx/>
              <a:buNone/>
            </a:pPr>
            <a:r>
              <a:rPr lang="zh-CN" altLang="en-US" sz="2400" b="1">
                <a:ea typeface="楷体_GB2312" pitchFamily="49" charset="-122"/>
              </a:rPr>
              <a:t>② 频率优势（性能优势）</a:t>
            </a:r>
          </a:p>
          <a:p>
            <a:pPr eaLnBrk="1" hangingPunct="1">
              <a:lnSpc>
                <a:spcPct val="140000"/>
              </a:lnSpc>
            </a:pPr>
            <a:r>
              <a:rPr lang="en-US" altLang="zh-CN" sz="2400" b="1">
                <a:ea typeface="楷体_GB2312" pitchFamily="49" charset="-122"/>
              </a:rPr>
              <a:t>ASIC</a:t>
            </a:r>
            <a:r>
              <a:rPr lang="zh-CN" altLang="en-US" sz="2400" b="1">
                <a:ea typeface="楷体_GB2312" pitchFamily="49" charset="-122"/>
              </a:rPr>
              <a:t>具有频率优势。在半导体工艺条件相同前提下，</a:t>
            </a:r>
            <a:r>
              <a:rPr lang="en-US" altLang="zh-CN" sz="2400" b="1">
                <a:ea typeface="楷体_GB2312" pitchFamily="49" charset="-122"/>
              </a:rPr>
              <a:t>ASIC</a:t>
            </a:r>
            <a:r>
              <a:rPr lang="zh-CN" altLang="en-US" sz="2400" b="1">
                <a:ea typeface="楷体_GB2312" pitchFamily="49" charset="-122"/>
              </a:rPr>
              <a:t>芯片的频率高于</a:t>
            </a:r>
            <a:r>
              <a:rPr lang="en-US" altLang="zh-CN" sz="2400" b="1">
                <a:ea typeface="楷体_GB2312" pitchFamily="49" charset="-122"/>
              </a:rPr>
              <a:t>FPGA</a:t>
            </a:r>
            <a:r>
              <a:rPr lang="zh-CN" altLang="en-US" sz="2400" b="1">
                <a:ea typeface="楷体_GB2312" pitchFamily="49" charset="-122"/>
              </a:rPr>
              <a:t>芯片。</a:t>
            </a:r>
            <a:endParaRPr lang="zh-CN" altLang="en-US" sz="2400">
              <a:ea typeface="楷体_GB2312" pitchFamily="49" charset="-122"/>
            </a:endParaRPr>
          </a:p>
        </p:txBody>
      </p:sp>
      <p:sp>
        <p:nvSpPr>
          <p:cNvPr id="100356" name="灯片编号占位符 3">
            <a:extLst>
              <a:ext uri="{FF2B5EF4-FFF2-40B4-BE49-F238E27FC236}">
                <a16:creationId xmlns:a16="http://schemas.microsoft.com/office/drawing/2014/main" id="{83CE23FB-6D5A-4C8B-ABC7-EB8D5352AB8F}"/>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3E8A3C0A-A6AC-4FF0-AF34-E9D2CEA4C607}"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55</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3">
            <a:extLst>
              <a:ext uri="{FF2B5EF4-FFF2-40B4-BE49-F238E27FC236}">
                <a16:creationId xmlns:a16="http://schemas.microsoft.com/office/drawing/2014/main" id="{5BB85900-B980-46AC-912E-8E1BCE094C30}"/>
              </a:ext>
            </a:extLst>
          </p:cNvPr>
          <p:cNvSpPr>
            <a:spLocks noGrp="1" noChangeArrowheads="1"/>
          </p:cNvSpPr>
          <p:nvPr>
            <p:ph type="body" idx="4294967295"/>
          </p:nvPr>
        </p:nvSpPr>
        <p:spPr>
          <a:xfrm>
            <a:off x="1739900" y="1557338"/>
            <a:ext cx="8820150" cy="4140200"/>
          </a:xfrm>
        </p:spPr>
        <p:txBody>
          <a:bodyPr rtlCol="0">
            <a:normAutofit lnSpcReduction="10000"/>
          </a:bodyPr>
          <a:lstStyle/>
          <a:p>
            <a:pPr eaLnBrk="1" fontAlgn="auto" hangingPunct="1">
              <a:lnSpc>
                <a:spcPct val="150000"/>
              </a:lnSpc>
              <a:spcAft>
                <a:spcPts val="0"/>
              </a:spcAft>
              <a:buFontTx/>
              <a:buNone/>
              <a:defRPr/>
            </a:pPr>
            <a:r>
              <a:rPr lang="en-US" altLang="zh-CN" sz="2400" b="1" dirty="0">
                <a:ea typeface="楷体_GB2312" pitchFamily="49" charset="-122"/>
              </a:rPr>
              <a:t>③  </a:t>
            </a:r>
            <a:r>
              <a:rPr lang="zh-CN" altLang="en-US" sz="2400" b="1" dirty="0">
                <a:ea typeface="楷体_GB2312" pitchFamily="49" charset="-122"/>
              </a:rPr>
              <a:t>嵌入优势</a:t>
            </a:r>
          </a:p>
          <a:p>
            <a:pPr eaLnBrk="1" fontAlgn="auto" hangingPunct="1">
              <a:lnSpc>
                <a:spcPct val="150000"/>
              </a:lnSpc>
              <a:spcAft>
                <a:spcPts val="0"/>
              </a:spcAft>
              <a:defRPr/>
            </a:pPr>
            <a:r>
              <a:rPr lang="en-US" altLang="zh-CN" sz="2400" b="1" dirty="0">
                <a:ea typeface="楷体_GB2312" pitchFamily="49" charset="-122"/>
              </a:rPr>
              <a:t>ASIC</a:t>
            </a:r>
            <a:r>
              <a:rPr lang="zh-CN" altLang="en-US" sz="2400" b="1" dirty="0">
                <a:ea typeface="楷体_GB2312" pitchFamily="49" charset="-122"/>
              </a:rPr>
              <a:t>可以由电路与系统工程师嵌入传感电路、模拟电路或功率输出等外围电路。这些电路加上核心的数字电路，如微控制器（</a:t>
            </a:r>
            <a:r>
              <a:rPr lang="en-US" altLang="zh-CN" sz="2400" b="1" dirty="0">
                <a:ea typeface="楷体_GB2312" pitchFamily="49" charset="-122"/>
              </a:rPr>
              <a:t>MCU</a:t>
            </a:r>
            <a:r>
              <a:rPr lang="zh-CN" altLang="en-US" sz="2400" b="1" dirty="0">
                <a:ea typeface="楷体_GB2312" pitchFamily="49" charset="-122"/>
              </a:rPr>
              <a:t>）核，则可构成片上系统（</a:t>
            </a:r>
            <a:r>
              <a:rPr lang="en-US" altLang="zh-CN" sz="2400" b="1" dirty="0" err="1">
                <a:ea typeface="楷体_GB2312" pitchFamily="49" charset="-122"/>
              </a:rPr>
              <a:t>SoC</a:t>
            </a:r>
            <a:r>
              <a:rPr lang="en-US" altLang="zh-CN" sz="2400" b="1" dirty="0">
                <a:ea typeface="楷体_GB2312" pitchFamily="49" charset="-122"/>
              </a:rPr>
              <a:t>-System on a Chip</a:t>
            </a:r>
            <a:r>
              <a:rPr lang="zh-CN" altLang="en-US" sz="2400" b="1" dirty="0">
                <a:ea typeface="楷体_GB2312" pitchFamily="49" charset="-122"/>
              </a:rPr>
              <a:t>）。</a:t>
            </a:r>
          </a:p>
          <a:p>
            <a:pPr eaLnBrk="1" fontAlgn="auto" hangingPunct="1">
              <a:lnSpc>
                <a:spcPct val="150000"/>
              </a:lnSpc>
              <a:spcAft>
                <a:spcPts val="0"/>
              </a:spcAft>
              <a:defRPr/>
            </a:pPr>
            <a:r>
              <a:rPr lang="zh-CN" altLang="en-US" sz="2400" b="1" dirty="0">
                <a:ea typeface="楷体_GB2312" pitchFamily="49" charset="-122"/>
              </a:rPr>
              <a:t>值得指出的是：采用</a:t>
            </a:r>
            <a:r>
              <a:rPr lang="en-US" altLang="zh-CN" sz="2400" b="1" dirty="0">
                <a:ea typeface="楷体_GB2312" pitchFamily="49" charset="-122"/>
              </a:rPr>
              <a:t>ASIC</a:t>
            </a:r>
            <a:r>
              <a:rPr lang="zh-CN" altLang="en-US" sz="2400" b="1" dirty="0">
                <a:ea typeface="楷体_GB2312" pitchFamily="49" charset="-122"/>
              </a:rPr>
              <a:t>实现方式并不是像看上去那样困难和价格昂贵。版图数据文件（</a:t>
            </a:r>
            <a:r>
              <a:rPr lang="en-US" altLang="zh-CN" sz="2400" b="1" dirty="0">
                <a:ea typeface="楷体_GB2312" pitchFamily="49" charset="-122"/>
              </a:rPr>
              <a:t>GDS-II</a:t>
            </a:r>
            <a:r>
              <a:rPr lang="zh-CN" altLang="en-US" sz="2400" b="1" dirty="0">
                <a:ea typeface="楷体_GB2312" pitchFamily="49" charset="-122"/>
              </a:rPr>
              <a:t>）可以送交多目标芯片（</a:t>
            </a:r>
            <a:r>
              <a:rPr lang="en-US" altLang="zh-CN" sz="2400" b="1" dirty="0">
                <a:ea typeface="楷体_GB2312" pitchFamily="49" charset="-122"/>
              </a:rPr>
              <a:t>MPW</a:t>
            </a:r>
            <a:r>
              <a:rPr lang="zh-CN" altLang="en-US" sz="2400" b="1" dirty="0">
                <a:ea typeface="楷体_GB2312" pitchFamily="49" charset="-122"/>
              </a:rPr>
              <a:t>）组织，</a:t>
            </a:r>
            <a:r>
              <a:rPr lang="en-US" altLang="zh-CN" sz="2400" b="1" dirty="0">
                <a:ea typeface="楷体_GB2312" pitchFamily="49" charset="-122"/>
              </a:rPr>
              <a:t>2</a:t>
            </a:r>
            <a:r>
              <a:rPr lang="zh-CN" altLang="en-US" sz="2400" b="1" dirty="0">
                <a:ea typeface="楷体_GB2312" pitchFamily="49" charset="-122"/>
              </a:rPr>
              <a:t>个月后即可获得封装好的几十只</a:t>
            </a:r>
            <a:r>
              <a:rPr lang="en-US" altLang="zh-CN" sz="2400" b="1" dirty="0">
                <a:ea typeface="楷体_GB2312" pitchFamily="49" charset="-122"/>
              </a:rPr>
              <a:t>ASIC</a:t>
            </a:r>
            <a:r>
              <a:rPr lang="zh-CN" altLang="en-US" sz="2400" b="1" dirty="0">
                <a:ea typeface="楷体_GB2312" pitchFamily="49" charset="-122"/>
              </a:rPr>
              <a:t>样品。 </a:t>
            </a:r>
            <a:endParaRPr lang="en-US" altLang="zh-CN" sz="2400" b="1" dirty="0">
              <a:ea typeface="楷体_GB2312" pitchFamily="49" charset="-122"/>
            </a:endParaRPr>
          </a:p>
        </p:txBody>
      </p:sp>
      <p:sp>
        <p:nvSpPr>
          <p:cNvPr id="101379" name="Rectangle 2">
            <a:extLst>
              <a:ext uri="{FF2B5EF4-FFF2-40B4-BE49-F238E27FC236}">
                <a16:creationId xmlns:a16="http://schemas.microsoft.com/office/drawing/2014/main" id="{470CE234-1787-4DCE-BC57-99819792485C}"/>
              </a:ext>
            </a:extLst>
          </p:cNvPr>
          <p:cNvSpPr txBox="1">
            <a:spLocks noChangeArrowheads="1"/>
          </p:cNvSpPr>
          <p:nvPr/>
        </p:nvSpPr>
        <p:spPr bwMode="auto">
          <a:xfrm>
            <a:off x="1992313" y="585788"/>
            <a:ext cx="76962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solidFill>
                  <a:srgbClr val="D60093"/>
                </a:solidFill>
                <a:latin typeface="Times New Roman" panose="02020603050405020304" pitchFamily="18" charset="0"/>
              </a:rPr>
              <a:t>ASIC</a:t>
            </a:r>
            <a:r>
              <a:rPr lang="zh-CN" altLang="en-US" sz="3200">
                <a:solidFill>
                  <a:srgbClr val="D60093"/>
                </a:solidFill>
                <a:latin typeface="Times New Roman" panose="02020603050405020304" pitchFamily="18" charset="0"/>
              </a:rPr>
              <a:t>的优点 </a:t>
            </a:r>
            <a:endParaRPr lang="zh-CN" altLang="en-US" sz="3200">
              <a:solidFill>
                <a:srgbClr val="D60093"/>
              </a:solidFill>
              <a:latin typeface="Times New Roman" panose="02020603050405020304" pitchFamily="18" charset="0"/>
              <a:cs typeface="Times New Roman" panose="02020603050405020304" pitchFamily="18" charset="0"/>
            </a:endParaRPr>
          </a:p>
        </p:txBody>
      </p:sp>
      <p:sp>
        <p:nvSpPr>
          <p:cNvPr id="101380" name="灯片编号占位符 3">
            <a:extLst>
              <a:ext uri="{FF2B5EF4-FFF2-40B4-BE49-F238E27FC236}">
                <a16:creationId xmlns:a16="http://schemas.microsoft.com/office/drawing/2014/main" id="{8F34734E-33FF-4BCC-9B66-1F99E5250E9C}"/>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173B481F-D073-40C7-8C76-EA170AFD691B}"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56</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7858C7A7-ABA8-4E02-86BB-641D84B6C7E6}"/>
              </a:ext>
            </a:extLst>
          </p:cNvPr>
          <p:cNvSpPr>
            <a:spLocks noGrp="1" noChangeArrowheads="1"/>
          </p:cNvSpPr>
          <p:nvPr>
            <p:ph type="body" idx="4294967295"/>
          </p:nvPr>
        </p:nvSpPr>
        <p:spPr>
          <a:xfrm>
            <a:off x="1524000" y="1484313"/>
            <a:ext cx="9217025" cy="4681537"/>
          </a:xfrm>
        </p:spPr>
        <p:txBody>
          <a:bodyPr rtlCol="0">
            <a:normAutofit fontScale="92500"/>
          </a:bodyPr>
          <a:lstStyle/>
          <a:p>
            <a:pPr eaLnBrk="1" fontAlgn="auto" hangingPunct="1">
              <a:lnSpc>
                <a:spcPct val="150000"/>
              </a:lnSpc>
              <a:spcAft>
                <a:spcPts val="0"/>
              </a:spcAft>
              <a:buFontTx/>
              <a:buNone/>
              <a:defRPr/>
            </a:pPr>
            <a:r>
              <a:rPr lang="en-US" altLang="zh-CN" sz="2400" b="1" dirty="0">
                <a:ea typeface="楷体_GB2312" pitchFamily="49" charset="-122"/>
              </a:rPr>
              <a:t>ASIC</a:t>
            </a:r>
            <a:r>
              <a:rPr lang="zh-CN" altLang="en-US" sz="2400" b="1" dirty="0">
                <a:ea typeface="楷体_GB2312" pitchFamily="49" charset="-122"/>
              </a:rPr>
              <a:t>的缺点正好对应</a:t>
            </a:r>
            <a:r>
              <a:rPr lang="en-US" altLang="zh-CN" sz="2400" b="1" dirty="0">
                <a:ea typeface="楷体_GB2312" pitchFamily="49" charset="-122"/>
              </a:rPr>
              <a:t>FPGA</a:t>
            </a:r>
            <a:r>
              <a:rPr lang="zh-CN" altLang="en-US" sz="2400" b="1" dirty="0">
                <a:ea typeface="楷体_GB2312" pitchFamily="49" charset="-122"/>
              </a:rPr>
              <a:t>／</a:t>
            </a:r>
            <a:r>
              <a:rPr lang="en-US" altLang="zh-CN" sz="2400" b="1" dirty="0">
                <a:ea typeface="楷体_GB2312" pitchFamily="49" charset="-122"/>
              </a:rPr>
              <a:t>CPLD</a:t>
            </a:r>
            <a:r>
              <a:rPr lang="zh-CN" altLang="en-US" sz="2400" b="1" dirty="0">
                <a:ea typeface="楷体_GB2312" pitchFamily="49" charset="-122"/>
              </a:rPr>
              <a:t>的优点。</a:t>
            </a:r>
          </a:p>
          <a:p>
            <a:pPr eaLnBrk="1" fontAlgn="auto" hangingPunct="1">
              <a:lnSpc>
                <a:spcPct val="150000"/>
              </a:lnSpc>
              <a:spcAft>
                <a:spcPts val="0"/>
              </a:spcAft>
              <a:buFontTx/>
              <a:buNone/>
              <a:defRPr/>
            </a:pPr>
            <a:r>
              <a:rPr lang="zh-CN" altLang="en-US" sz="2400" b="1" dirty="0">
                <a:ea typeface="楷体_GB2312" pitchFamily="49" charset="-122"/>
              </a:rPr>
              <a:t>①  资金投入大。如果不采用</a:t>
            </a:r>
            <a:r>
              <a:rPr lang="en-US" altLang="zh-CN" sz="2400" b="1" dirty="0">
                <a:ea typeface="楷体_GB2312" pitchFamily="49" charset="-122"/>
              </a:rPr>
              <a:t>MPW(</a:t>
            </a:r>
            <a:r>
              <a:rPr lang="en-US" altLang="zh-CN" sz="2400" b="1" dirty="0" err="1">
                <a:ea typeface="楷体_GB2312" pitchFamily="49" charset="-122"/>
              </a:rPr>
              <a:t>多项目晶圆Multi</a:t>
            </a:r>
            <a:r>
              <a:rPr lang="en-US" altLang="zh-CN" sz="2400" b="1" dirty="0">
                <a:ea typeface="楷体_GB2312" pitchFamily="49" charset="-122"/>
              </a:rPr>
              <a:t> Project Wafer)</a:t>
            </a:r>
            <a:r>
              <a:rPr lang="zh-CN" altLang="en-US" sz="2400" b="1" dirty="0">
                <a:ea typeface="楷体_GB2312" pitchFamily="49" charset="-122"/>
              </a:rPr>
              <a:t>加工方式，</a:t>
            </a:r>
            <a:r>
              <a:rPr lang="en-US" altLang="zh-CN" sz="2400" b="1" dirty="0">
                <a:ea typeface="楷体_GB2312" pitchFamily="49" charset="-122"/>
              </a:rPr>
              <a:t>Mask</a:t>
            </a:r>
            <a:r>
              <a:rPr lang="zh-CN" altLang="en-US" sz="2400" b="1" dirty="0">
                <a:ea typeface="楷体_GB2312" pitchFamily="49" charset="-122"/>
              </a:rPr>
              <a:t>和工艺流片费用都是昂贵的。</a:t>
            </a:r>
          </a:p>
          <a:p>
            <a:pPr eaLnBrk="1" fontAlgn="auto" hangingPunct="1">
              <a:lnSpc>
                <a:spcPct val="150000"/>
              </a:lnSpc>
              <a:spcAft>
                <a:spcPts val="0"/>
              </a:spcAft>
              <a:buFontTx/>
              <a:buNone/>
              <a:defRPr/>
            </a:pPr>
            <a:r>
              <a:rPr lang="zh-CN" altLang="en-US" sz="2400" b="1" dirty="0">
                <a:ea typeface="楷体_GB2312" pitchFamily="49" charset="-122"/>
              </a:rPr>
              <a:t>②  研发投片制作具有一定的失败风险。</a:t>
            </a:r>
            <a:r>
              <a:rPr lang="en-US" altLang="zh-CN" sz="2400" b="1" dirty="0">
                <a:ea typeface="楷体_GB2312" pitchFamily="49" charset="-122"/>
              </a:rPr>
              <a:t>FPGA</a:t>
            </a:r>
            <a:r>
              <a:rPr lang="zh-CN" altLang="en-US" sz="2400" b="1" dirty="0">
                <a:ea typeface="楷体_GB2312" pitchFamily="49" charset="-122"/>
              </a:rPr>
              <a:t>／</a:t>
            </a:r>
            <a:r>
              <a:rPr lang="en-US" altLang="zh-CN" sz="2400" b="1" dirty="0">
                <a:ea typeface="楷体_GB2312" pitchFamily="49" charset="-122"/>
              </a:rPr>
              <a:t>CPLD</a:t>
            </a:r>
            <a:r>
              <a:rPr lang="zh-CN" altLang="en-US" sz="2400" b="1" dirty="0">
                <a:ea typeface="楷体_GB2312" pitchFamily="49" charset="-122"/>
              </a:rPr>
              <a:t>完全没有这种风险。</a:t>
            </a:r>
          </a:p>
          <a:p>
            <a:pPr eaLnBrk="1" fontAlgn="auto" hangingPunct="1">
              <a:lnSpc>
                <a:spcPct val="150000"/>
              </a:lnSpc>
              <a:spcAft>
                <a:spcPts val="0"/>
              </a:spcAft>
              <a:buFontTx/>
              <a:buNone/>
              <a:defRPr/>
            </a:pPr>
            <a:r>
              <a:rPr lang="zh-CN" altLang="en-US" sz="2400" b="1" dirty="0">
                <a:ea typeface="楷体_GB2312" pitchFamily="49" charset="-122"/>
              </a:rPr>
              <a:t>③  面市时间较长。</a:t>
            </a:r>
            <a:r>
              <a:rPr lang="en-US" altLang="zh-CN" sz="2400" b="1" dirty="0">
                <a:ea typeface="楷体_GB2312" pitchFamily="49" charset="-122"/>
              </a:rPr>
              <a:t>ASIC</a:t>
            </a:r>
            <a:r>
              <a:rPr lang="zh-CN" altLang="en-US" sz="2400" b="1" dirty="0">
                <a:ea typeface="楷体_GB2312" pitchFamily="49" charset="-122"/>
              </a:rPr>
              <a:t>设计完成后等待加工结果两个月与</a:t>
            </a:r>
            <a:r>
              <a:rPr lang="en-US" altLang="zh-CN" sz="2400" b="1" dirty="0">
                <a:ea typeface="楷体_GB2312" pitchFamily="49" charset="-122"/>
              </a:rPr>
              <a:t>FPGA</a:t>
            </a:r>
            <a:r>
              <a:rPr lang="zh-CN" altLang="en-US" sz="2400" b="1" dirty="0">
                <a:ea typeface="楷体_GB2312" pitchFamily="49" charset="-122"/>
              </a:rPr>
              <a:t>／</a:t>
            </a:r>
            <a:r>
              <a:rPr lang="en-US" altLang="zh-CN" sz="2400" b="1" dirty="0">
                <a:ea typeface="楷体_GB2312" pitchFamily="49" charset="-122"/>
              </a:rPr>
              <a:t>CPLD</a:t>
            </a:r>
            <a:r>
              <a:rPr lang="zh-CN" altLang="en-US" sz="2400" b="1" dirty="0">
                <a:ea typeface="楷体_GB2312" pitchFamily="49" charset="-122"/>
              </a:rPr>
              <a:t>现场烧录不可比。</a:t>
            </a:r>
          </a:p>
          <a:p>
            <a:pPr eaLnBrk="1" fontAlgn="auto" hangingPunct="1">
              <a:lnSpc>
                <a:spcPct val="150000"/>
              </a:lnSpc>
              <a:spcAft>
                <a:spcPts val="0"/>
              </a:spcAft>
              <a:buFontTx/>
              <a:buNone/>
              <a:defRPr/>
            </a:pPr>
            <a:r>
              <a:rPr lang="zh-CN" altLang="en-US" sz="2400" b="1" dirty="0">
                <a:ea typeface="楷体_GB2312" pitchFamily="49" charset="-122"/>
              </a:rPr>
              <a:t>④  改动困难。一旦改动，意味着新的</a:t>
            </a:r>
            <a:r>
              <a:rPr lang="en-US" altLang="zh-CN" sz="2400" b="1" dirty="0">
                <a:ea typeface="楷体_GB2312" pitchFamily="49" charset="-122"/>
              </a:rPr>
              <a:t>Mask</a:t>
            </a:r>
            <a:r>
              <a:rPr lang="zh-CN" altLang="en-US" sz="2400" b="1" dirty="0">
                <a:ea typeface="楷体_GB2312" pitchFamily="49" charset="-122"/>
              </a:rPr>
              <a:t>和工艺流片费用和失败风险。 </a:t>
            </a:r>
          </a:p>
        </p:txBody>
      </p:sp>
      <p:sp>
        <p:nvSpPr>
          <p:cNvPr id="102403" name="Rectangle 2">
            <a:extLst>
              <a:ext uri="{FF2B5EF4-FFF2-40B4-BE49-F238E27FC236}">
                <a16:creationId xmlns:a16="http://schemas.microsoft.com/office/drawing/2014/main" id="{1F61ACF9-2960-451F-A36C-4C4FCAF134C2}"/>
              </a:ext>
            </a:extLst>
          </p:cNvPr>
          <p:cNvSpPr txBox="1">
            <a:spLocks noChangeArrowheads="1"/>
          </p:cNvSpPr>
          <p:nvPr/>
        </p:nvSpPr>
        <p:spPr bwMode="auto">
          <a:xfrm>
            <a:off x="1992313" y="585788"/>
            <a:ext cx="76962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solidFill>
                  <a:srgbClr val="D60093"/>
                </a:solidFill>
                <a:latin typeface="Times New Roman" panose="02020603050405020304" pitchFamily="18" charset="0"/>
              </a:rPr>
              <a:t>ASIC</a:t>
            </a:r>
            <a:r>
              <a:rPr lang="zh-CN" altLang="en-US" sz="3200">
                <a:solidFill>
                  <a:srgbClr val="D60093"/>
                </a:solidFill>
                <a:latin typeface="Times New Roman" panose="02020603050405020304" pitchFamily="18" charset="0"/>
              </a:rPr>
              <a:t>的缺点 </a:t>
            </a:r>
            <a:endParaRPr lang="zh-CN" altLang="en-US" sz="3200">
              <a:solidFill>
                <a:srgbClr val="D60093"/>
              </a:solidFill>
              <a:latin typeface="Times New Roman" panose="02020603050405020304" pitchFamily="18" charset="0"/>
              <a:cs typeface="Times New Roman" panose="02020603050405020304" pitchFamily="18" charset="0"/>
            </a:endParaRPr>
          </a:p>
        </p:txBody>
      </p:sp>
      <p:sp>
        <p:nvSpPr>
          <p:cNvPr id="102404" name="灯片编号占位符 3">
            <a:extLst>
              <a:ext uri="{FF2B5EF4-FFF2-40B4-BE49-F238E27FC236}">
                <a16:creationId xmlns:a16="http://schemas.microsoft.com/office/drawing/2014/main" id="{FF3EE5F8-A7F9-4EF5-BE8B-B89FBA4E847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1F4879E4-7232-4F80-910C-9BC7F0ABBF8A}"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57</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7">
            <a:extLst>
              <a:ext uri="{FF2B5EF4-FFF2-40B4-BE49-F238E27FC236}">
                <a16:creationId xmlns:a16="http://schemas.microsoft.com/office/drawing/2014/main" id="{3D672E6B-2C71-4DE2-B82D-2DBDC07DCD01}"/>
              </a:ext>
            </a:extLst>
          </p:cNvPr>
          <p:cNvSpPr txBox="1">
            <a:spLocks noChangeArrowheads="1"/>
          </p:cNvSpPr>
          <p:nvPr/>
        </p:nvSpPr>
        <p:spPr bwMode="auto">
          <a:xfrm>
            <a:off x="4251325" y="338138"/>
            <a:ext cx="3943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3600">
                <a:solidFill>
                  <a:srgbClr val="003399"/>
                </a:solidFill>
                <a:latin typeface="Arial" panose="020B0604020202020204" pitchFamily="34" charset="0"/>
              </a:rPr>
              <a:t>FPGAs vs. ASICs</a:t>
            </a:r>
            <a:endParaRPr lang="en-US" altLang="zh-CN" sz="3600">
              <a:solidFill>
                <a:srgbClr val="336699"/>
              </a:solidFill>
              <a:latin typeface="Arial" panose="020B0604020202020204" pitchFamily="34" charset="0"/>
            </a:endParaRPr>
          </a:p>
        </p:txBody>
      </p:sp>
      <p:sp>
        <p:nvSpPr>
          <p:cNvPr id="103427" name="Text Box 8">
            <a:extLst>
              <a:ext uri="{FF2B5EF4-FFF2-40B4-BE49-F238E27FC236}">
                <a16:creationId xmlns:a16="http://schemas.microsoft.com/office/drawing/2014/main" id="{5EB56378-1ACF-4C53-A49C-BF6F4309D920}"/>
              </a:ext>
            </a:extLst>
          </p:cNvPr>
          <p:cNvSpPr txBox="1">
            <a:spLocks noChangeArrowheads="1"/>
          </p:cNvSpPr>
          <p:nvPr/>
        </p:nvSpPr>
        <p:spPr bwMode="auto">
          <a:xfrm>
            <a:off x="7851775" y="1449388"/>
            <a:ext cx="12430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a:solidFill>
                  <a:srgbClr val="990033"/>
                </a:solidFill>
                <a:latin typeface="Arial" panose="020B0604020202020204" pitchFamily="34" charset="0"/>
              </a:rPr>
              <a:t>ASICs</a:t>
            </a:r>
            <a:endParaRPr lang="en-US" altLang="zh-CN">
              <a:latin typeface="Arial" panose="020B0604020202020204" pitchFamily="34" charset="0"/>
            </a:endParaRPr>
          </a:p>
        </p:txBody>
      </p:sp>
      <p:grpSp>
        <p:nvGrpSpPr>
          <p:cNvPr id="103428" name="组合 1">
            <a:extLst>
              <a:ext uri="{FF2B5EF4-FFF2-40B4-BE49-F238E27FC236}">
                <a16:creationId xmlns:a16="http://schemas.microsoft.com/office/drawing/2014/main" id="{C1A1F12D-6EFB-426D-9A4F-78A1C4A772B9}"/>
              </a:ext>
            </a:extLst>
          </p:cNvPr>
          <p:cNvGrpSpPr>
            <a:grpSpLocks/>
          </p:cNvGrpSpPr>
          <p:nvPr/>
        </p:nvGrpSpPr>
        <p:grpSpPr bwMode="auto">
          <a:xfrm>
            <a:off x="6769100" y="2025650"/>
            <a:ext cx="3311525" cy="3522663"/>
            <a:chOff x="6768629" y="2024922"/>
            <a:chExt cx="3311996" cy="3523962"/>
          </a:xfrm>
        </p:grpSpPr>
        <p:sp>
          <p:nvSpPr>
            <p:cNvPr id="103440" name="AutoShape 6">
              <a:extLst>
                <a:ext uri="{FF2B5EF4-FFF2-40B4-BE49-F238E27FC236}">
                  <a16:creationId xmlns:a16="http://schemas.microsoft.com/office/drawing/2014/main" id="{9D4C78B3-D944-4DB8-9D3D-78C699BBC723}"/>
                </a:ext>
              </a:extLst>
            </p:cNvPr>
            <p:cNvSpPr>
              <a:spLocks noChangeArrowheads="1"/>
            </p:cNvSpPr>
            <p:nvPr/>
          </p:nvSpPr>
          <p:spPr bwMode="auto">
            <a:xfrm>
              <a:off x="6780038" y="2024922"/>
              <a:ext cx="3299000" cy="1087407"/>
            </a:xfrm>
            <a:prstGeom prst="roundRect">
              <a:avLst>
                <a:gd name="adj" fmla="val 16667"/>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endParaRPr lang="zh-CN" altLang="en-US" sz="1600">
                <a:solidFill>
                  <a:schemeClr val="bg1"/>
                </a:solidFill>
                <a:latin typeface="Times New Roman" panose="02020603050405020304" pitchFamily="18" charset="0"/>
                <a:ea typeface="幼圆" panose="02010509060101010101" pitchFamily="49" charset="-122"/>
              </a:endParaRPr>
            </a:p>
          </p:txBody>
        </p:sp>
        <p:sp>
          <p:nvSpPr>
            <p:cNvPr id="103441" name="Text Box 12">
              <a:extLst>
                <a:ext uri="{FF2B5EF4-FFF2-40B4-BE49-F238E27FC236}">
                  <a16:creationId xmlns:a16="http://schemas.microsoft.com/office/drawing/2014/main" id="{B024F3F9-B3E4-4D46-B1D9-0638C9FD9766}"/>
                </a:ext>
              </a:extLst>
            </p:cNvPr>
            <p:cNvSpPr txBox="1">
              <a:spLocks noChangeArrowheads="1"/>
            </p:cNvSpPr>
            <p:nvPr/>
          </p:nvSpPr>
          <p:spPr bwMode="auto">
            <a:xfrm>
              <a:off x="7104056" y="2197099"/>
              <a:ext cx="2628146" cy="828675"/>
            </a:xfrm>
            <a:prstGeom prst="rect">
              <a:avLst/>
            </a:prstGeom>
            <a:solidFill>
              <a:srgbClr val="0097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高性能</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2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High performance</a:t>
              </a:r>
              <a:r>
                <a:rPr lang="zh-CN" altLang="en-US" sz="2000">
                  <a:solidFill>
                    <a:schemeClr val="bg1"/>
                  </a:solidFill>
                  <a:latin typeface="Times New Roman" panose="02020603050405020304" pitchFamily="18" charset="0"/>
                  <a:ea typeface="幼圆" panose="02010509060101010101" pitchFamily="49" charset="-122"/>
                </a:rPr>
                <a:t>）</a:t>
              </a:r>
              <a:endParaRPr lang="en-US" altLang="zh-CN" sz="2000">
                <a:solidFill>
                  <a:schemeClr val="bg1"/>
                </a:solidFill>
                <a:latin typeface="Times New Roman" panose="02020603050405020304" pitchFamily="18" charset="0"/>
                <a:ea typeface="幼圆" panose="02010509060101010101" pitchFamily="49" charset="-122"/>
              </a:endParaRPr>
            </a:p>
          </p:txBody>
        </p:sp>
        <p:sp>
          <p:nvSpPr>
            <p:cNvPr id="103442" name="AutoShape 17">
              <a:extLst>
                <a:ext uri="{FF2B5EF4-FFF2-40B4-BE49-F238E27FC236}">
                  <a16:creationId xmlns:a16="http://schemas.microsoft.com/office/drawing/2014/main" id="{E0338A3A-405B-4E9B-AB1E-512BEF7F6FA1}"/>
                </a:ext>
              </a:extLst>
            </p:cNvPr>
            <p:cNvSpPr>
              <a:spLocks noChangeArrowheads="1"/>
            </p:cNvSpPr>
            <p:nvPr/>
          </p:nvSpPr>
          <p:spPr bwMode="auto">
            <a:xfrm>
              <a:off x="6780038" y="3238500"/>
              <a:ext cx="3300587" cy="1072391"/>
            </a:xfrm>
            <a:prstGeom prst="roundRect">
              <a:avLst>
                <a:gd name="adj" fmla="val 16667"/>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endParaRPr lang="zh-CN" altLang="en-US" sz="1600">
                <a:solidFill>
                  <a:schemeClr val="bg1"/>
                </a:solidFill>
                <a:latin typeface="Times New Roman" panose="02020603050405020304" pitchFamily="18" charset="0"/>
                <a:ea typeface="幼圆" panose="02010509060101010101" pitchFamily="49" charset="-122"/>
              </a:endParaRPr>
            </a:p>
          </p:txBody>
        </p:sp>
        <p:sp>
          <p:nvSpPr>
            <p:cNvPr id="103443" name="Text Box 18">
              <a:extLst>
                <a:ext uri="{FF2B5EF4-FFF2-40B4-BE49-F238E27FC236}">
                  <a16:creationId xmlns:a16="http://schemas.microsoft.com/office/drawing/2014/main" id="{FF9C0AA2-E205-4702-B7D7-5796FBD5E58E}"/>
                </a:ext>
              </a:extLst>
            </p:cNvPr>
            <p:cNvSpPr txBox="1">
              <a:spLocks noChangeArrowheads="1"/>
            </p:cNvSpPr>
            <p:nvPr/>
          </p:nvSpPr>
          <p:spPr bwMode="auto">
            <a:xfrm>
              <a:off x="7356070" y="3400424"/>
              <a:ext cx="2196121" cy="769180"/>
            </a:xfrm>
            <a:prstGeom prst="rect">
              <a:avLst/>
            </a:prstGeom>
            <a:solidFill>
              <a:srgbClr val="0097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低功耗</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2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Low power</a:t>
              </a:r>
              <a:r>
                <a:rPr lang="zh-CN" altLang="en-US" sz="2000">
                  <a:solidFill>
                    <a:schemeClr val="bg1"/>
                  </a:solidFill>
                  <a:latin typeface="Times New Roman" panose="02020603050405020304" pitchFamily="18" charset="0"/>
                  <a:ea typeface="幼圆" panose="02010509060101010101" pitchFamily="49" charset="-122"/>
                </a:rPr>
                <a:t>）</a:t>
              </a:r>
              <a:endParaRPr lang="en-US" altLang="zh-CN" sz="2000">
                <a:solidFill>
                  <a:schemeClr val="bg1"/>
                </a:solidFill>
                <a:latin typeface="Times New Roman" panose="02020603050405020304" pitchFamily="18" charset="0"/>
                <a:ea typeface="幼圆" panose="02010509060101010101" pitchFamily="49" charset="-122"/>
              </a:endParaRPr>
            </a:p>
          </p:txBody>
        </p:sp>
        <p:sp>
          <p:nvSpPr>
            <p:cNvPr id="103444" name="AutoShape 19">
              <a:extLst>
                <a:ext uri="{FF2B5EF4-FFF2-40B4-BE49-F238E27FC236}">
                  <a16:creationId xmlns:a16="http://schemas.microsoft.com/office/drawing/2014/main" id="{17F3BA79-BB56-44B2-BDB3-2ECED539BA9C}"/>
                </a:ext>
              </a:extLst>
            </p:cNvPr>
            <p:cNvSpPr>
              <a:spLocks noChangeArrowheads="1"/>
            </p:cNvSpPr>
            <p:nvPr/>
          </p:nvSpPr>
          <p:spPr bwMode="auto">
            <a:xfrm>
              <a:off x="6768629" y="4443318"/>
              <a:ext cx="3299000" cy="1105566"/>
            </a:xfrm>
            <a:prstGeom prst="roundRect">
              <a:avLst>
                <a:gd name="adj" fmla="val 16667"/>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endParaRPr lang="zh-CN" altLang="en-US" sz="1600">
                <a:solidFill>
                  <a:schemeClr val="bg1"/>
                </a:solidFill>
                <a:latin typeface="Times New Roman" panose="02020603050405020304" pitchFamily="18" charset="0"/>
                <a:ea typeface="幼圆" panose="02010509060101010101" pitchFamily="49" charset="-122"/>
              </a:endParaRPr>
            </a:p>
          </p:txBody>
        </p:sp>
        <p:sp>
          <p:nvSpPr>
            <p:cNvPr id="103445" name="Text Box 20">
              <a:extLst>
                <a:ext uri="{FF2B5EF4-FFF2-40B4-BE49-F238E27FC236}">
                  <a16:creationId xmlns:a16="http://schemas.microsoft.com/office/drawing/2014/main" id="{D5C991D3-C657-4885-A362-3A70DD17FB61}"/>
                </a:ext>
              </a:extLst>
            </p:cNvPr>
            <p:cNvSpPr txBox="1">
              <a:spLocks noChangeArrowheads="1"/>
            </p:cNvSpPr>
            <p:nvPr/>
          </p:nvSpPr>
          <p:spPr bwMode="auto">
            <a:xfrm>
              <a:off x="6996050" y="4506119"/>
              <a:ext cx="2844157" cy="1018253"/>
            </a:xfrm>
            <a:prstGeom prst="rect">
              <a:avLst/>
            </a:prstGeom>
            <a:solidFill>
              <a:srgbClr val="0097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低成本</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Low cost</a:t>
              </a: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but only </a:t>
              </a:r>
            </a:p>
            <a:p>
              <a:pPr algn="ctr" eaLnBrk="1" hangingPunct="1">
                <a:lnSpc>
                  <a:spcPct val="100000"/>
                </a:lnSpc>
                <a:spcBef>
                  <a:spcPct val="0"/>
                </a:spcBef>
                <a:buFontTx/>
                <a:buNone/>
              </a:pPr>
              <a:r>
                <a:rPr lang="en-US" altLang="zh-CN" sz="2000">
                  <a:solidFill>
                    <a:schemeClr val="bg1"/>
                  </a:solidFill>
                  <a:latin typeface="Times New Roman" panose="02020603050405020304" pitchFamily="18" charset="0"/>
                  <a:ea typeface="幼圆" panose="02010509060101010101" pitchFamily="49" charset="-122"/>
                </a:rPr>
                <a:t>in high volumes)</a:t>
              </a:r>
            </a:p>
          </p:txBody>
        </p:sp>
      </p:grpSp>
      <p:sp>
        <p:nvSpPr>
          <p:cNvPr id="103429" name="Text Box 9">
            <a:extLst>
              <a:ext uri="{FF2B5EF4-FFF2-40B4-BE49-F238E27FC236}">
                <a16:creationId xmlns:a16="http://schemas.microsoft.com/office/drawing/2014/main" id="{80A84D22-5AF3-4D63-882A-1AEC2532DA1F}"/>
              </a:ext>
            </a:extLst>
          </p:cNvPr>
          <p:cNvSpPr txBox="1">
            <a:spLocks noChangeArrowheads="1"/>
          </p:cNvSpPr>
          <p:nvPr/>
        </p:nvSpPr>
        <p:spPr bwMode="auto">
          <a:xfrm>
            <a:off x="3605213" y="1254125"/>
            <a:ext cx="13811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a:solidFill>
                  <a:srgbClr val="990033"/>
                </a:solidFill>
                <a:latin typeface="Arial" panose="020B0604020202020204" pitchFamily="34" charset="0"/>
              </a:rPr>
              <a:t>FPGAs</a:t>
            </a:r>
            <a:endParaRPr lang="en-US" altLang="zh-CN">
              <a:latin typeface="Arial" panose="020B0604020202020204" pitchFamily="34" charset="0"/>
            </a:endParaRPr>
          </a:p>
        </p:txBody>
      </p:sp>
      <p:grpSp>
        <p:nvGrpSpPr>
          <p:cNvPr id="103430" name="组合 2">
            <a:extLst>
              <a:ext uri="{FF2B5EF4-FFF2-40B4-BE49-F238E27FC236}">
                <a16:creationId xmlns:a16="http://schemas.microsoft.com/office/drawing/2014/main" id="{E76BC151-2C5E-4C6E-A7A7-E0AB3D62CBE9}"/>
              </a:ext>
            </a:extLst>
          </p:cNvPr>
          <p:cNvGrpSpPr>
            <a:grpSpLocks/>
          </p:cNvGrpSpPr>
          <p:nvPr/>
        </p:nvGrpSpPr>
        <p:grpSpPr bwMode="auto">
          <a:xfrm>
            <a:off x="2646363" y="1836738"/>
            <a:ext cx="3270250" cy="4256087"/>
            <a:chOff x="2207784" y="1468508"/>
            <a:chExt cx="3269138" cy="4255879"/>
          </a:xfrm>
        </p:grpSpPr>
        <p:sp>
          <p:nvSpPr>
            <p:cNvPr id="103432" name="AutoShape 2">
              <a:extLst>
                <a:ext uri="{FF2B5EF4-FFF2-40B4-BE49-F238E27FC236}">
                  <a16:creationId xmlns:a16="http://schemas.microsoft.com/office/drawing/2014/main" id="{1F250B84-EF24-4E76-A3B5-0F466B946D24}"/>
                </a:ext>
              </a:extLst>
            </p:cNvPr>
            <p:cNvSpPr>
              <a:spLocks noChangeArrowheads="1"/>
            </p:cNvSpPr>
            <p:nvPr/>
          </p:nvSpPr>
          <p:spPr bwMode="auto">
            <a:xfrm>
              <a:off x="2236741" y="1468508"/>
              <a:ext cx="3211224" cy="942835"/>
            </a:xfrm>
            <a:prstGeom prst="roundRect">
              <a:avLst>
                <a:gd name="adj" fmla="val 16667"/>
              </a:avLst>
            </a:prstGeom>
            <a:solidFill>
              <a:srgbClr val="92D050"/>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a:latin typeface="Arial" panose="020B0604020202020204" pitchFamily="34" charset="0"/>
              </a:endParaRPr>
            </a:p>
          </p:txBody>
        </p:sp>
        <p:sp>
          <p:nvSpPr>
            <p:cNvPr id="103433" name="AutoShape 3">
              <a:extLst>
                <a:ext uri="{FF2B5EF4-FFF2-40B4-BE49-F238E27FC236}">
                  <a16:creationId xmlns:a16="http://schemas.microsoft.com/office/drawing/2014/main" id="{646C9FA8-232D-4189-AA89-0E5DDFD64AD3}"/>
                </a:ext>
              </a:extLst>
            </p:cNvPr>
            <p:cNvSpPr>
              <a:spLocks noChangeArrowheads="1"/>
            </p:cNvSpPr>
            <p:nvPr/>
          </p:nvSpPr>
          <p:spPr bwMode="auto">
            <a:xfrm>
              <a:off x="2207786" y="2582864"/>
              <a:ext cx="3269136" cy="928616"/>
            </a:xfrm>
            <a:prstGeom prst="roundRect">
              <a:avLst>
                <a:gd name="adj" fmla="val 16667"/>
              </a:avLst>
            </a:prstGeom>
            <a:solidFill>
              <a:srgbClr val="92D050"/>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a:latin typeface="Arial" panose="020B0604020202020204" pitchFamily="34" charset="0"/>
              </a:endParaRPr>
            </a:p>
          </p:txBody>
        </p:sp>
        <p:sp>
          <p:nvSpPr>
            <p:cNvPr id="103434" name="AutoShape 4">
              <a:extLst>
                <a:ext uri="{FF2B5EF4-FFF2-40B4-BE49-F238E27FC236}">
                  <a16:creationId xmlns:a16="http://schemas.microsoft.com/office/drawing/2014/main" id="{AE4CAC31-C556-4E31-869F-62283E3BA396}"/>
                </a:ext>
              </a:extLst>
            </p:cNvPr>
            <p:cNvSpPr>
              <a:spLocks noChangeArrowheads="1"/>
            </p:cNvSpPr>
            <p:nvPr/>
          </p:nvSpPr>
          <p:spPr bwMode="auto">
            <a:xfrm>
              <a:off x="2207785" y="3681014"/>
              <a:ext cx="3269136" cy="936052"/>
            </a:xfrm>
            <a:prstGeom prst="roundRect">
              <a:avLst>
                <a:gd name="adj" fmla="val 16667"/>
              </a:avLst>
            </a:prstGeom>
            <a:solidFill>
              <a:srgbClr val="92D050"/>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a:latin typeface="Arial" panose="020B0604020202020204" pitchFamily="34" charset="0"/>
              </a:endParaRPr>
            </a:p>
          </p:txBody>
        </p:sp>
        <p:sp>
          <p:nvSpPr>
            <p:cNvPr id="103435" name="AutoShape 5">
              <a:extLst>
                <a:ext uri="{FF2B5EF4-FFF2-40B4-BE49-F238E27FC236}">
                  <a16:creationId xmlns:a16="http://schemas.microsoft.com/office/drawing/2014/main" id="{A016516F-0D1A-494B-9F06-C747A4AD6669}"/>
                </a:ext>
              </a:extLst>
            </p:cNvPr>
            <p:cNvSpPr>
              <a:spLocks noChangeArrowheads="1"/>
            </p:cNvSpPr>
            <p:nvPr/>
          </p:nvSpPr>
          <p:spPr bwMode="auto">
            <a:xfrm>
              <a:off x="2207784" y="4797076"/>
              <a:ext cx="3269137" cy="927311"/>
            </a:xfrm>
            <a:prstGeom prst="roundRect">
              <a:avLst>
                <a:gd name="adj" fmla="val 16667"/>
              </a:avLst>
            </a:prstGeom>
            <a:solidFill>
              <a:srgbClr val="92D050"/>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endParaRPr lang="zh-CN" altLang="en-US" sz="1600">
                <a:solidFill>
                  <a:schemeClr val="bg1"/>
                </a:solidFill>
                <a:latin typeface="Times New Roman" panose="02020603050405020304" pitchFamily="18" charset="0"/>
                <a:ea typeface="幼圆" panose="02010509060101010101" pitchFamily="49" charset="-122"/>
              </a:endParaRPr>
            </a:p>
          </p:txBody>
        </p:sp>
        <p:sp>
          <p:nvSpPr>
            <p:cNvPr id="103436" name="Text Box 13">
              <a:extLst>
                <a:ext uri="{FF2B5EF4-FFF2-40B4-BE49-F238E27FC236}">
                  <a16:creationId xmlns:a16="http://schemas.microsoft.com/office/drawing/2014/main" id="{7EC2D141-023A-495A-AC40-410DAFD03C5E}"/>
                </a:ext>
              </a:extLst>
            </p:cNvPr>
            <p:cNvSpPr txBox="1">
              <a:spLocks noChangeArrowheads="1"/>
            </p:cNvSpPr>
            <p:nvPr/>
          </p:nvSpPr>
          <p:spPr bwMode="auto">
            <a:xfrm>
              <a:off x="2765467" y="1549400"/>
              <a:ext cx="2092239" cy="70788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货架产品</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Off-the-shelf</a:t>
              </a:r>
              <a:r>
                <a:rPr lang="zh-CN" altLang="en-US" sz="2000">
                  <a:solidFill>
                    <a:schemeClr val="bg1"/>
                  </a:solidFill>
                  <a:latin typeface="Times New Roman" panose="02020603050405020304" pitchFamily="18" charset="0"/>
                  <a:ea typeface="幼圆" panose="02010509060101010101" pitchFamily="49" charset="-122"/>
                </a:rPr>
                <a:t>）</a:t>
              </a:r>
              <a:endParaRPr lang="en-US" altLang="zh-CN" sz="2000">
                <a:solidFill>
                  <a:schemeClr val="bg1"/>
                </a:solidFill>
                <a:latin typeface="Times New Roman" panose="02020603050405020304" pitchFamily="18" charset="0"/>
                <a:ea typeface="幼圆" panose="02010509060101010101" pitchFamily="49" charset="-122"/>
              </a:endParaRPr>
            </a:p>
          </p:txBody>
        </p:sp>
        <p:sp>
          <p:nvSpPr>
            <p:cNvPr id="103437" name="Text Box 15">
              <a:extLst>
                <a:ext uri="{FF2B5EF4-FFF2-40B4-BE49-F238E27FC236}">
                  <a16:creationId xmlns:a16="http://schemas.microsoft.com/office/drawing/2014/main" id="{59F1F206-FF88-4602-A652-E344F57D21F5}"/>
                </a:ext>
              </a:extLst>
            </p:cNvPr>
            <p:cNvSpPr txBox="1">
              <a:spLocks noChangeArrowheads="1"/>
            </p:cNvSpPr>
            <p:nvPr/>
          </p:nvSpPr>
          <p:spPr bwMode="auto">
            <a:xfrm>
              <a:off x="2207785" y="2665413"/>
              <a:ext cx="3240180" cy="70788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开发成本低、风险低</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Low development costs</a:t>
              </a:r>
              <a:r>
                <a:rPr lang="zh-CN" altLang="en-US" sz="2000">
                  <a:solidFill>
                    <a:schemeClr val="bg1"/>
                  </a:solidFill>
                  <a:latin typeface="Times New Roman" panose="02020603050405020304" pitchFamily="18" charset="0"/>
                  <a:ea typeface="幼圆" panose="02010509060101010101" pitchFamily="49" charset="-122"/>
                </a:rPr>
                <a:t>）</a:t>
              </a:r>
              <a:endParaRPr lang="en-US" altLang="zh-CN" sz="2000">
                <a:solidFill>
                  <a:schemeClr val="bg1"/>
                </a:solidFill>
                <a:latin typeface="Times New Roman" panose="02020603050405020304" pitchFamily="18" charset="0"/>
                <a:ea typeface="幼圆" panose="02010509060101010101" pitchFamily="49" charset="-122"/>
              </a:endParaRPr>
            </a:p>
          </p:txBody>
        </p:sp>
        <p:sp>
          <p:nvSpPr>
            <p:cNvPr id="103438" name="Text Box 16">
              <a:extLst>
                <a:ext uri="{FF2B5EF4-FFF2-40B4-BE49-F238E27FC236}">
                  <a16:creationId xmlns:a16="http://schemas.microsoft.com/office/drawing/2014/main" id="{461FC319-C9BD-485D-AF80-D399C676B1A0}"/>
                </a:ext>
              </a:extLst>
            </p:cNvPr>
            <p:cNvSpPr txBox="1">
              <a:spLocks noChangeArrowheads="1"/>
            </p:cNvSpPr>
            <p:nvPr/>
          </p:nvSpPr>
          <p:spPr bwMode="auto">
            <a:xfrm>
              <a:off x="2502716" y="4881234"/>
              <a:ext cx="2621230" cy="70788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可重构</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Reconfigurability</a:t>
              </a:r>
              <a:r>
                <a:rPr lang="zh-CN" altLang="en-US" sz="2000">
                  <a:solidFill>
                    <a:schemeClr val="bg1"/>
                  </a:solidFill>
                  <a:latin typeface="Times New Roman" panose="02020603050405020304" pitchFamily="18" charset="0"/>
                  <a:ea typeface="幼圆" panose="02010509060101010101" pitchFamily="49" charset="-122"/>
                </a:rPr>
                <a:t>）</a:t>
              </a:r>
              <a:endParaRPr lang="en-US" altLang="zh-CN" sz="2000">
                <a:solidFill>
                  <a:schemeClr val="bg1"/>
                </a:solidFill>
                <a:latin typeface="Times New Roman" panose="02020603050405020304" pitchFamily="18" charset="0"/>
                <a:ea typeface="幼圆" panose="02010509060101010101" pitchFamily="49" charset="-122"/>
              </a:endParaRPr>
            </a:p>
          </p:txBody>
        </p:sp>
        <p:sp>
          <p:nvSpPr>
            <p:cNvPr id="103439" name="Text Box 14">
              <a:extLst>
                <a:ext uri="{FF2B5EF4-FFF2-40B4-BE49-F238E27FC236}">
                  <a16:creationId xmlns:a16="http://schemas.microsoft.com/office/drawing/2014/main" id="{4C9ADBB5-B153-402B-95E2-D6BC66D47969}"/>
                </a:ext>
              </a:extLst>
            </p:cNvPr>
            <p:cNvSpPr txBox="1">
              <a:spLocks noChangeArrowheads="1"/>
            </p:cNvSpPr>
            <p:nvPr/>
          </p:nvSpPr>
          <p:spPr bwMode="auto">
            <a:xfrm>
              <a:off x="2236741" y="3789020"/>
              <a:ext cx="3240180" cy="70788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开发时间短</a:t>
              </a:r>
              <a:endParaRPr lang="en-US" altLang="zh-CN" sz="2000">
                <a:solidFill>
                  <a:schemeClr val="bg1"/>
                </a:solidFill>
                <a:latin typeface="Times New Roman" panose="02020603050405020304" pitchFamily="18" charset="0"/>
                <a:ea typeface="幼圆" panose="02010509060101010101" pitchFamily="49" charset="-122"/>
              </a:endParaRPr>
            </a:p>
            <a:p>
              <a:pPr algn="ctr" eaLnBrk="1" hangingPunct="1">
                <a:lnSpc>
                  <a:spcPct val="100000"/>
                </a:lnSpc>
                <a:spcBef>
                  <a:spcPct val="0"/>
                </a:spcBef>
                <a:buFontTx/>
                <a:buNone/>
              </a:pPr>
              <a:r>
                <a:rPr lang="zh-CN" altLang="en-US" sz="2000">
                  <a:solidFill>
                    <a:schemeClr val="bg1"/>
                  </a:solidFill>
                  <a:latin typeface="Times New Roman" panose="02020603050405020304" pitchFamily="18" charset="0"/>
                  <a:ea typeface="幼圆" panose="02010509060101010101" pitchFamily="49" charset="-122"/>
                </a:rPr>
                <a:t>（</a:t>
              </a:r>
              <a:r>
                <a:rPr lang="en-US" altLang="zh-CN" sz="2000">
                  <a:solidFill>
                    <a:schemeClr val="bg1"/>
                  </a:solidFill>
                  <a:latin typeface="Times New Roman" panose="02020603050405020304" pitchFamily="18" charset="0"/>
                  <a:ea typeface="幼圆" panose="02010509060101010101" pitchFamily="49" charset="-122"/>
                </a:rPr>
                <a:t>Short time to the market</a:t>
              </a:r>
              <a:r>
                <a:rPr lang="zh-CN" altLang="en-US" sz="2000">
                  <a:solidFill>
                    <a:schemeClr val="bg1"/>
                  </a:solidFill>
                  <a:latin typeface="Times New Roman" panose="02020603050405020304" pitchFamily="18" charset="0"/>
                  <a:ea typeface="幼圆" panose="02010509060101010101" pitchFamily="49" charset="-122"/>
                </a:rPr>
                <a:t>）</a:t>
              </a:r>
              <a:endParaRPr lang="en-US" altLang="zh-CN" sz="2000">
                <a:solidFill>
                  <a:schemeClr val="bg1"/>
                </a:solidFill>
                <a:latin typeface="Times New Roman" panose="02020603050405020304" pitchFamily="18" charset="0"/>
                <a:ea typeface="幼圆" panose="02010509060101010101" pitchFamily="49" charset="-122"/>
              </a:endParaRPr>
            </a:p>
          </p:txBody>
        </p:sp>
      </p:grpSp>
      <p:sp>
        <p:nvSpPr>
          <p:cNvPr id="103431" name="灯片编号占位符 3">
            <a:extLst>
              <a:ext uri="{FF2B5EF4-FFF2-40B4-BE49-F238E27FC236}">
                <a16:creationId xmlns:a16="http://schemas.microsoft.com/office/drawing/2014/main" id="{70990D10-AC55-4F76-8F20-3668EEF1D32D}"/>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28F16752-CAAB-4D96-929F-A4674FE2ED2C}"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58</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a:extLst>
              <a:ext uri="{FF2B5EF4-FFF2-40B4-BE49-F238E27FC236}">
                <a16:creationId xmlns:a16="http://schemas.microsoft.com/office/drawing/2014/main" id="{D3F4F3C7-633B-427B-A7BC-062F76E8D5E6}"/>
              </a:ext>
            </a:extLst>
          </p:cNvPr>
          <p:cNvSpPr>
            <a:spLocks noGrp="1" noChangeArrowheads="1"/>
          </p:cNvSpPr>
          <p:nvPr>
            <p:ph idx="4294967295"/>
          </p:nvPr>
        </p:nvSpPr>
        <p:spPr>
          <a:xfrm>
            <a:off x="1919288" y="2133600"/>
            <a:ext cx="8893175" cy="2555875"/>
          </a:xfrm>
        </p:spPr>
        <p:txBody>
          <a:bodyPr/>
          <a:lstStyle/>
          <a:p>
            <a:pPr marL="0" indent="0" algn="just" eaLnBrk="1" hangingPunct="1">
              <a:lnSpc>
                <a:spcPct val="150000"/>
              </a:lnSpc>
              <a:spcBef>
                <a:spcPct val="0"/>
              </a:spcBef>
              <a:buFont typeface="Arial" panose="020B0604020202020204" pitchFamily="34" charset="0"/>
              <a:buNone/>
            </a:pPr>
            <a:r>
              <a:rPr lang="en-US" altLang="en-US" b="1">
                <a:ea typeface="楷体_GB2312" pitchFamily="49" charset="-122"/>
              </a:rPr>
              <a:t>    IP</a:t>
            </a:r>
            <a:r>
              <a:rPr lang="zh-CN" altLang="en-US" b="1">
                <a:ea typeface="楷体_GB2312" pitchFamily="49" charset="-122"/>
              </a:rPr>
              <a:t>核，全称知识产权核（</a:t>
            </a:r>
            <a:r>
              <a:rPr lang="en-US" altLang="en-US" b="1">
                <a:ea typeface="楷体_GB2312" pitchFamily="49" charset="-122"/>
              </a:rPr>
              <a:t>intellectual property core）</a:t>
            </a:r>
            <a:r>
              <a:rPr lang="zh-CN" altLang="en-US" b="1">
                <a:ea typeface="楷体_GB2312" pitchFamily="49" charset="-122"/>
              </a:rPr>
              <a:t>，是指某一方提供的、已经通过了设计验证的可重用模块电路。</a:t>
            </a:r>
          </a:p>
        </p:txBody>
      </p:sp>
      <p:sp>
        <p:nvSpPr>
          <p:cNvPr id="104451" name="灯片编号占位符 3">
            <a:extLst>
              <a:ext uri="{FF2B5EF4-FFF2-40B4-BE49-F238E27FC236}">
                <a16:creationId xmlns:a16="http://schemas.microsoft.com/office/drawing/2014/main" id="{FE0CAFC5-609E-46CD-B345-41133B1637E2}"/>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4D7E424-73FF-40CD-8100-1A241C224312}"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59</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04452" name="文本框 29">
            <a:extLst>
              <a:ext uri="{FF2B5EF4-FFF2-40B4-BE49-F238E27FC236}">
                <a16:creationId xmlns:a16="http://schemas.microsoft.com/office/drawing/2014/main" id="{D67773D1-1B8F-4D07-BF1E-CE1F820AFF49}"/>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§1.4  </a:t>
            </a:r>
            <a:r>
              <a:rPr lang="zh-CN" altLang="en-US" sz="3600">
                <a:solidFill>
                  <a:srgbClr val="D60093"/>
                </a:solidFill>
                <a:latin typeface="Arial" panose="020B0604020202020204" pitchFamily="34" charset="0"/>
                <a:ea typeface="黑体" panose="02010609060101010101" pitchFamily="49" charset="-122"/>
              </a:rPr>
              <a:t>知识产权核（</a:t>
            </a:r>
            <a:r>
              <a:rPr lang="en-US" altLang="zh-CN" sz="3600">
                <a:solidFill>
                  <a:srgbClr val="D60093"/>
                </a:solidFill>
                <a:latin typeface="Arial" panose="020B0604020202020204" pitchFamily="34" charset="0"/>
                <a:ea typeface="黑体" panose="02010609060101010101" pitchFamily="49" charset="-122"/>
              </a:rPr>
              <a:t>IP</a:t>
            </a:r>
            <a:r>
              <a:rPr lang="zh-CN" altLang="en-US" sz="3600">
                <a:solidFill>
                  <a:srgbClr val="D60093"/>
                </a:solidFill>
                <a:latin typeface="Arial" panose="020B0604020202020204" pitchFamily="34" charset="0"/>
                <a:ea typeface="黑体" panose="02010609060101010101" pitchFamily="49" charset="-122"/>
              </a:rPr>
              <a:t>核）</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cover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8EC799A-A180-40F8-8C23-6DB9D84ACEFD}"/>
              </a:ext>
            </a:extLst>
          </p:cNvPr>
          <p:cNvSpPr txBox="1">
            <a:spLocks noChangeArrowheads="1"/>
          </p:cNvSpPr>
          <p:nvPr/>
        </p:nvSpPr>
        <p:spPr bwMode="auto">
          <a:xfrm>
            <a:off x="1811338" y="1382713"/>
            <a:ext cx="90900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40000"/>
              </a:spcBef>
              <a:buClr>
                <a:schemeClr val="accent1"/>
              </a:buClr>
              <a:buSzPct val="50000"/>
              <a:buFontTx/>
              <a:buNone/>
            </a:pPr>
            <a:r>
              <a:rPr lang="zh-CN" altLang="en-US">
                <a:solidFill>
                  <a:srgbClr val="0000FF"/>
                </a:solidFill>
                <a:latin typeface="楷体_GB2312" pitchFamily="49" charset="-122"/>
              </a:rPr>
              <a:t>教 材：</a:t>
            </a:r>
          </a:p>
          <a:p>
            <a:pPr eaLnBrk="1" hangingPunct="1">
              <a:lnSpc>
                <a:spcPct val="110000"/>
              </a:lnSpc>
              <a:spcBef>
                <a:spcPct val="65000"/>
              </a:spcBef>
              <a:buClr>
                <a:srgbClr val="CC0000"/>
              </a:buClr>
              <a:buSzPct val="60000"/>
              <a:buFont typeface="Wingdings" panose="05000000000000000000" pitchFamily="2" charset="2"/>
              <a:buChar char="l"/>
            </a:pPr>
            <a:r>
              <a:rPr lang="en-US" altLang="zh-CN" sz="2200">
                <a:latin typeface="Tahoma" panose="020B0604030504040204" pitchFamily="34" charset="0"/>
              </a:rPr>
              <a:t>《</a:t>
            </a:r>
            <a:r>
              <a:rPr lang="zh-CN" altLang="en-US" sz="2200">
                <a:latin typeface="Tahoma" panose="020B0604030504040204" pitchFamily="34" charset="0"/>
              </a:rPr>
              <a:t>电子设计自动化技术</a:t>
            </a:r>
            <a:r>
              <a:rPr lang="en-US" altLang="zh-CN" sz="2200">
                <a:latin typeface="Tahoma" panose="020B0604030504040204" pitchFamily="34" charset="0"/>
              </a:rPr>
              <a:t>》</a:t>
            </a:r>
            <a:r>
              <a:rPr lang="zh-CN" altLang="en-US" sz="2200">
                <a:latin typeface="Tahoma" panose="020B0604030504040204" pitchFamily="34" charset="0"/>
              </a:rPr>
              <a:t>，李平 李辉 杜涛 谢小东编著，电子科技大学出版社，</a:t>
            </a:r>
            <a:r>
              <a:rPr lang="en-US" altLang="zh-CN" sz="2200">
                <a:latin typeface="Tahoma" panose="020B0604030504040204" pitchFamily="34" charset="0"/>
              </a:rPr>
              <a:t>2008</a:t>
            </a:r>
          </a:p>
          <a:p>
            <a:pPr eaLnBrk="1" hangingPunct="1">
              <a:lnSpc>
                <a:spcPct val="110000"/>
              </a:lnSpc>
              <a:spcBef>
                <a:spcPct val="40000"/>
              </a:spcBef>
              <a:buClr>
                <a:schemeClr val="accent1"/>
              </a:buClr>
              <a:buSzPct val="50000"/>
              <a:buFontTx/>
              <a:buNone/>
            </a:pPr>
            <a:r>
              <a:rPr lang="zh-CN" altLang="en-US">
                <a:solidFill>
                  <a:srgbClr val="0000FF"/>
                </a:solidFill>
                <a:latin typeface="楷体_GB2312" pitchFamily="49" charset="-122"/>
              </a:rPr>
              <a:t>参考资料：</a:t>
            </a:r>
          </a:p>
          <a:p>
            <a:pPr eaLnBrk="1" hangingPunct="1">
              <a:lnSpc>
                <a:spcPct val="110000"/>
              </a:lnSpc>
              <a:spcBef>
                <a:spcPct val="40000"/>
              </a:spcBef>
              <a:buClr>
                <a:srgbClr val="000076"/>
              </a:buClr>
              <a:buSzPct val="60000"/>
              <a:buFont typeface="Wingdings" panose="05000000000000000000" pitchFamily="2" charset="2"/>
              <a:buChar char="n"/>
            </a:pPr>
            <a:r>
              <a:rPr lang="zh-CN" altLang="zh-CN" sz="2000">
                <a:latin typeface="Tahoma" panose="020B0604030504040204" pitchFamily="34" charset="0"/>
              </a:rPr>
              <a:t>《数字</a:t>
            </a:r>
            <a:r>
              <a:rPr lang="zh-CN" altLang="en-US" sz="2000">
                <a:latin typeface="Tahoma" panose="020B0604030504040204" pitchFamily="34" charset="0"/>
              </a:rPr>
              <a:t>设计</a:t>
            </a:r>
            <a:r>
              <a:rPr lang="en-US" altLang="zh-CN" sz="2000">
                <a:latin typeface="Tahoma" panose="020B0604030504040204" pitchFamily="34" charset="0"/>
              </a:rPr>
              <a:t>FPGA</a:t>
            </a:r>
            <a:r>
              <a:rPr lang="zh-CN" altLang="en-US" sz="2000">
                <a:latin typeface="Tahoma" panose="020B0604030504040204" pitchFamily="34" charset="0"/>
              </a:rPr>
              <a:t>应用</a:t>
            </a:r>
            <a:r>
              <a:rPr lang="en-US" altLang="zh-CN" sz="2000">
                <a:latin typeface="Tahoma" panose="020B0604030504040204" pitchFamily="34" charset="0"/>
              </a:rPr>
              <a:t>》</a:t>
            </a:r>
            <a:r>
              <a:rPr lang="zh-CN" altLang="zh-CN" sz="2000">
                <a:latin typeface="Tahoma" panose="020B0604030504040204" pitchFamily="34" charset="0"/>
              </a:rPr>
              <a:t>，</a:t>
            </a:r>
            <a:r>
              <a:rPr lang="zh-CN" altLang="en-US" sz="2000">
                <a:latin typeface="Tahoma" panose="020B0604030504040204" pitchFamily="34" charset="0"/>
              </a:rPr>
              <a:t>姜书艳 陈学英 黄志奇</a:t>
            </a:r>
            <a:r>
              <a:rPr lang="zh-CN" altLang="zh-CN" sz="2000">
                <a:latin typeface="Tahoma" panose="020B0604030504040204" pitchFamily="34" charset="0"/>
              </a:rPr>
              <a:t>主编，</a:t>
            </a:r>
            <a:r>
              <a:rPr lang="zh-CN" altLang="en-US" sz="2000">
                <a:latin typeface="Tahoma" panose="020B0604030504040204" pitchFamily="34" charset="0"/>
              </a:rPr>
              <a:t>科 学出版社</a:t>
            </a:r>
            <a:r>
              <a:rPr lang="zh-CN" altLang="zh-CN" sz="2000">
                <a:latin typeface="Tahoma" panose="020B0604030504040204" pitchFamily="34" charset="0"/>
              </a:rPr>
              <a:t>，20</a:t>
            </a:r>
            <a:r>
              <a:rPr lang="en-US" altLang="zh-CN" sz="2000">
                <a:latin typeface="Tahoma" panose="020B0604030504040204" pitchFamily="34" charset="0"/>
              </a:rPr>
              <a:t>18</a:t>
            </a:r>
          </a:p>
          <a:p>
            <a:pPr eaLnBrk="1" hangingPunct="1">
              <a:lnSpc>
                <a:spcPct val="100000"/>
              </a:lnSpc>
              <a:spcBef>
                <a:spcPct val="40000"/>
              </a:spcBef>
              <a:buClr>
                <a:srgbClr val="000076"/>
              </a:buClr>
              <a:buSzPct val="60000"/>
              <a:buFont typeface="Wingdings" panose="05000000000000000000" pitchFamily="2" charset="2"/>
              <a:buChar char="n"/>
            </a:pPr>
            <a:r>
              <a:rPr lang="en-US" altLang="zh-CN" sz="2000">
                <a:latin typeface="Tahoma" panose="020B0604030504040204" pitchFamily="34" charset="0"/>
              </a:rPr>
              <a:t>《 FPGA</a:t>
            </a:r>
            <a:r>
              <a:rPr lang="zh-CN" altLang="en-US" sz="2000">
                <a:latin typeface="Tahoma" panose="020B0604030504040204" pitchFamily="34" charset="0"/>
              </a:rPr>
              <a:t>应用实验教程</a:t>
            </a:r>
            <a:r>
              <a:rPr lang="en-US" altLang="zh-CN" sz="2000">
                <a:latin typeface="Tahoma" panose="020B0604030504040204" pitchFamily="34" charset="0"/>
              </a:rPr>
              <a:t>》</a:t>
            </a:r>
            <a:r>
              <a:rPr lang="zh-CN" altLang="en-US" sz="2000">
                <a:latin typeface="Tahoma" panose="020B0604030504040204" pitchFamily="34" charset="0"/>
              </a:rPr>
              <a:t>，陈学英 李颖主编，国防工业 出版社，</a:t>
            </a:r>
            <a:r>
              <a:rPr lang="en-US" altLang="zh-CN" sz="2000">
                <a:latin typeface="Tahoma" panose="020B0604030504040204" pitchFamily="34" charset="0"/>
              </a:rPr>
              <a:t>2013</a:t>
            </a:r>
          </a:p>
          <a:p>
            <a:pPr eaLnBrk="1" hangingPunct="1">
              <a:lnSpc>
                <a:spcPct val="100000"/>
              </a:lnSpc>
              <a:spcBef>
                <a:spcPct val="40000"/>
              </a:spcBef>
              <a:buClr>
                <a:srgbClr val="000076"/>
              </a:buClr>
              <a:buSzPct val="60000"/>
              <a:buFont typeface="Wingdings" panose="05000000000000000000" pitchFamily="2" charset="2"/>
              <a:buChar char="n"/>
            </a:pPr>
            <a:r>
              <a:rPr lang="en-US" altLang="zh-CN" sz="2000">
                <a:latin typeface="Tahoma" panose="020B0604030504040204" pitchFamily="34" charset="0"/>
              </a:rPr>
              <a:t>《Xilinx FPGA</a:t>
            </a:r>
            <a:r>
              <a:rPr lang="zh-CN" altLang="en-US" sz="2000">
                <a:latin typeface="Tahoma" panose="020B0604030504040204" pitchFamily="34" charset="0"/>
              </a:rPr>
              <a:t>原理与实践 </a:t>
            </a:r>
            <a:r>
              <a:rPr lang="en-US" altLang="zh-CN" sz="2000">
                <a:latin typeface="Tahoma" panose="020B0604030504040204" pitchFamily="34" charset="0"/>
              </a:rPr>
              <a:t>–</a:t>
            </a:r>
            <a:r>
              <a:rPr lang="zh-CN" altLang="en-US" sz="2000">
                <a:latin typeface="Tahoma" panose="020B0604030504040204" pitchFamily="34" charset="0"/>
              </a:rPr>
              <a:t>基于</a:t>
            </a:r>
            <a:r>
              <a:rPr lang="en-US" altLang="zh-CN" sz="2000">
                <a:latin typeface="Tahoma" panose="020B0604030504040204" pitchFamily="34" charset="0"/>
              </a:rPr>
              <a:t>Vivado</a:t>
            </a:r>
            <a:r>
              <a:rPr lang="zh-CN" altLang="en-US" sz="2000">
                <a:latin typeface="Tahoma" panose="020B0604030504040204" pitchFamily="34" charset="0"/>
              </a:rPr>
              <a:t>和</a:t>
            </a:r>
            <a:r>
              <a:rPr lang="en-US" altLang="zh-CN" sz="2000">
                <a:latin typeface="Tahoma" panose="020B0604030504040204" pitchFamily="34" charset="0"/>
              </a:rPr>
              <a:t>Verilog HDL 》</a:t>
            </a:r>
            <a:endParaRPr lang="zh-CN" altLang="en-US" sz="2000">
              <a:latin typeface="Tahoma" panose="020B0604030504040204" pitchFamily="34" charset="0"/>
            </a:endParaRPr>
          </a:p>
          <a:p>
            <a:pPr eaLnBrk="1" hangingPunct="1">
              <a:lnSpc>
                <a:spcPct val="100000"/>
              </a:lnSpc>
              <a:spcBef>
                <a:spcPct val="40000"/>
              </a:spcBef>
              <a:buClr>
                <a:srgbClr val="000076"/>
              </a:buClr>
              <a:buSzPct val="60000"/>
              <a:buFont typeface="Wingdings" panose="05000000000000000000" pitchFamily="2" charset="2"/>
              <a:buNone/>
            </a:pPr>
            <a:r>
              <a:rPr lang="zh-CN" altLang="en-US" sz="2000">
                <a:latin typeface="Tahoma" panose="020B0604030504040204" pitchFamily="34" charset="0"/>
              </a:rPr>
              <a:t>     卢有亮编著，机械工业出版社，</a:t>
            </a:r>
            <a:r>
              <a:rPr lang="en-US" altLang="zh-CN" sz="2000">
                <a:latin typeface="Tahoma" panose="020B0604030504040204" pitchFamily="34" charset="0"/>
              </a:rPr>
              <a:t>2018</a:t>
            </a:r>
          </a:p>
          <a:p>
            <a:pPr eaLnBrk="1" hangingPunct="1">
              <a:lnSpc>
                <a:spcPct val="100000"/>
              </a:lnSpc>
              <a:spcBef>
                <a:spcPct val="40000"/>
              </a:spcBef>
              <a:buClr>
                <a:srgbClr val="000076"/>
              </a:buClr>
              <a:buSzPct val="60000"/>
              <a:buFont typeface="Wingdings" panose="05000000000000000000" pitchFamily="2" charset="2"/>
              <a:buChar char="n"/>
            </a:pPr>
            <a:r>
              <a:rPr lang="en-US" altLang="zh-CN" sz="2000">
                <a:latin typeface="Tahoma" panose="020B0604030504040204" pitchFamily="34" charset="0"/>
              </a:rPr>
              <a:t>《VHDL</a:t>
            </a:r>
            <a:r>
              <a:rPr lang="zh-CN" altLang="en-US" sz="2000">
                <a:latin typeface="Tahoma" panose="020B0604030504040204" pitchFamily="34" charset="0"/>
              </a:rPr>
              <a:t>实用教程</a:t>
            </a:r>
            <a:r>
              <a:rPr lang="en-US" altLang="zh-CN" sz="2000">
                <a:latin typeface="Tahoma" panose="020B0604030504040204" pitchFamily="34" charset="0"/>
              </a:rPr>
              <a:t>》</a:t>
            </a:r>
            <a:r>
              <a:rPr lang="zh-CN" altLang="en-US" sz="2000">
                <a:latin typeface="Tahoma" panose="020B0604030504040204" pitchFamily="34" charset="0"/>
              </a:rPr>
              <a:t>，潘 松 王国栋 编著， 电子科技大学 出 版社</a:t>
            </a:r>
            <a:endParaRPr lang="en-US" altLang="zh-CN" sz="2000">
              <a:latin typeface="Tahoma" panose="020B0604030504040204" pitchFamily="34" charset="0"/>
            </a:endParaRPr>
          </a:p>
        </p:txBody>
      </p:sp>
      <p:sp>
        <p:nvSpPr>
          <p:cNvPr id="45059" name="灯片编号占位符 5">
            <a:extLst>
              <a:ext uri="{FF2B5EF4-FFF2-40B4-BE49-F238E27FC236}">
                <a16:creationId xmlns:a16="http://schemas.microsoft.com/office/drawing/2014/main" id="{777AB889-E874-47C6-BFB6-47D5E24E9F25}"/>
              </a:ext>
            </a:extLst>
          </p:cNvPr>
          <p:cNvSpPr txBox="1">
            <a:spLocks noGrp="1" noChangeArrowheads="1"/>
          </p:cNvSpPr>
          <p:nvPr/>
        </p:nvSpPr>
        <p:spPr bwMode="auto">
          <a:xfrm>
            <a:off x="8832850" y="6243638"/>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endParaRPr lang="zh-CN" altLang="en-US" sz="1600" b="0">
              <a:solidFill>
                <a:srgbClr val="3333CC"/>
              </a:solidFill>
              <a:latin typeface="Times New Roman" panose="02020603050405020304" pitchFamily="18" charset="0"/>
              <a:ea typeface="微软雅黑" panose="020B0503020204020204" pitchFamily="34" charset="-122"/>
            </a:endParaRPr>
          </a:p>
        </p:txBody>
      </p:sp>
      <p:sp>
        <p:nvSpPr>
          <p:cNvPr id="45060" name="灯片编号占位符 3">
            <a:extLst>
              <a:ext uri="{FF2B5EF4-FFF2-40B4-BE49-F238E27FC236}">
                <a16:creationId xmlns:a16="http://schemas.microsoft.com/office/drawing/2014/main" id="{A788F714-9407-4470-B179-D0C3D862E466}"/>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02B36F11-4466-49CE-AE08-F1BBE9526E85}"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5" name="任意多边形 4">
            <a:extLst>
              <a:ext uri="{FF2B5EF4-FFF2-40B4-BE49-F238E27FC236}">
                <a16:creationId xmlns:a16="http://schemas.microsoft.com/office/drawing/2014/main" id="{8D60F627-36B0-498D-AFD7-055336382642}"/>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5062" name="文本框 29">
            <a:extLst>
              <a:ext uri="{FF2B5EF4-FFF2-40B4-BE49-F238E27FC236}">
                <a16:creationId xmlns:a16="http://schemas.microsoft.com/office/drawing/2014/main" id="{78CF9C7D-ECE1-4598-BBFD-D2251595E6D8}"/>
              </a:ext>
            </a:extLst>
          </p:cNvPr>
          <p:cNvSpPr txBox="1">
            <a:spLocks noChangeArrowheads="1"/>
          </p:cNvSpPr>
          <p:nvPr>
            <p:custDataLst>
              <p:tags r:id="rId2"/>
            </p:custDataLst>
          </p:nvPr>
        </p:nvSpPr>
        <p:spPr bwMode="auto">
          <a:xfrm>
            <a:off x="0" y="635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教材与参考资料</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a:extLst>
              <a:ext uri="{FF2B5EF4-FFF2-40B4-BE49-F238E27FC236}">
                <a16:creationId xmlns:a16="http://schemas.microsoft.com/office/drawing/2014/main" id="{85C5D518-10DC-43FD-906B-D51D6475EF47}"/>
              </a:ext>
            </a:extLst>
          </p:cNvPr>
          <p:cNvSpPr>
            <a:spLocks noGrp="1" noChangeArrowheads="1"/>
          </p:cNvSpPr>
          <p:nvPr>
            <p:ph type="body" idx="4294967295"/>
          </p:nvPr>
        </p:nvSpPr>
        <p:spPr>
          <a:xfrm>
            <a:off x="1739900" y="1484313"/>
            <a:ext cx="9251950" cy="3852862"/>
          </a:xfrm>
        </p:spPr>
        <p:txBody>
          <a:bodyPr rtlCol="0">
            <a:normAutofit fontScale="92500"/>
          </a:bodyPr>
          <a:lstStyle/>
          <a:p>
            <a:pPr eaLnBrk="1" fontAlgn="auto" hangingPunct="1">
              <a:lnSpc>
                <a:spcPct val="150000"/>
              </a:lnSpc>
              <a:spcAft>
                <a:spcPts val="0"/>
              </a:spcAft>
              <a:defRPr/>
            </a:pPr>
            <a:r>
              <a:rPr lang="zh-CN" altLang="en-US" sz="2400" b="1" dirty="0">
                <a:ea typeface="楷体_GB2312" pitchFamily="49" charset="-122"/>
              </a:rPr>
              <a:t>知识产权核</a:t>
            </a:r>
            <a:r>
              <a:rPr lang="en-US" altLang="zh-CN" sz="2400" b="1" dirty="0">
                <a:ea typeface="楷体_GB2312" pitchFamily="49" charset="-122"/>
              </a:rPr>
              <a:t>IP</a:t>
            </a:r>
            <a:r>
              <a:rPr lang="zh-CN" altLang="en-US" sz="2400" b="1" dirty="0">
                <a:ea typeface="楷体_GB2312" pitchFamily="49" charset="-122"/>
              </a:rPr>
              <a:t>核，</a:t>
            </a:r>
            <a:r>
              <a:rPr lang="en-US" altLang="zh-CN" sz="2400" b="1" dirty="0">
                <a:ea typeface="楷体_GB2312" pitchFamily="49" charset="-122"/>
              </a:rPr>
              <a:t> </a:t>
            </a:r>
            <a:r>
              <a:rPr lang="zh-CN" altLang="en-US" sz="2400" b="1" dirty="0">
                <a:ea typeface="楷体_GB2312" pitchFamily="49" charset="-122"/>
              </a:rPr>
              <a:t>是</a:t>
            </a:r>
            <a:r>
              <a:rPr lang="en-US" altLang="zh-CN" sz="2400" b="1" dirty="0">
                <a:ea typeface="楷体_GB2312" pitchFamily="49" charset="-122"/>
              </a:rPr>
              <a:t>HDL</a:t>
            </a:r>
            <a:r>
              <a:rPr lang="zh-CN" altLang="en-US" sz="2400" b="1" dirty="0">
                <a:ea typeface="楷体_GB2312" pitchFamily="49" charset="-122"/>
              </a:rPr>
              <a:t>技术在</a:t>
            </a:r>
            <a:r>
              <a:rPr lang="en-US" altLang="zh-CN" sz="2400" b="1" dirty="0">
                <a:ea typeface="楷体_GB2312" pitchFamily="49" charset="-122"/>
              </a:rPr>
              <a:t>PLD</a:t>
            </a:r>
            <a:r>
              <a:rPr lang="zh-CN" altLang="en-US" sz="2400" b="1" dirty="0">
                <a:ea typeface="楷体_GB2312" pitchFamily="49" charset="-122"/>
              </a:rPr>
              <a:t>和</a:t>
            </a:r>
            <a:r>
              <a:rPr lang="en-US" altLang="zh-CN" sz="2400" b="1" dirty="0">
                <a:ea typeface="楷体_GB2312" pitchFamily="49" charset="-122"/>
              </a:rPr>
              <a:t>ASIC</a:t>
            </a:r>
            <a:r>
              <a:rPr lang="zh-CN" altLang="en-US" sz="2400" b="1" dirty="0">
                <a:ea typeface="楷体_GB2312" pitchFamily="49" charset="-122"/>
              </a:rPr>
              <a:t>实现过程中，表现出的一种新的形式，并以商品的方式迅速增长。</a:t>
            </a:r>
          </a:p>
          <a:p>
            <a:pPr eaLnBrk="1" fontAlgn="auto" hangingPunct="1">
              <a:lnSpc>
                <a:spcPct val="150000"/>
              </a:lnSpc>
              <a:spcBef>
                <a:spcPct val="30000"/>
              </a:spcBef>
              <a:spcAft>
                <a:spcPts val="0"/>
              </a:spcAft>
              <a:defRPr/>
            </a:pPr>
            <a:r>
              <a:rPr lang="en-US" altLang="zh-CN" sz="2400" b="1" dirty="0">
                <a:ea typeface="楷体_GB2312" pitchFamily="49" charset="-122"/>
              </a:rPr>
              <a:t>FPGA</a:t>
            </a:r>
            <a:r>
              <a:rPr lang="zh-CN" altLang="en-US" sz="2400" b="1" dirty="0">
                <a:ea typeface="楷体_GB2312" pitchFamily="49" charset="-122"/>
              </a:rPr>
              <a:t>／</a:t>
            </a:r>
            <a:r>
              <a:rPr lang="en-US" altLang="zh-CN" sz="2400" b="1" dirty="0">
                <a:ea typeface="楷体_GB2312" pitchFamily="49" charset="-122"/>
              </a:rPr>
              <a:t>CPLD</a:t>
            </a:r>
            <a:r>
              <a:rPr lang="zh-CN" altLang="en-US" sz="2400" b="1" dirty="0">
                <a:ea typeface="楷体_GB2312" pitchFamily="49" charset="-122"/>
              </a:rPr>
              <a:t>厂商在其芯片中预先嵌入</a:t>
            </a:r>
            <a:r>
              <a:rPr lang="en-US" altLang="zh-CN" sz="2400" b="1" dirty="0">
                <a:ea typeface="楷体_GB2312" pitchFamily="49" charset="-122"/>
              </a:rPr>
              <a:t>IP</a:t>
            </a:r>
            <a:r>
              <a:rPr lang="zh-CN" altLang="en-US" sz="2400" b="1" dirty="0">
                <a:ea typeface="楷体_GB2312" pitchFamily="49" charset="-122"/>
              </a:rPr>
              <a:t>核</a:t>
            </a:r>
            <a:r>
              <a:rPr lang="en-US" altLang="zh-CN" sz="2400" b="1" dirty="0">
                <a:ea typeface="楷体_GB2312" pitchFamily="49" charset="-122"/>
              </a:rPr>
              <a:t>, </a:t>
            </a:r>
            <a:r>
              <a:rPr lang="zh-CN" altLang="en-US" sz="2400" b="1" dirty="0">
                <a:ea typeface="楷体_GB2312" pitchFamily="49" charset="-122"/>
              </a:rPr>
              <a:t>如微控制器（</a:t>
            </a:r>
            <a:r>
              <a:rPr lang="en-US" altLang="zh-CN" sz="2400" b="1" dirty="0">
                <a:ea typeface="楷体_GB2312" pitchFamily="49" charset="-122"/>
              </a:rPr>
              <a:t>MCU/MPU</a:t>
            </a:r>
            <a:r>
              <a:rPr lang="zh-CN" altLang="en-US" sz="2400" b="1" dirty="0">
                <a:ea typeface="楷体_GB2312" pitchFamily="49" charset="-122"/>
              </a:rPr>
              <a:t>），数字信号处理电路（</a:t>
            </a:r>
            <a:r>
              <a:rPr lang="en-US" altLang="zh-CN" sz="2400" b="1" dirty="0">
                <a:ea typeface="楷体_GB2312" pitchFamily="49" charset="-122"/>
              </a:rPr>
              <a:t>DSP</a:t>
            </a:r>
            <a:r>
              <a:rPr lang="zh-CN" altLang="en-US" sz="2400" b="1" dirty="0">
                <a:ea typeface="楷体_GB2312" pitchFamily="49" charset="-122"/>
              </a:rPr>
              <a:t>），还有</a:t>
            </a:r>
            <a:r>
              <a:rPr lang="en-US" altLang="zh-CN" sz="2400" b="1" dirty="0">
                <a:ea typeface="楷体_GB2312" pitchFamily="49" charset="-122"/>
              </a:rPr>
              <a:t>A/D </a:t>
            </a:r>
            <a:r>
              <a:rPr lang="zh-CN" altLang="en-US" sz="2400" b="1" dirty="0">
                <a:ea typeface="楷体_GB2312" pitchFamily="49" charset="-122"/>
              </a:rPr>
              <a:t>、</a:t>
            </a:r>
            <a:r>
              <a:rPr lang="en-US" altLang="zh-CN" sz="2400" b="1" dirty="0">
                <a:ea typeface="楷体_GB2312" pitchFamily="49" charset="-122"/>
              </a:rPr>
              <a:t>D/A</a:t>
            </a:r>
            <a:r>
              <a:rPr lang="zh-CN" altLang="en-US" sz="2400" b="1" dirty="0">
                <a:ea typeface="楷体_GB2312" pitchFamily="49" charset="-122"/>
              </a:rPr>
              <a:t>转换电路等等。</a:t>
            </a:r>
            <a:r>
              <a:rPr lang="en-US" altLang="zh-CN" sz="2400" b="1" dirty="0">
                <a:ea typeface="楷体_GB2312" pitchFamily="49" charset="-122"/>
              </a:rPr>
              <a:t>FPGA</a:t>
            </a:r>
            <a:r>
              <a:rPr lang="zh-CN" altLang="en-US" sz="2400" b="1" dirty="0">
                <a:ea typeface="楷体_GB2312" pitchFamily="49" charset="-122"/>
              </a:rPr>
              <a:t>／</a:t>
            </a:r>
            <a:r>
              <a:rPr lang="en-US" altLang="zh-CN" sz="2400" b="1" dirty="0">
                <a:ea typeface="楷体_GB2312" pitchFamily="49" charset="-122"/>
              </a:rPr>
              <a:t>CPLD</a:t>
            </a:r>
            <a:r>
              <a:rPr lang="zh-CN" altLang="en-US" sz="2400" b="1" dirty="0">
                <a:ea typeface="楷体_GB2312" pitchFamily="49" charset="-122"/>
              </a:rPr>
              <a:t>正在向可编程片上系统（</a:t>
            </a:r>
            <a:r>
              <a:rPr lang="en-US" altLang="zh-CN" sz="2400" b="1" dirty="0" err="1">
                <a:ea typeface="楷体_GB2312" pitchFamily="49" charset="-122"/>
              </a:rPr>
              <a:t>PSoC</a:t>
            </a:r>
            <a:r>
              <a:rPr lang="zh-CN" altLang="en-US" sz="2400" b="1" dirty="0">
                <a:ea typeface="楷体_GB2312" pitchFamily="49" charset="-122"/>
              </a:rPr>
              <a:t>）方向发展。</a:t>
            </a:r>
          </a:p>
          <a:p>
            <a:pPr eaLnBrk="1" fontAlgn="auto" hangingPunct="1">
              <a:lnSpc>
                <a:spcPct val="150000"/>
              </a:lnSpc>
              <a:spcBef>
                <a:spcPct val="30000"/>
              </a:spcBef>
              <a:spcAft>
                <a:spcPts val="0"/>
              </a:spcAft>
              <a:defRPr/>
            </a:pPr>
            <a:r>
              <a:rPr lang="en-US" altLang="zh-CN" sz="2400" b="1" dirty="0">
                <a:ea typeface="楷体_GB2312" pitchFamily="49" charset="-122"/>
              </a:rPr>
              <a:t>ASIC</a:t>
            </a:r>
            <a:r>
              <a:rPr lang="zh-CN" altLang="en-US" sz="2400" b="1" dirty="0">
                <a:ea typeface="楷体_GB2312" pitchFamily="49" charset="-122"/>
              </a:rPr>
              <a:t>则强调采用</a:t>
            </a:r>
            <a:r>
              <a:rPr lang="en-US" altLang="zh-CN" sz="2400" b="1" dirty="0">
                <a:ea typeface="楷体_GB2312" pitchFamily="49" charset="-122"/>
              </a:rPr>
              <a:t>IP</a:t>
            </a:r>
            <a:r>
              <a:rPr lang="zh-CN" altLang="en-US" sz="2400" b="1" dirty="0">
                <a:ea typeface="楷体_GB2312" pitchFamily="49" charset="-122"/>
              </a:rPr>
              <a:t>复用（</a:t>
            </a:r>
            <a:r>
              <a:rPr lang="en-US" altLang="zh-CN" sz="2400" b="1" dirty="0">
                <a:ea typeface="楷体_GB2312" pitchFamily="49" charset="-122"/>
              </a:rPr>
              <a:t>IP Reuse</a:t>
            </a:r>
            <a:r>
              <a:rPr lang="zh-CN" altLang="en-US" sz="2400" b="1" dirty="0">
                <a:ea typeface="楷体_GB2312" pitchFamily="49" charset="-122"/>
              </a:rPr>
              <a:t>）设计方法来缩短其面市时间，降低其投片试制风险。 </a:t>
            </a:r>
          </a:p>
        </p:txBody>
      </p:sp>
      <p:sp>
        <p:nvSpPr>
          <p:cNvPr id="105475" name="Rectangle 10">
            <a:extLst>
              <a:ext uri="{FF2B5EF4-FFF2-40B4-BE49-F238E27FC236}">
                <a16:creationId xmlns:a16="http://schemas.microsoft.com/office/drawing/2014/main" id="{9DCE0100-65C5-49AE-A720-1236D6B97145}"/>
              </a:ext>
            </a:extLst>
          </p:cNvPr>
          <p:cNvSpPr>
            <a:spLocks noChangeArrowheads="1"/>
          </p:cNvSpPr>
          <p:nvPr/>
        </p:nvSpPr>
        <p:spPr bwMode="auto">
          <a:xfrm>
            <a:off x="2640013" y="476250"/>
            <a:ext cx="7058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a:solidFill>
                  <a:srgbClr val="0000DA"/>
                </a:solidFill>
                <a:latin typeface="Arial Black" panose="020B0A04020102020204" pitchFamily="34" charset="0"/>
                <a:ea typeface="幼圆" panose="02010509060101010101" pitchFamily="49" charset="-122"/>
              </a:rPr>
              <a:t>知识产权核（</a:t>
            </a:r>
            <a:r>
              <a:rPr lang="en-US" altLang="zh-CN" sz="3600">
                <a:solidFill>
                  <a:srgbClr val="0000DA"/>
                </a:solidFill>
                <a:latin typeface="Arial Black" panose="020B0A04020102020204" pitchFamily="34" charset="0"/>
                <a:ea typeface="幼圆" panose="02010509060101010101" pitchFamily="49" charset="-122"/>
              </a:rPr>
              <a:t>IP</a:t>
            </a:r>
            <a:r>
              <a:rPr lang="zh-CN" altLang="en-US" sz="3600">
                <a:solidFill>
                  <a:srgbClr val="0000DA"/>
                </a:solidFill>
                <a:latin typeface="Arial Black" panose="020B0A04020102020204" pitchFamily="34" charset="0"/>
                <a:ea typeface="幼圆" panose="02010509060101010101" pitchFamily="49" charset="-122"/>
              </a:rPr>
              <a:t>核）</a:t>
            </a:r>
            <a:endParaRPr lang="en-US" altLang="zh-CN" sz="3600">
              <a:solidFill>
                <a:srgbClr val="0000DA"/>
              </a:solidFill>
              <a:latin typeface="Arial Black" panose="020B0A04020102020204" pitchFamily="34" charset="0"/>
              <a:ea typeface="幼圆" panose="02010509060101010101" pitchFamily="49" charset="-122"/>
            </a:endParaRPr>
          </a:p>
        </p:txBody>
      </p:sp>
      <p:sp>
        <p:nvSpPr>
          <p:cNvPr id="105476" name="灯片编号占位符 3">
            <a:extLst>
              <a:ext uri="{FF2B5EF4-FFF2-40B4-BE49-F238E27FC236}">
                <a16:creationId xmlns:a16="http://schemas.microsoft.com/office/drawing/2014/main" id="{82622739-CA63-474F-A57D-AB7CA9D8F2F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05E9BA3E-6A83-4002-8C15-7ED3D4054BDA}"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60</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AF66BF9-FB76-48BF-BCA5-FF02C97F7354}"/>
              </a:ext>
            </a:extLst>
          </p:cNvPr>
          <p:cNvSpPr>
            <a:spLocks noGrp="1" noChangeArrowheads="1"/>
          </p:cNvSpPr>
          <p:nvPr>
            <p:ph type="title" idx="4294967295"/>
          </p:nvPr>
        </p:nvSpPr>
        <p:spPr>
          <a:xfrm>
            <a:off x="1884363" y="636588"/>
            <a:ext cx="7924800" cy="609600"/>
          </a:xfrm>
        </p:spPr>
        <p:txBody>
          <a:bodyPr/>
          <a:lstStyle/>
          <a:p>
            <a:pPr algn="ctr" eaLnBrk="1" hangingPunct="1"/>
            <a:r>
              <a:rPr lang="en-US" altLang="zh-CN" sz="3600" b="1">
                <a:solidFill>
                  <a:srgbClr val="0000DA"/>
                </a:solidFill>
                <a:latin typeface="Arial Black" panose="020B0A04020102020204" pitchFamily="34" charset="0"/>
                <a:ea typeface="幼圆" panose="02010509060101010101" pitchFamily="49" charset="-122"/>
              </a:rPr>
              <a:t>IP </a:t>
            </a:r>
            <a:r>
              <a:rPr lang="zh-CN" altLang="en-US" sz="3600" b="1">
                <a:solidFill>
                  <a:srgbClr val="0000DA"/>
                </a:solidFill>
                <a:latin typeface="Arial Black" panose="020B0A04020102020204" pitchFamily="34" charset="0"/>
                <a:ea typeface="幼圆" panose="02010509060101010101" pitchFamily="49" charset="-122"/>
              </a:rPr>
              <a:t>核分类</a:t>
            </a:r>
          </a:p>
        </p:txBody>
      </p:sp>
      <p:sp>
        <p:nvSpPr>
          <p:cNvPr id="76802" name="Rectangle 3">
            <a:extLst>
              <a:ext uri="{FF2B5EF4-FFF2-40B4-BE49-F238E27FC236}">
                <a16:creationId xmlns:a16="http://schemas.microsoft.com/office/drawing/2014/main" id="{D80349B2-FB44-4F33-8BC4-40C565A1E789}"/>
              </a:ext>
            </a:extLst>
          </p:cNvPr>
          <p:cNvSpPr>
            <a:spLocks noGrp="1" noChangeArrowheads="1"/>
          </p:cNvSpPr>
          <p:nvPr>
            <p:ph idx="4294967295"/>
          </p:nvPr>
        </p:nvSpPr>
        <p:spPr>
          <a:xfrm>
            <a:off x="1631950" y="1736725"/>
            <a:ext cx="8820150" cy="3824288"/>
          </a:xfrm>
        </p:spPr>
        <p:txBody>
          <a:bodyPr rtlCol="0">
            <a:normAutofit fontScale="92500" lnSpcReduction="10000"/>
          </a:bodyPr>
          <a:lstStyle/>
          <a:p>
            <a:pPr eaLnBrk="1" fontAlgn="auto" hangingPunct="1">
              <a:lnSpc>
                <a:spcPct val="150000"/>
              </a:lnSpc>
              <a:spcAft>
                <a:spcPts val="0"/>
              </a:spcAft>
              <a:buFontTx/>
              <a:buNone/>
              <a:defRPr/>
            </a:pPr>
            <a:r>
              <a:rPr lang="en-US" altLang="zh-CN" sz="2400" b="1" dirty="0">
                <a:ea typeface="楷体_GB2312" pitchFamily="49" charset="-122"/>
              </a:rPr>
              <a:t>IP</a:t>
            </a:r>
            <a:r>
              <a:rPr lang="zh-CN" altLang="en-US" sz="2400" b="1" dirty="0">
                <a:ea typeface="楷体_GB2312" pitchFamily="49" charset="-122"/>
              </a:rPr>
              <a:t>核可分为</a:t>
            </a:r>
            <a:r>
              <a:rPr lang="zh-CN" altLang="en-US" sz="2400" b="1" u="sng" dirty="0">
                <a:solidFill>
                  <a:srgbClr val="D60093"/>
                </a:solidFill>
                <a:ea typeface="楷体_GB2312" pitchFamily="49" charset="-122"/>
              </a:rPr>
              <a:t>软核</a:t>
            </a:r>
            <a:r>
              <a:rPr lang="zh-CN" altLang="en-US" sz="2400" b="1" dirty="0">
                <a:ea typeface="楷体_GB2312" pitchFamily="49" charset="-122"/>
              </a:rPr>
              <a:t>、</a:t>
            </a:r>
            <a:r>
              <a:rPr lang="zh-CN" altLang="en-US" sz="2400" b="1" u="sng" dirty="0">
                <a:solidFill>
                  <a:srgbClr val="D60093"/>
                </a:solidFill>
                <a:ea typeface="楷体_GB2312" pitchFamily="49" charset="-122"/>
              </a:rPr>
              <a:t>固核</a:t>
            </a:r>
            <a:r>
              <a:rPr lang="zh-CN" altLang="en-US" sz="2400" b="1" dirty="0">
                <a:solidFill>
                  <a:srgbClr val="D60093"/>
                </a:solidFill>
                <a:ea typeface="楷体_GB2312" pitchFamily="49" charset="-122"/>
              </a:rPr>
              <a:t>、</a:t>
            </a:r>
            <a:r>
              <a:rPr lang="zh-CN" altLang="en-US" sz="2400" b="1" u="sng" dirty="0">
                <a:solidFill>
                  <a:srgbClr val="D60093"/>
                </a:solidFill>
                <a:ea typeface="楷体_GB2312" pitchFamily="49" charset="-122"/>
              </a:rPr>
              <a:t>硬核</a:t>
            </a:r>
            <a:r>
              <a:rPr lang="zh-CN" altLang="en-US" sz="2400" b="1" dirty="0">
                <a:ea typeface="楷体_GB2312" pitchFamily="49" charset="-122"/>
              </a:rPr>
              <a:t>三种。</a:t>
            </a:r>
          </a:p>
          <a:p>
            <a:pPr eaLnBrk="1" fontAlgn="auto" hangingPunct="1">
              <a:lnSpc>
                <a:spcPct val="150000"/>
              </a:lnSpc>
              <a:spcBef>
                <a:spcPct val="30000"/>
              </a:spcBef>
              <a:spcAft>
                <a:spcPts val="0"/>
              </a:spcAft>
              <a:buFont typeface="Wingdings" panose="05000000000000000000" pitchFamily="2" charset="2"/>
              <a:buChar char="l"/>
              <a:defRPr/>
            </a:pPr>
            <a:r>
              <a:rPr lang="zh-CN" altLang="en-US" sz="2400" b="1" dirty="0">
                <a:ea typeface="楷体_GB2312" pitchFamily="49" charset="-122"/>
              </a:rPr>
              <a:t>软核： 指我们前面所说的</a:t>
            </a:r>
            <a:r>
              <a:rPr lang="en-US" altLang="zh-CN" sz="2400" b="1" dirty="0">
                <a:ea typeface="楷体_GB2312" pitchFamily="49" charset="-122"/>
              </a:rPr>
              <a:t>EDA</a:t>
            </a:r>
            <a:r>
              <a:rPr lang="zh-CN" altLang="en-US" sz="2400" b="1" dirty="0">
                <a:ea typeface="楷体_GB2312" pitchFamily="49" charset="-122"/>
              </a:rPr>
              <a:t>芯片设计的第二层次，即寄存器级（</a:t>
            </a:r>
            <a:r>
              <a:rPr lang="en-US" altLang="zh-CN" sz="2400" b="1" dirty="0">
                <a:ea typeface="楷体_GB2312" pitchFamily="49" charset="-122"/>
              </a:rPr>
              <a:t>RTL</a:t>
            </a:r>
            <a:r>
              <a:rPr lang="zh-CN" altLang="en-US" sz="2400" b="1" dirty="0">
                <a:ea typeface="楷体_GB2312" pitchFamily="49" charset="-122"/>
              </a:rPr>
              <a:t>级）的设计结果。它经过了</a:t>
            </a:r>
            <a:r>
              <a:rPr lang="en-US" altLang="zh-CN" sz="2400" b="1" dirty="0">
                <a:ea typeface="楷体_GB2312" pitchFamily="49" charset="-122"/>
              </a:rPr>
              <a:t>RTL</a:t>
            </a:r>
            <a:r>
              <a:rPr lang="zh-CN" altLang="en-US" sz="2400" b="1" dirty="0">
                <a:ea typeface="楷体_GB2312" pitchFamily="49" charset="-122"/>
              </a:rPr>
              <a:t>级仿真验证。</a:t>
            </a:r>
          </a:p>
          <a:p>
            <a:pPr eaLnBrk="1" fontAlgn="auto" hangingPunct="1">
              <a:lnSpc>
                <a:spcPct val="150000"/>
              </a:lnSpc>
              <a:spcAft>
                <a:spcPts val="0"/>
              </a:spcAft>
              <a:buFont typeface="Wingdings" panose="05000000000000000000" pitchFamily="2" charset="2"/>
              <a:buChar char="l"/>
              <a:defRPr/>
            </a:pPr>
            <a:r>
              <a:rPr lang="zh-CN" altLang="en-US" sz="2400" b="1" dirty="0">
                <a:ea typeface="楷体_GB2312" pitchFamily="49" charset="-122"/>
              </a:rPr>
              <a:t>固核：指我们前面所说的</a:t>
            </a:r>
            <a:r>
              <a:rPr lang="en-US" altLang="zh-CN" sz="2400" b="1" dirty="0">
                <a:ea typeface="楷体_GB2312" pitchFamily="49" charset="-122"/>
              </a:rPr>
              <a:t>EDA</a:t>
            </a:r>
            <a:r>
              <a:rPr lang="zh-CN" altLang="en-US" sz="2400" b="1" dirty="0">
                <a:ea typeface="楷体_GB2312" pitchFamily="49" charset="-122"/>
              </a:rPr>
              <a:t>芯片设计的第四层次的结果，即经过了</a:t>
            </a:r>
            <a:r>
              <a:rPr lang="en-US" altLang="zh-CN" sz="2400" b="1" dirty="0">
                <a:ea typeface="楷体_GB2312" pitchFamily="49" charset="-122"/>
              </a:rPr>
              <a:t>FPGA</a:t>
            </a:r>
            <a:r>
              <a:rPr lang="zh-CN" altLang="en-US" sz="2400" b="1" dirty="0">
                <a:ea typeface="楷体_GB2312" pitchFamily="49" charset="-122"/>
              </a:rPr>
              <a:t>实物验证的设计结果。</a:t>
            </a:r>
            <a:endParaRPr lang="en-US" altLang="zh-CN" sz="2400" b="1" dirty="0">
              <a:ea typeface="楷体_GB2312" pitchFamily="49" charset="-122"/>
            </a:endParaRPr>
          </a:p>
          <a:p>
            <a:pPr eaLnBrk="1" fontAlgn="auto" hangingPunct="1">
              <a:lnSpc>
                <a:spcPct val="150000"/>
              </a:lnSpc>
              <a:spcAft>
                <a:spcPts val="0"/>
              </a:spcAft>
              <a:buFont typeface="Wingdings" panose="05000000000000000000" pitchFamily="2" charset="2"/>
              <a:buChar char="l"/>
              <a:defRPr/>
            </a:pPr>
            <a:r>
              <a:rPr lang="zh-CN" altLang="en-US" sz="2400" b="1" dirty="0">
                <a:ea typeface="楷体_GB2312" pitchFamily="49" charset="-122"/>
              </a:rPr>
              <a:t>硬核： 同样是所说的</a:t>
            </a:r>
            <a:r>
              <a:rPr lang="en-US" altLang="zh-CN" sz="2400" b="1" dirty="0">
                <a:ea typeface="楷体_GB2312" pitchFamily="49" charset="-122"/>
              </a:rPr>
              <a:t>EDA</a:t>
            </a:r>
            <a:r>
              <a:rPr lang="zh-CN" altLang="en-US" sz="2400" b="1" dirty="0">
                <a:ea typeface="楷体_GB2312" pitchFamily="49" charset="-122"/>
              </a:rPr>
              <a:t>芯片设计的第四层次的结果，但特别针对经过了</a:t>
            </a:r>
            <a:r>
              <a:rPr lang="en-US" altLang="zh-CN" sz="2400" b="1" dirty="0">
                <a:ea typeface="楷体_GB2312" pitchFamily="49" charset="-122"/>
              </a:rPr>
              <a:t>ASIC</a:t>
            </a:r>
            <a:r>
              <a:rPr lang="zh-CN" altLang="en-US" sz="2400" b="1" dirty="0">
                <a:ea typeface="楷体_GB2312" pitchFamily="49" charset="-122"/>
              </a:rPr>
              <a:t>实物验证的设计结果。</a:t>
            </a:r>
            <a:endParaRPr lang="en-US" altLang="zh-CN" sz="2400" dirty="0">
              <a:ea typeface="楷体_GB2312" pitchFamily="49" charset="-122"/>
            </a:endParaRPr>
          </a:p>
        </p:txBody>
      </p:sp>
      <p:sp>
        <p:nvSpPr>
          <p:cNvPr id="106500" name="灯片编号占位符 3">
            <a:extLst>
              <a:ext uri="{FF2B5EF4-FFF2-40B4-BE49-F238E27FC236}">
                <a16:creationId xmlns:a16="http://schemas.microsoft.com/office/drawing/2014/main" id="{8857A3EE-B8BF-4A05-ACD7-58E3BA4B39D0}"/>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6C0D75F6-1F43-4190-9A77-ACB175553B98}"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61</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Oval 6">
            <a:extLst>
              <a:ext uri="{FF2B5EF4-FFF2-40B4-BE49-F238E27FC236}">
                <a16:creationId xmlns:a16="http://schemas.microsoft.com/office/drawing/2014/main" id="{3BE6FFC8-5546-4D9F-9010-989F6FE10941}"/>
              </a:ext>
            </a:extLst>
          </p:cNvPr>
          <p:cNvSpPr>
            <a:spLocks noChangeArrowheads="1"/>
          </p:cNvSpPr>
          <p:nvPr/>
        </p:nvSpPr>
        <p:spPr bwMode="auto">
          <a:xfrm>
            <a:off x="6713538" y="5326063"/>
            <a:ext cx="1217612" cy="414337"/>
          </a:xfrm>
          <a:prstGeom prst="ellipse">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仿真不过</a:t>
            </a:r>
          </a:p>
        </p:txBody>
      </p:sp>
      <p:sp>
        <p:nvSpPr>
          <p:cNvPr id="107523" name="Oval 7">
            <a:extLst>
              <a:ext uri="{FF2B5EF4-FFF2-40B4-BE49-F238E27FC236}">
                <a16:creationId xmlns:a16="http://schemas.microsoft.com/office/drawing/2014/main" id="{3E363DFC-3C61-4A0C-AE69-A9E55A2D1D92}"/>
              </a:ext>
            </a:extLst>
          </p:cNvPr>
          <p:cNvSpPr>
            <a:spLocks noChangeArrowheads="1"/>
          </p:cNvSpPr>
          <p:nvPr/>
        </p:nvSpPr>
        <p:spPr bwMode="auto">
          <a:xfrm>
            <a:off x="6711950" y="3573463"/>
            <a:ext cx="1219200" cy="358775"/>
          </a:xfrm>
          <a:prstGeom prst="ellipse">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仿真不过</a:t>
            </a:r>
          </a:p>
        </p:txBody>
      </p:sp>
      <p:sp>
        <p:nvSpPr>
          <p:cNvPr id="107524" name="Oval 8">
            <a:extLst>
              <a:ext uri="{FF2B5EF4-FFF2-40B4-BE49-F238E27FC236}">
                <a16:creationId xmlns:a16="http://schemas.microsoft.com/office/drawing/2014/main" id="{FBBFA6DB-544F-4315-B212-37FDA9CE512A}"/>
              </a:ext>
            </a:extLst>
          </p:cNvPr>
          <p:cNvSpPr>
            <a:spLocks noChangeArrowheads="1"/>
          </p:cNvSpPr>
          <p:nvPr/>
        </p:nvSpPr>
        <p:spPr bwMode="auto">
          <a:xfrm>
            <a:off x="6711950" y="2106613"/>
            <a:ext cx="1219200" cy="376237"/>
          </a:xfrm>
          <a:prstGeom prst="ellipse">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仿真不过</a:t>
            </a:r>
          </a:p>
        </p:txBody>
      </p:sp>
      <p:sp>
        <p:nvSpPr>
          <p:cNvPr id="107525" name="Oval 9">
            <a:extLst>
              <a:ext uri="{FF2B5EF4-FFF2-40B4-BE49-F238E27FC236}">
                <a16:creationId xmlns:a16="http://schemas.microsoft.com/office/drawing/2014/main" id="{183CC2BC-2FDB-42F4-83B3-4631C0A73790}"/>
              </a:ext>
            </a:extLst>
          </p:cNvPr>
          <p:cNvSpPr>
            <a:spLocks noChangeArrowheads="1"/>
          </p:cNvSpPr>
          <p:nvPr/>
        </p:nvSpPr>
        <p:spPr bwMode="auto">
          <a:xfrm>
            <a:off x="6711950" y="892175"/>
            <a:ext cx="1219200" cy="333375"/>
          </a:xfrm>
          <a:prstGeom prst="ellipse">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仿真不过</a:t>
            </a:r>
          </a:p>
        </p:txBody>
      </p:sp>
      <p:sp>
        <p:nvSpPr>
          <p:cNvPr id="107526" name="Line 12">
            <a:extLst>
              <a:ext uri="{FF2B5EF4-FFF2-40B4-BE49-F238E27FC236}">
                <a16:creationId xmlns:a16="http://schemas.microsoft.com/office/drawing/2014/main" id="{25CF9EBD-20BC-4055-BA18-E022A4D739B6}"/>
              </a:ext>
            </a:extLst>
          </p:cNvPr>
          <p:cNvSpPr>
            <a:spLocks noChangeShapeType="1"/>
          </p:cNvSpPr>
          <p:nvPr/>
        </p:nvSpPr>
        <p:spPr bwMode="auto">
          <a:xfrm>
            <a:off x="4402138" y="5832475"/>
            <a:ext cx="0" cy="303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27" name="Line 13">
            <a:extLst>
              <a:ext uri="{FF2B5EF4-FFF2-40B4-BE49-F238E27FC236}">
                <a16:creationId xmlns:a16="http://schemas.microsoft.com/office/drawing/2014/main" id="{2AB8B821-FD70-453D-9C08-84F9F7D308F7}"/>
              </a:ext>
            </a:extLst>
          </p:cNvPr>
          <p:cNvSpPr>
            <a:spLocks noChangeShapeType="1"/>
          </p:cNvSpPr>
          <p:nvPr/>
        </p:nvSpPr>
        <p:spPr bwMode="auto">
          <a:xfrm>
            <a:off x="5802313" y="5832475"/>
            <a:ext cx="0" cy="303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28" name="Text Box 17">
            <a:extLst>
              <a:ext uri="{FF2B5EF4-FFF2-40B4-BE49-F238E27FC236}">
                <a16:creationId xmlns:a16="http://schemas.microsoft.com/office/drawing/2014/main" id="{7ACE027E-8E32-461B-9F12-F9F6745C3303}"/>
              </a:ext>
            </a:extLst>
          </p:cNvPr>
          <p:cNvSpPr txBox="1">
            <a:spLocks noChangeArrowheads="1"/>
          </p:cNvSpPr>
          <p:nvPr/>
        </p:nvSpPr>
        <p:spPr bwMode="auto">
          <a:xfrm>
            <a:off x="8177213" y="3775075"/>
            <a:ext cx="1082675" cy="303213"/>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第三层次</a:t>
            </a:r>
          </a:p>
        </p:txBody>
      </p:sp>
      <p:sp>
        <p:nvSpPr>
          <p:cNvPr id="10254" name="Rectangle 18">
            <a:extLst>
              <a:ext uri="{FF2B5EF4-FFF2-40B4-BE49-F238E27FC236}">
                <a16:creationId xmlns:a16="http://schemas.microsoft.com/office/drawing/2014/main" id="{DC1DFEDB-473E-43A9-8313-C699CD5ACE9A}"/>
              </a:ext>
            </a:extLst>
          </p:cNvPr>
          <p:cNvSpPr>
            <a:spLocks noChangeArrowheads="1"/>
          </p:cNvSpPr>
          <p:nvPr/>
        </p:nvSpPr>
        <p:spPr bwMode="auto">
          <a:xfrm>
            <a:off x="3935413" y="5575300"/>
            <a:ext cx="2451100" cy="285750"/>
          </a:xfrm>
          <a:prstGeom prst="rect">
            <a:avLst/>
          </a:prstGeom>
          <a:solidFill>
            <a:srgbClr val="0097CC"/>
          </a:solidFill>
          <a:ln w="9525">
            <a:solidFill>
              <a:srgbClr val="000000"/>
            </a:solidFill>
            <a:miter lim="800000"/>
          </a:ln>
        </p:spPr>
        <p:txBody>
          <a:bodyPr/>
          <a:lstStyle/>
          <a:p>
            <a:pPr algn="ctr" eaLnBrk="1" hangingPunct="1">
              <a:lnSpc>
                <a:spcPct val="150000"/>
              </a:lnSpc>
              <a:defRPr/>
            </a:pPr>
            <a:r>
              <a:rPr lang="zh-CN" altLang="en-US" sz="1050" dirty="0">
                <a:solidFill>
                  <a:schemeClr val="bg1"/>
                </a:solidFill>
                <a:latin typeface="Times New Roman" panose="02020603050405020304" pitchFamily="18" charset="0"/>
              </a:rPr>
              <a:t>后仿真                     后仿真</a:t>
            </a:r>
          </a:p>
          <a:p>
            <a:pPr eaLnBrk="1" hangingPunct="1">
              <a:lnSpc>
                <a:spcPct val="150000"/>
              </a:lnSpc>
              <a:defRPr/>
            </a:pPr>
            <a:endParaRPr lang="zh-CN" altLang="en-US" sz="1050" dirty="0">
              <a:solidFill>
                <a:schemeClr val="bg1"/>
              </a:solidFill>
              <a:latin typeface="Times New Roman" panose="02020603050405020304" pitchFamily="18" charset="0"/>
            </a:endParaRPr>
          </a:p>
        </p:txBody>
      </p:sp>
      <p:sp>
        <p:nvSpPr>
          <p:cNvPr id="107530" name="Text Box 19">
            <a:extLst>
              <a:ext uri="{FF2B5EF4-FFF2-40B4-BE49-F238E27FC236}">
                <a16:creationId xmlns:a16="http://schemas.microsoft.com/office/drawing/2014/main" id="{66287F4A-19A5-4DE1-9E07-D3ED4563986B}"/>
              </a:ext>
            </a:extLst>
          </p:cNvPr>
          <p:cNvSpPr txBox="1">
            <a:spLocks noChangeArrowheads="1"/>
          </p:cNvSpPr>
          <p:nvPr/>
        </p:nvSpPr>
        <p:spPr bwMode="auto">
          <a:xfrm>
            <a:off x="8177213" y="963613"/>
            <a:ext cx="990600" cy="261937"/>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第一层次</a:t>
            </a:r>
          </a:p>
        </p:txBody>
      </p:sp>
      <p:sp>
        <p:nvSpPr>
          <p:cNvPr id="107531" name="Text Box 20">
            <a:extLst>
              <a:ext uri="{FF2B5EF4-FFF2-40B4-BE49-F238E27FC236}">
                <a16:creationId xmlns:a16="http://schemas.microsoft.com/office/drawing/2014/main" id="{4AA66D65-C9D0-4E85-8E32-3DC2BFB3FDB6}"/>
              </a:ext>
            </a:extLst>
          </p:cNvPr>
          <p:cNvSpPr txBox="1">
            <a:spLocks noChangeArrowheads="1"/>
          </p:cNvSpPr>
          <p:nvPr/>
        </p:nvSpPr>
        <p:spPr bwMode="auto">
          <a:xfrm>
            <a:off x="8177213" y="2179638"/>
            <a:ext cx="1082675" cy="30321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第二层次</a:t>
            </a:r>
          </a:p>
        </p:txBody>
      </p:sp>
      <p:sp>
        <p:nvSpPr>
          <p:cNvPr id="107532" name="Rectangle 21">
            <a:extLst>
              <a:ext uri="{FF2B5EF4-FFF2-40B4-BE49-F238E27FC236}">
                <a16:creationId xmlns:a16="http://schemas.microsoft.com/office/drawing/2014/main" id="{FF018CF9-C15E-455B-8C87-68A2AF5DCCAD}"/>
              </a:ext>
            </a:extLst>
          </p:cNvPr>
          <p:cNvSpPr>
            <a:spLocks noChangeArrowheads="1"/>
          </p:cNvSpPr>
          <p:nvPr/>
        </p:nvSpPr>
        <p:spPr bwMode="auto">
          <a:xfrm>
            <a:off x="8269288" y="5607050"/>
            <a:ext cx="995362" cy="325438"/>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第四层次</a:t>
            </a:r>
          </a:p>
        </p:txBody>
      </p:sp>
      <p:sp>
        <p:nvSpPr>
          <p:cNvPr id="107533" name="Line 22">
            <a:extLst>
              <a:ext uri="{FF2B5EF4-FFF2-40B4-BE49-F238E27FC236}">
                <a16:creationId xmlns:a16="http://schemas.microsoft.com/office/drawing/2014/main" id="{0C520473-60FF-4122-A5FD-153FF5DD529C}"/>
              </a:ext>
            </a:extLst>
          </p:cNvPr>
          <p:cNvSpPr>
            <a:spLocks noChangeShapeType="1"/>
          </p:cNvSpPr>
          <p:nvPr/>
        </p:nvSpPr>
        <p:spPr bwMode="auto">
          <a:xfrm>
            <a:off x="6662738" y="2043113"/>
            <a:ext cx="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Line 23">
            <a:extLst>
              <a:ext uri="{FF2B5EF4-FFF2-40B4-BE49-F238E27FC236}">
                <a16:creationId xmlns:a16="http://schemas.microsoft.com/office/drawing/2014/main" id="{4359FAD9-2631-49A5-BBBD-9101414FBDFD}"/>
              </a:ext>
            </a:extLst>
          </p:cNvPr>
          <p:cNvSpPr>
            <a:spLocks noChangeShapeType="1"/>
          </p:cNvSpPr>
          <p:nvPr/>
        </p:nvSpPr>
        <p:spPr bwMode="auto">
          <a:xfrm>
            <a:off x="6319838" y="4067175"/>
            <a:ext cx="342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5" name="Line 24">
            <a:extLst>
              <a:ext uri="{FF2B5EF4-FFF2-40B4-BE49-F238E27FC236}">
                <a16:creationId xmlns:a16="http://schemas.microsoft.com/office/drawing/2014/main" id="{E71F2BB4-1E91-47F3-8568-A8BE21FD3F91}"/>
              </a:ext>
            </a:extLst>
          </p:cNvPr>
          <p:cNvSpPr>
            <a:spLocks noChangeShapeType="1"/>
          </p:cNvSpPr>
          <p:nvPr/>
        </p:nvSpPr>
        <p:spPr bwMode="auto">
          <a:xfrm>
            <a:off x="6662738" y="3446463"/>
            <a:ext cx="0" cy="6207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6" name="Text Box 25">
            <a:extLst>
              <a:ext uri="{FF2B5EF4-FFF2-40B4-BE49-F238E27FC236}">
                <a16:creationId xmlns:a16="http://schemas.microsoft.com/office/drawing/2014/main" id="{E99BE3A3-B52E-400D-BA32-18BDB8B15DC9}"/>
              </a:ext>
            </a:extLst>
          </p:cNvPr>
          <p:cNvSpPr txBox="1">
            <a:spLocks noChangeArrowheads="1"/>
          </p:cNvSpPr>
          <p:nvPr/>
        </p:nvSpPr>
        <p:spPr bwMode="auto">
          <a:xfrm>
            <a:off x="3938588" y="463550"/>
            <a:ext cx="2455862" cy="427038"/>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行为级描述</a:t>
            </a:r>
          </a:p>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（对电子系统的数学模型描述）</a:t>
            </a:r>
          </a:p>
        </p:txBody>
      </p:sp>
      <p:sp>
        <p:nvSpPr>
          <p:cNvPr id="107537" name="Line 27">
            <a:extLst>
              <a:ext uri="{FF2B5EF4-FFF2-40B4-BE49-F238E27FC236}">
                <a16:creationId xmlns:a16="http://schemas.microsoft.com/office/drawing/2014/main" id="{D5AAC0AD-B91A-4F66-A492-CC00207BDA4B}"/>
              </a:ext>
            </a:extLst>
          </p:cNvPr>
          <p:cNvSpPr>
            <a:spLocks noChangeShapeType="1"/>
          </p:cNvSpPr>
          <p:nvPr/>
        </p:nvSpPr>
        <p:spPr bwMode="auto">
          <a:xfrm>
            <a:off x="5135563" y="1520825"/>
            <a:ext cx="0" cy="303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8" name="Line 28">
            <a:extLst>
              <a:ext uri="{FF2B5EF4-FFF2-40B4-BE49-F238E27FC236}">
                <a16:creationId xmlns:a16="http://schemas.microsoft.com/office/drawing/2014/main" id="{EAFDF149-D360-4F40-A7E2-8588914272DA}"/>
              </a:ext>
            </a:extLst>
          </p:cNvPr>
          <p:cNvSpPr>
            <a:spLocks noChangeShapeType="1"/>
          </p:cNvSpPr>
          <p:nvPr/>
        </p:nvSpPr>
        <p:spPr bwMode="auto">
          <a:xfrm>
            <a:off x="5135563" y="2276475"/>
            <a:ext cx="0" cy="252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9" name="Line 29">
            <a:extLst>
              <a:ext uri="{FF2B5EF4-FFF2-40B4-BE49-F238E27FC236}">
                <a16:creationId xmlns:a16="http://schemas.microsoft.com/office/drawing/2014/main" id="{2C2A3071-42DD-4514-9A69-F46301D306C6}"/>
              </a:ext>
            </a:extLst>
          </p:cNvPr>
          <p:cNvSpPr>
            <a:spLocks noChangeShapeType="1"/>
          </p:cNvSpPr>
          <p:nvPr/>
        </p:nvSpPr>
        <p:spPr bwMode="auto">
          <a:xfrm>
            <a:off x="5135563" y="2820988"/>
            <a:ext cx="0" cy="3032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30">
            <a:extLst>
              <a:ext uri="{FF2B5EF4-FFF2-40B4-BE49-F238E27FC236}">
                <a16:creationId xmlns:a16="http://schemas.microsoft.com/office/drawing/2014/main" id="{D603C6F6-D0E5-4FE9-A0DC-004E4AE53182}"/>
              </a:ext>
            </a:extLst>
          </p:cNvPr>
          <p:cNvSpPr>
            <a:spLocks noChangeShapeType="1"/>
          </p:cNvSpPr>
          <p:nvPr/>
        </p:nvSpPr>
        <p:spPr bwMode="auto">
          <a:xfrm>
            <a:off x="5135563" y="3576638"/>
            <a:ext cx="0" cy="2889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1" name="Line 31">
            <a:extLst>
              <a:ext uri="{FF2B5EF4-FFF2-40B4-BE49-F238E27FC236}">
                <a16:creationId xmlns:a16="http://schemas.microsoft.com/office/drawing/2014/main" id="{5E112996-36F0-4AF9-8D29-880DBEDD406A}"/>
              </a:ext>
            </a:extLst>
          </p:cNvPr>
          <p:cNvSpPr>
            <a:spLocks noChangeShapeType="1"/>
          </p:cNvSpPr>
          <p:nvPr/>
        </p:nvSpPr>
        <p:spPr bwMode="auto">
          <a:xfrm>
            <a:off x="5135563" y="4144963"/>
            <a:ext cx="0" cy="3032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8" name="AutoShape 32">
            <a:extLst>
              <a:ext uri="{FF2B5EF4-FFF2-40B4-BE49-F238E27FC236}">
                <a16:creationId xmlns:a16="http://schemas.microsoft.com/office/drawing/2014/main" id="{A2413FB3-EBE3-49D8-B55C-93760367D880}"/>
              </a:ext>
            </a:extLst>
          </p:cNvPr>
          <p:cNvSpPr/>
          <p:nvPr/>
        </p:nvSpPr>
        <p:spPr bwMode="auto">
          <a:xfrm>
            <a:off x="7962900" y="3132138"/>
            <a:ext cx="144463" cy="1514475"/>
          </a:xfrm>
          <a:prstGeom prst="rightBrace">
            <a:avLst>
              <a:gd name="adj1" fmla="val 87363"/>
              <a:gd name="adj2" fmla="val 50000"/>
            </a:avLst>
          </a:prstGeom>
          <a:solidFill>
            <a:schemeClr val="accent5">
              <a:lumMod val="75000"/>
            </a:schemeClr>
          </a:solidFill>
          <a:ln w="9525">
            <a:solidFill>
              <a:srgbClr val="000000"/>
            </a:solidFill>
            <a:round/>
          </a:ln>
        </p:spPr>
        <p:txBody>
          <a:bodyPr/>
          <a:lstStyle/>
          <a:p>
            <a:pPr eaLnBrk="1" hangingPunct="1">
              <a:lnSpc>
                <a:spcPct val="150000"/>
              </a:lnSpc>
              <a:defRPr/>
            </a:pPr>
            <a:endParaRPr lang="zh-CN" altLang="en-US" sz="2000">
              <a:solidFill>
                <a:schemeClr val="bg1"/>
              </a:solidFill>
            </a:endParaRPr>
          </a:p>
        </p:txBody>
      </p:sp>
      <p:sp>
        <p:nvSpPr>
          <p:cNvPr id="10269" name="AutoShape 33">
            <a:extLst>
              <a:ext uri="{FF2B5EF4-FFF2-40B4-BE49-F238E27FC236}">
                <a16:creationId xmlns:a16="http://schemas.microsoft.com/office/drawing/2014/main" id="{FE91891D-B231-4F33-A4C1-A6116C579756}"/>
              </a:ext>
            </a:extLst>
          </p:cNvPr>
          <p:cNvSpPr/>
          <p:nvPr/>
        </p:nvSpPr>
        <p:spPr bwMode="auto">
          <a:xfrm>
            <a:off x="7993063" y="674688"/>
            <a:ext cx="114300" cy="757237"/>
          </a:xfrm>
          <a:prstGeom prst="rightBrace">
            <a:avLst>
              <a:gd name="adj1" fmla="val 55208"/>
              <a:gd name="adj2" fmla="val 50000"/>
            </a:avLst>
          </a:prstGeom>
          <a:solidFill>
            <a:schemeClr val="accent5">
              <a:lumMod val="75000"/>
            </a:schemeClr>
          </a:solidFill>
          <a:ln w="9525">
            <a:solidFill>
              <a:srgbClr val="000000"/>
            </a:solidFill>
            <a:round/>
          </a:ln>
        </p:spPr>
        <p:txBody>
          <a:bodyPr/>
          <a:lstStyle/>
          <a:p>
            <a:pPr eaLnBrk="1" hangingPunct="1">
              <a:lnSpc>
                <a:spcPct val="150000"/>
              </a:lnSpc>
              <a:defRPr/>
            </a:pPr>
            <a:endParaRPr lang="zh-CN" altLang="en-US" sz="2000">
              <a:solidFill>
                <a:schemeClr val="bg1"/>
              </a:solidFill>
            </a:endParaRPr>
          </a:p>
        </p:txBody>
      </p:sp>
      <p:sp>
        <p:nvSpPr>
          <p:cNvPr id="10270" name="AutoShape 34">
            <a:extLst>
              <a:ext uri="{FF2B5EF4-FFF2-40B4-BE49-F238E27FC236}">
                <a16:creationId xmlns:a16="http://schemas.microsoft.com/office/drawing/2014/main" id="{D7C79749-80F4-4F3A-9952-AF3D7E53C2B1}"/>
              </a:ext>
            </a:extLst>
          </p:cNvPr>
          <p:cNvSpPr/>
          <p:nvPr/>
        </p:nvSpPr>
        <p:spPr bwMode="auto">
          <a:xfrm>
            <a:off x="7993063" y="1946275"/>
            <a:ext cx="114300" cy="757238"/>
          </a:xfrm>
          <a:prstGeom prst="rightBrace">
            <a:avLst>
              <a:gd name="adj1" fmla="val 55208"/>
              <a:gd name="adj2" fmla="val 50000"/>
            </a:avLst>
          </a:prstGeom>
          <a:solidFill>
            <a:schemeClr val="accent5">
              <a:lumMod val="75000"/>
            </a:schemeClr>
          </a:solidFill>
          <a:ln w="9525">
            <a:solidFill>
              <a:srgbClr val="000000"/>
            </a:solidFill>
            <a:round/>
          </a:ln>
        </p:spPr>
        <p:txBody>
          <a:bodyPr/>
          <a:lstStyle/>
          <a:p>
            <a:pPr eaLnBrk="1" hangingPunct="1">
              <a:lnSpc>
                <a:spcPct val="150000"/>
              </a:lnSpc>
              <a:defRPr/>
            </a:pPr>
            <a:endParaRPr lang="zh-CN" altLang="en-US" sz="2000">
              <a:solidFill>
                <a:schemeClr val="bg1"/>
              </a:solidFill>
            </a:endParaRPr>
          </a:p>
        </p:txBody>
      </p:sp>
      <p:sp>
        <p:nvSpPr>
          <p:cNvPr id="10273" name="AutoShape 37">
            <a:extLst>
              <a:ext uri="{FF2B5EF4-FFF2-40B4-BE49-F238E27FC236}">
                <a16:creationId xmlns:a16="http://schemas.microsoft.com/office/drawing/2014/main" id="{494EAC8E-082E-4839-9780-89103B3F0C5B}"/>
              </a:ext>
            </a:extLst>
          </p:cNvPr>
          <p:cNvSpPr/>
          <p:nvPr/>
        </p:nvSpPr>
        <p:spPr bwMode="auto">
          <a:xfrm>
            <a:off x="7993063" y="5106988"/>
            <a:ext cx="149225" cy="1285875"/>
          </a:xfrm>
          <a:prstGeom prst="rightBrace">
            <a:avLst>
              <a:gd name="adj1" fmla="val 87454"/>
              <a:gd name="adj2" fmla="val 50000"/>
            </a:avLst>
          </a:prstGeom>
          <a:solidFill>
            <a:schemeClr val="accent5">
              <a:lumMod val="75000"/>
            </a:schemeClr>
          </a:solidFill>
          <a:ln w="9525">
            <a:solidFill>
              <a:srgbClr val="000000"/>
            </a:solidFill>
            <a:round/>
          </a:ln>
        </p:spPr>
        <p:txBody>
          <a:bodyPr/>
          <a:lstStyle/>
          <a:p>
            <a:pPr eaLnBrk="1" hangingPunct="1">
              <a:lnSpc>
                <a:spcPct val="150000"/>
              </a:lnSpc>
              <a:defRPr/>
            </a:pPr>
            <a:endParaRPr lang="zh-CN" altLang="en-US" sz="2000">
              <a:solidFill>
                <a:schemeClr val="bg1"/>
              </a:solidFill>
            </a:endParaRPr>
          </a:p>
        </p:txBody>
      </p:sp>
      <p:sp>
        <p:nvSpPr>
          <p:cNvPr id="107546" name="Line 38">
            <a:extLst>
              <a:ext uri="{FF2B5EF4-FFF2-40B4-BE49-F238E27FC236}">
                <a16:creationId xmlns:a16="http://schemas.microsoft.com/office/drawing/2014/main" id="{28D25D1A-3B29-4B78-9220-43C718E66DB2}"/>
              </a:ext>
            </a:extLst>
          </p:cNvPr>
          <p:cNvSpPr>
            <a:spLocks noChangeShapeType="1"/>
          </p:cNvSpPr>
          <p:nvPr/>
        </p:nvSpPr>
        <p:spPr bwMode="auto">
          <a:xfrm>
            <a:off x="5135563" y="4714875"/>
            <a:ext cx="0" cy="2857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7" name="Line 39">
            <a:extLst>
              <a:ext uri="{FF2B5EF4-FFF2-40B4-BE49-F238E27FC236}">
                <a16:creationId xmlns:a16="http://schemas.microsoft.com/office/drawing/2014/main" id="{012A856F-F700-4DE1-A07F-A1A822BF7D20}"/>
              </a:ext>
            </a:extLst>
          </p:cNvPr>
          <p:cNvSpPr>
            <a:spLocks noChangeShapeType="1"/>
          </p:cNvSpPr>
          <p:nvPr/>
        </p:nvSpPr>
        <p:spPr bwMode="auto">
          <a:xfrm>
            <a:off x="4402138" y="5284788"/>
            <a:ext cx="0" cy="284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8" name="Line 40">
            <a:extLst>
              <a:ext uri="{FF2B5EF4-FFF2-40B4-BE49-F238E27FC236}">
                <a16:creationId xmlns:a16="http://schemas.microsoft.com/office/drawing/2014/main" id="{3DFB3652-EDE1-4694-B927-7C5B3E42181A}"/>
              </a:ext>
            </a:extLst>
          </p:cNvPr>
          <p:cNvSpPr>
            <a:spLocks noChangeShapeType="1"/>
          </p:cNvSpPr>
          <p:nvPr/>
        </p:nvSpPr>
        <p:spPr bwMode="auto">
          <a:xfrm>
            <a:off x="5802313" y="5284788"/>
            <a:ext cx="0" cy="284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9" name="Line 41">
            <a:extLst>
              <a:ext uri="{FF2B5EF4-FFF2-40B4-BE49-F238E27FC236}">
                <a16:creationId xmlns:a16="http://schemas.microsoft.com/office/drawing/2014/main" id="{470340B3-B0E3-4187-AD60-70F92A81113C}"/>
              </a:ext>
            </a:extLst>
          </p:cNvPr>
          <p:cNvSpPr>
            <a:spLocks noChangeShapeType="1"/>
          </p:cNvSpPr>
          <p:nvPr/>
        </p:nvSpPr>
        <p:spPr bwMode="auto">
          <a:xfrm>
            <a:off x="5135563" y="911225"/>
            <a:ext cx="0" cy="287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0" name="Text Box 42">
            <a:extLst>
              <a:ext uri="{FF2B5EF4-FFF2-40B4-BE49-F238E27FC236}">
                <a16:creationId xmlns:a16="http://schemas.microsoft.com/office/drawing/2014/main" id="{586F2722-BCBB-4514-8A06-B7BA977B762F}"/>
              </a:ext>
            </a:extLst>
          </p:cNvPr>
          <p:cNvSpPr txBox="1">
            <a:spLocks noChangeArrowheads="1"/>
          </p:cNvSpPr>
          <p:nvPr/>
        </p:nvSpPr>
        <p:spPr bwMode="auto">
          <a:xfrm>
            <a:off x="3938588" y="3149600"/>
            <a:ext cx="2457450" cy="4540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逻辑综合</a:t>
            </a:r>
          </a:p>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（将</a:t>
            </a:r>
            <a:r>
              <a:rPr lang="en-US" altLang="zh-CN" sz="1200">
                <a:solidFill>
                  <a:schemeClr val="bg1"/>
                </a:solidFill>
                <a:latin typeface="黑体" panose="02010609060101010101" pitchFamily="49" charset="-122"/>
                <a:ea typeface="黑体" panose="02010609060101010101" pitchFamily="49" charset="-122"/>
              </a:rPr>
              <a:t>RTL</a:t>
            </a:r>
            <a:r>
              <a:rPr lang="zh-CN" altLang="en-US" sz="1200">
                <a:solidFill>
                  <a:schemeClr val="bg1"/>
                </a:solidFill>
                <a:latin typeface="黑体" panose="02010609060101010101" pitchFamily="49" charset="-122"/>
                <a:ea typeface="黑体" panose="02010609060101010101" pitchFamily="49" charset="-122"/>
              </a:rPr>
              <a:t>级描述自动转换成门级网表）</a:t>
            </a:r>
          </a:p>
          <a:p>
            <a:pPr algn="ctr" eaLnBrk="1" hangingPunct="1">
              <a:lnSpc>
                <a:spcPts val="1500"/>
              </a:lnSpc>
              <a:spcBef>
                <a:spcPct val="0"/>
              </a:spcBef>
              <a:buFontTx/>
              <a:buNone/>
            </a:pPr>
            <a:endParaRPr lang="zh-CN" altLang="en-US" sz="1200">
              <a:solidFill>
                <a:schemeClr val="bg1"/>
              </a:solidFill>
              <a:latin typeface="黑体" panose="02010609060101010101" pitchFamily="49" charset="-122"/>
              <a:ea typeface="黑体" panose="02010609060101010101" pitchFamily="49" charset="-122"/>
            </a:endParaRPr>
          </a:p>
        </p:txBody>
      </p:sp>
      <p:sp>
        <p:nvSpPr>
          <p:cNvPr id="107551" name="Text Box 43">
            <a:extLst>
              <a:ext uri="{FF2B5EF4-FFF2-40B4-BE49-F238E27FC236}">
                <a16:creationId xmlns:a16="http://schemas.microsoft.com/office/drawing/2014/main" id="{76678D42-AC05-412A-9F6B-00ACBBF056E1}"/>
              </a:ext>
            </a:extLst>
          </p:cNvPr>
          <p:cNvSpPr txBox="1">
            <a:spLocks noChangeArrowheads="1"/>
          </p:cNvSpPr>
          <p:nvPr/>
        </p:nvSpPr>
        <p:spPr bwMode="auto">
          <a:xfrm>
            <a:off x="3938588" y="1827213"/>
            <a:ext cx="2457450" cy="4540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寄存器传输（</a:t>
            </a:r>
            <a:r>
              <a:rPr lang="en-US" altLang="zh-CN" sz="1200">
                <a:solidFill>
                  <a:schemeClr val="bg1"/>
                </a:solidFill>
                <a:latin typeface="黑体" panose="02010609060101010101" pitchFamily="49" charset="-122"/>
                <a:ea typeface="黑体" panose="02010609060101010101" pitchFamily="49" charset="-122"/>
              </a:rPr>
              <a:t>RTL</a:t>
            </a:r>
            <a:r>
              <a:rPr lang="zh-CN" altLang="en-US" sz="1200">
                <a:solidFill>
                  <a:schemeClr val="bg1"/>
                </a:solidFill>
                <a:latin typeface="黑体" panose="02010609060101010101" pitchFamily="49" charset="-122"/>
                <a:ea typeface="黑体" panose="02010609060101010101" pitchFamily="49" charset="-122"/>
              </a:rPr>
              <a:t>）级描述</a:t>
            </a:r>
          </a:p>
          <a:p>
            <a:pPr algn="ctr" eaLnBrk="1" hangingPunct="1">
              <a:lnSpc>
                <a:spcPts val="1500"/>
              </a:lnSpc>
              <a:spcBef>
                <a:spcPct val="0"/>
              </a:spcBef>
              <a:buFontTx/>
              <a:buNone/>
            </a:pPr>
            <a:endParaRPr lang="zh-CN" altLang="en-US" sz="1200">
              <a:solidFill>
                <a:schemeClr val="bg1"/>
              </a:solidFill>
              <a:latin typeface="黑体" panose="02010609060101010101" pitchFamily="49" charset="-122"/>
              <a:ea typeface="黑体" panose="02010609060101010101" pitchFamily="49" charset="-122"/>
            </a:endParaRPr>
          </a:p>
        </p:txBody>
      </p:sp>
      <p:sp>
        <p:nvSpPr>
          <p:cNvPr id="107552" name="Rectangle 44">
            <a:extLst>
              <a:ext uri="{FF2B5EF4-FFF2-40B4-BE49-F238E27FC236}">
                <a16:creationId xmlns:a16="http://schemas.microsoft.com/office/drawing/2014/main" id="{97B42790-E9F5-4FC7-898C-7474FCA3D06A}"/>
              </a:ext>
            </a:extLst>
          </p:cNvPr>
          <p:cNvSpPr>
            <a:spLocks noChangeArrowheads="1"/>
          </p:cNvSpPr>
          <p:nvPr/>
        </p:nvSpPr>
        <p:spPr bwMode="auto">
          <a:xfrm>
            <a:off x="5335588" y="6145213"/>
            <a:ext cx="1066800" cy="28416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en-US" altLang="zh-CN" sz="1200">
                <a:solidFill>
                  <a:schemeClr val="bg1"/>
                </a:solidFill>
                <a:latin typeface="黑体" panose="02010609060101010101" pitchFamily="49" charset="-122"/>
                <a:ea typeface="黑体" panose="02010609060101010101" pitchFamily="49" charset="-122"/>
              </a:rPr>
              <a:t>ASIC</a:t>
            </a:r>
          </a:p>
        </p:txBody>
      </p:sp>
      <p:sp>
        <p:nvSpPr>
          <p:cNvPr id="107553" name="Text Box 47">
            <a:extLst>
              <a:ext uri="{FF2B5EF4-FFF2-40B4-BE49-F238E27FC236}">
                <a16:creationId xmlns:a16="http://schemas.microsoft.com/office/drawing/2014/main" id="{DCE0480D-2100-47BE-8494-3A9D4E413402}"/>
              </a:ext>
            </a:extLst>
          </p:cNvPr>
          <p:cNvSpPr txBox="1">
            <a:spLocks noChangeArrowheads="1"/>
          </p:cNvSpPr>
          <p:nvPr/>
        </p:nvSpPr>
        <p:spPr bwMode="auto">
          <a:xfrm>
            <a:off x="3938588" y="5000625"/>
            <a:ext cx="2457450" cy="3016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自动布局布线（物理实现过程）</a:t>
            </a:r>
          </a:p>
        </p:txBody>
      </p:sp>
      <p:sp>
        <p:nvSpPr>
          <p:cNvPr id="107554" name="Text Box 48">
            <a:extLst>
              <a:ext uri="{FF2B5EF4-FFF2-40B4-BE49-F238E27FC236}">
                <a16:creationId xmlns:a16="http://schemas.microsoft.com/office/drawing/2014/main" id="{C85D0900-8A16-425F-A07F-DD73266F03BE}"/>
              </a:ext>
            </a:extLst>
          </p:cNvPr>
          <p:cNvSpPr txBox="1">
            <a:spLocks noChangeArrowheads="1"/>
          </p:cNvSpPr>
          <p:nvPr/>
        </p:nvSpPr>
        <p:spPr bwMode="auto">
          <a:xfrm>
            <a:off x="3938588" y="4430713"/>
            <a:ext cx="2457450" cy="301625"/>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门级网表输出</a:t>
            </a:r>
          </a:p>
        </p:txBody>
      </p:sp>
      <p:sp>
        <p:nvSpPr>
          <p:cNvPr id="107555" name="Line 49">
            <a:extLst>
              <a:ext uri="{FF2B5EF4-FFF2-40B4-BE49-F238E27FC236}">
                <a16:creationId xmlns:a16="http://schemas.microsoft.com/office/drawing/2014/main" id="{6EB05573-53EA-41A7-AB20-6EA3A005B866}"/>
              </a:ext>
            </a:extLst>
          </p:cNvPr>
          <p:cNvSpPr>
            <a:spLocks noChangeShapeType="1"/>
          </p:cNvSpPr>
          <p:nvPr/>
        </p:nvSpPr>
        <p:spPr bwMode="auto">
          <a:xfrm flipH="1">
            <a:off x="6434138" y="2027238"/>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6" name="Line 50">
            <a:extLst>
              <a:ext uri="{FF2B5EF4-FFF2-40B4-BE49-F238E27FC236}">
                <a16:creationId xmlns:a16="http://schemas.microsoft.com/office/drawing/2014/main" id="{93555BF7-85EE-4F92-B05E-7AED2B2F50D3}"/>
              </a:ext>
            </a:extLst>
          </p:cNvPr>
          <p:cNvSpPr>
            <a:spLocks noChangeShapeType="1"/>
          </p:cNvSpPr>
          <p:nvPr/>
        </p:nvSpPr>
        <p:spPr bwMode="auto">
          <a:xfrm>
            <a:off x="6319838" y="1354138"/>
            <a:ext cx="342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57" name="Line 51">
            <a:extLst>
              <a:ext uri="{FF2B5EF4-FFF2-40B4-BE49-F238E27FC236}">
                <a16:creationId xmlns:a16="http://schemas.microsoft.com/office/drawing/2014/main" id="{951BCAFC-BE9D-4B00-9003-91DA0FBDDAD2}"/>
              </a:ext>
            </a:extLst>
          </p:cNvPr>
          <p:cNvSpPr>
            <a:spLocks noChangeShapeType="1"/>
          </p:cNvSpPr>
          <p:nvPr/>
        </p:nvSpPr>
        <p:spPr bwMode="auto">
          <a:xfrm>
            <a:off x="6662738" y="655638"/>
            <a:ext cx="0" cy="6842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58" name="Line 52">
            <a:extLst>
              <a:ext uri="{FF2B5EF4-FFF2-40B4-BE49-F238E27FC236}">
                <a16:creationId xmlns:a16="http://schemas.microsoft.com/office/drawing/2014/main" id="{AFA34AD5-CA30-4897-B431-17D97684267B}"/>
              </a:ext>
            </a:extLst>
          </p:cNvPr>
          <p:cNvSpPr>
            <a:spLocks noChangeShapeType="1"/>
          </p:cNvSpPr>
          <p:nvPr/>
        </p:nvSpPr>
        <p:spPr bwMode="auto">
          <a:xfrm flipH="1">
            <a:off x="6434138" y="655638"/>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9" name="Line 53">
            <a:extLst>
              <a:ext uri="{FF2B5EF4-FFF2-40B4-BE49-F238E27FC236}">
                <a16:creationId xmlns:a16="http://schemas.microsoft.com/office/drawing/2014/main" id="{E4EFF9BB-C26A-4896-A502-2DDAA5E14D6B}"/>
              </a:ext>
            </a:extLst>
          </p:cNvPr>
          <p:cNvSpPr>
            <a:spLocks noChangeShapeType="1"/>
          </p:cNvSpPr>
          <p:nvPr/>
        </p:nvSpPr>
        <p:spPr bwMode="auto">
          <a:xfrm>
            <a:off x="6669088" y="5170488"/>
            <a:ext cx="0" cy="569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0" name="Rectangle 54">
            <a:extLst>
              <a:ext uri="{FF2B5EF4-FFF2-40B4-BE49-F238E27FC236}">
                <a16:creationId xmlns:a16="http://schemas.microsoft.com/office/drawing/2014/main" id="{410FE719-BB8D-4E88-A010-3EBBA6DD350E}"/>
              </a:ext>
            </a:extLst>
          </p:cNvPr>
          <p:cNvSpPr>
            <a:spLocks noChangeArrowheads="1"/>
          </p:cNvSpPr>
          <p:nvPr/>
        </p:nvSpPr>
        <p:spPr bwMode="auto">
          <a:xfrm>
            <a:off x="3935413" y="6145213"/>
            <a:ext cx="1066800" cy="28416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en-US" altLang="zh-CN" sz="1200">
                <a:solidFill>
                  <a:schemeClr val="bg1"/>
                </a:solidFill>
                <a:latin typeface="黑体" panose="02010609060101010101" pitchFamily="49" charset="-122"/>
                <a:ea typeface="黑体" panose="02010609060101010101" pitchFamily="49" charset="-122"/>
              </a:rPr>
              <a:t>FPGA/CPLD</a:t>
            </a:r>
          </a:p>
        </p:txBody>
      </p:sp>
      <p:sp>
        <p:nvSpPr>
          <p:cNvPr id="107561" name="Line 55">
            <a:extLst>
              <a:ext uri="{FF2B5EF4-FFF2-40B4-BE49-F238E27FC236}">
                <a16:creationId xmlns:a16="http://schemas.microsoft.com/office/drawing/2014/main" id="{F9081940-366E-455D-B980-5C49B56058D6}"/>
              </a:ext>
            </a:extLst>
          </p:cNvPr>
          <p:cNvSpPr>
            <a:spLocks noChangeShapeType="1"/>
          </p:cNvSpPr>
          <p:nvPr/>
        </p:nvSpPr>
        <p:spPr bwMode="auto">
          <a:xfrm flipH="1">
            <a:off x="6402388" y="5170488"/>
            <a:ext cx="2667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62" name="Line 56">
            <a:extLst>
              <a:ext uri="{FF2B5EF4-FFF2-40B4-BE49-F238E27FC236}">
                <a16:creationId xmlns:a16="http://schemas.microsoft.com/office/drawing/2014/main" id="{CD43F92A-5936-4C39-A867-D712BF19EA1E}"/>
              </a:ext>
            </a:extLst>
          </p:cNvPr>
          <p:cNvSpPr>
            <a:spLocks noChangeShapeType="1"/>
          </p:cNvSpPr>
          <p:nvPr/>
        </p:nvSpPr>
        <p:spPr bwMode="auto">
          <a:xfrm flipH="1">
            <a:off x="6434138" y="3446463"/>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63" name="Line 57">
            <a:extLst>
              <a:ext uri="{FF2B5EF4-FFF2-40B4-BE49-F238E27FC236}">
                <a16:creationId xmlns:a16="http://schemas.microsoft.com/office/drawing/2014/main" id="{E0917387-ACE5-4FE5-90E7-AFCF854DEB82}"/>
              </a:ext>
            </a:extLst>
          </p:cNvPr>
          <p:cNvSpPr>
            <a:spLocks noChangeShapeType="1"/>
          </p:cNvSpPr>
          <p:nvPr/>
        </p:nvSpPr>
        <p:spPr bwMode="auto">
          <a:xfrm flipH="1">
            <a:off x="6319838" y="2617788"/>
            <a:ext cx="342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Text Box 58">
            <a:extLst>
              <a:ext uri="{FF2B5EF4-FFF2-40B4-BE49-F238E27FC236}">
                <a16:creationId xmlns:a16="http://schemas.microsoft.com/office/drawing/2014/main" id="{742825DE-4C5B-493E-B06C-569EE1EDE16E}"/>
              </a:ext>
            </a:extLst>
          </p:cNvPr>
          <p:cNvSpPr txBox="1">
            <a:spLocks noChangeArrowheads="1"/>
          </p:cNvSpPr>
          <p:nvPr/>
        </p:nvSpPr>
        <p:spPr bwMode="auto">
          <a:xfrm>
            <a:off x="3938588" y="1216025"/>
            <a:ext cx="2457450" cy="303213"/>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行为级仿真</a:t>
            </a:r>
          </a:p>
        </p:txBody>
      </p:sp>
      <p:sp>
        <p:nvSpPr>
          <p:cNvPr id="107565" name="Text Box 59">
            <a:extLst>
              <a:ext uri="{FF2B5EF4-FFF2-40B4-BE49-F238E27FC236}">
                <a16:creationId xmlns:a16="http://schemas.microsoft.com/office/drawing/2014/main" id="{7BF6A8C6-A588-4755-86F5-422896805ABF}"/>
              </a:ext>
            </a:extLst>
          </p:cNvPr>
          <p:cNvSpPr txBox="1">
            <a:spLocks noChangeArrowheads="1"/>
          </p:cNvSpPr>
          <p:nvPr/>
        </p:nvSpPr>
        <p:spPr bwMode="auto">
          <a:xfrm>
            <a:off x="3938588" y="3860800"/>
            <a:ext cx="2457450" cy="303213"/>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zh-CN" altLang="en-US" sz="1200">
                <a:solidFill>
                  <a:schemeClr val="bg1"/>
                </a:solidFill>
                <a:latin typeface="黑体" panose="02010609060101010101" pitchFamily="49" charset="-122"/>
                <a:ea typeface="黑体" panose="02010609060101010101" pitchFamily="49" charset="-122"/>
              </a:rPr>
              <a:t>门级仿真</a:t>
            </a:r>
          </a:p>
        </p:txBody>
      </p:sp>
      <p:sp>
        <p:nvSpPr>
          <p:cNvPr id="107566" name="Text Box 60">
            <a:extLst>
              <a:ext uri="{FF2B5EF4-FFF2-40B4-BE49-F238E27FC236}">
                <a16:creationId xmlns:a16="http://schemas.microsoft.com/office/drawing/2014/main" id="{DC980BA9-7FFD-4281-B63B-5E8663CC8410}"/>
              </a:ext>
            </a:extLst>
          </p:cNvPr>
          <p:cNvSpPr txBox="1">
            <a:spLocks noChangeArrowheads="1"/>
          </p:cNvSpPr>
          <p:nvPr/>
        </p:nvSpPr>
        <p:spPr bwMode="auto">
          <a:xfrm>
            <a:off x="3938588" y="2535238"/>
            <a:ext cx="2457450" cy="303212"/>
          </a:xfrm>
          <a:prstGeom prst="rect">
            <a:avLst/>
          </a:prstGeom>
          <a:solidFill>
            <a:srgbClr val="0097CC"/>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ts val="1500"/>
              </a:lnSpc>
              <a:spcBef>
                <a:spcPct val="0"/>
              </a:spcBef>
              <a:buFontTx/>
              <a:buNone/>
            </a:pPr>
            <a:r>
              <a:rPr lang="en-US" altLang="zh-CN" sz="1200">
                <a:solidFill>
                  <a:schemeClr val="bg1"/>
                </a:solidFill>
                <a:latin typeface="黑体" panose="02010609060101010101" pitchFamily="49" charset="-122"/>
                <a:ea typeface="黑体" panose="02010609060101010101" pitchFamily="49" charset="-122"/>
              </a:rPr>
              <a:t>RTL</a:t>
            </a:r>
            <a:r>
              <a:rPr lang="zh-CN" altLang="en-US" sz="1200">
                <a:solidFill>
                  <a:schemeClr val="bg1"/>
                </a:solidFill>
                <a:latin typeface="黑体" panose="02010609060101010101" pitchFamily="49" charset="-122"/>
                <a:ea typeface="黑体" panose="02010609060101010101" pitchFamily="49" charset="-122"/>
              </a:rPr>
              <a:t>级仿真</a:t>
            </a:r>
          </a:p>
        </p:txBody>
      </p:sp>
      <p:sp>
        <p:nvSpPr>
          <p:cNvPr id="107567" name="Line 61">
            <a:extLst>
              <a:ext uri="{FF2B5EF4-FFF2-40B4-BE49-F238E27FC236}">
                <a16:creationId xmlns:a16="http://schemas.microsoft.com/office/drawing/2014/main" id="{E35D5D71-7515-4765-BE5A-C2ED4A6C9FC5}"/>
              </a:ext>
            </a:extLst>
          </p:cNvPr>
          <p:cNvSpPr>
            <a:spLocks noChangeShapeType="1"/>
          </p:cNvSpPr>
          <p:nvPr/>
        </p:nvSpPr>
        <p:spPr bwMode="auto">
          <a:xfrm>
            <a:off x="5135563" y="5575300"/>
            <a:ext cx="0" cy="233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62">
            <a:extLst>
              <a:ext uri="{FF2B5EF4-FFF2-40B4-BE49-F238E27FC236}">
                <a16:creationId xmlns:a16="http://schemas.microsoft.com/office/drawing/2014/main" id="{2CA03A97-7E42-4EF0-9C8D-61AB1BFF6D4C}"/>
              </a:ext>
            </a:extLst>
          </p:cNvPr>
          <p:cNvSpPr>
            <a:spLocks noChangeShapeType="1"/>
          </p:cNvSpPr>
          <p:nvPr/>
        </p:nvSpPr>
        <p:spPr bwMode="auto">
          <a:xfrm flipH="1">
            <a:off x="6402388" y="5740400"/>
            <a:ext cx="266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Line 63">
            <a:extLst>
              <a:ext uri="{FF2B5EF4-FFF2-40B4-BE49-F238E27FC236}">
                <a16:creationId xmlns:a16="http://schemas.microsoft.com/office/drawing/2014/main" id="{05CB6F20-0595-4D6E-B957-1A9B15E99CBF}"/>
              </a:ext>
            </a:extLst>
          </p:cNvPr>
          <p:cNvSpPr>
            <a:spLocks noChangeShapeType="1"/>
          </p:cNvSpPr>
          <p:nvPr/>
        </p:nvSpPr>
        <p:spPr bwMode="auto">
          <a:xfrm>
            <a:off x="5135563" y="5575300"/>
            <a:ext cx="0" cy="285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70" name="Text Box 20">
            <a:extLst>
              <a:ext uri="{FF2B5EF4-FFF2-40B4-BE49-F238E27FC236}">
                <a16:creationId xmlns:a16="http://schemas.microsoft.com/office/drawing/2014/main" id="{9D1AFA67-A0E3-4879-A2DE-92B11E9A42C2}"/>
              </a:ext>
            </a:extLst>
          </p:cNvPr>
          <p:cNvSpPr txBox="1">
            <a:spLocks noChangeArrowheads="1"/>
          </p:cNvSpPr>
          <p:nvPr/>
        </p:nvSpPr>
        <p:spPr bwMode="auto">
          <a:xfrm>
            <a:off x="2538413" y="2401888"/>
            <a:ext cx="735012" cy="465137"/>
          </a:xfrm>
          <a:prstGeom prst="rect">
            <a:avLst/>
          </a:prstGeom>
          <a:solidFill>
            <a:srgbClr val="00B050"/>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spcBef>
                <a:spcPct val="0"/>
              </a:spcBef>
              <a:buFontTx/>
              <a:buNone/>
            </a:pPr>
            <a:r>
              <a:rPr lang="zh-CN" altLang="en-US" sz="1800">
                <a:solidFill>
                  <a:srgbClr val="FFFF00"/>
                </a:solidFill>
                <a:latin typeface="幼圆" panose="02010509060101010101" pitchFamily="49" charset="-122"/>
                <a:ea typeface="幼圆" panose="02010509060101010101" pitchFamily="49" charset="-122"/>
              </a:rPr>
              <a:t>软核</a:t>
            </a:r>
            <a:endParaRPr lang="zh-CN" altLang="en-US" sz="4000">
              <a:solidFill>
                <a:srgbClr val="FFFF00"/>
              </a:solidFill>
              <a:latin typeface="幼圆" panose="02010509060101010101" pitchFamily="49" charset="-122"/>
              <a:ea typeface="幼圆" panose="02010509060101010101" pitchFamily="49" charset="-122"/>
            </a:endParaRPr>
          </a:p>
        </p:txBody>
      </p:sp>
      <p:sp>
        <p:nvSpPr>
          <p:cNvPr id="107571" name="Line 49">
            <a:extLst>
              <a:ext uri="{FF2B5EF4-FFF2-40B4-BE49-F238E27FC236}">
                <a16:creationId xmlns:a16="http://schemas.microsoft.com/office/drawing/2014/main" id="{E273914E-6C34-4D05-AF7E-EF15A3EB51B7}"/>
              </a:ext>
            </a:extLst>
          </p:cNvPr>
          <p:cNvSpPr>
            <a:spLocks noChangeShapeType="1"/>
          </p:cNvSpPr>
          <p:nvPr/>
        </p:nvSpPr>
        <p:spPr bwMode="auto">
          <a:xfrm flipH="1">
            <a:off x="3287713" y="2636838"/>
            <a:ext cx="6111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2" name="Text Box 20">
            <a:extLst>
              <a:ext uri="{FF2B5EF4-FFF2-40B4-BE49-F238E27FC236}">
                <a16:creationId xmlns:a16="http://schemas.microsoft.com/office/drawing/2014/main" id="{60CBCE5E-9601-4344-89BD-08D5DC3F96BB}"/>
              </a:ext>
            </a:extLst>
          </p:cNvPr>
          <p:cNvSpPr txBox="1">
            <a:spLocks noChangeArrowheads="1"/>
          </p:cNvSpPr>
          <p:nvPr/>
        </p:nvSpPr>
        <p:spPr bwMode="auto">
          <a:xfrm>
            <a:off x="2543175" y="6003925"/>
            <a:ext cx="735013" cy="463550"/>
          </a:xfrm>
          <a:prstGeom prst="rect">
            <a:avLst/>
          </a:prstGeom>
          <a:solidFill>
            <a:srgbClr val="00B050"/>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spcBef>
                <a:spcPct val="0"/>
              </a:spcBef>
              <a:buFontTx/>
              <a:buNone/>
            </a:pPr>
            <a:r>
              <a:rPr lang="zh-CN" altLang="en-US" sz="1800">
                <a:solidFill>
                  <a:srgbClr val="FFFF00"/>
                </a:solidFill>
                <a:latin typeface="幼圆" panose="02010509060101010101" pitchFamily="49" charset="-122"/>
                <a:ea typeface="幼圆" panose="02010509060101010101" pitchFamily="49" charset="-122"/>
              </a:rPr>
              <a:t>固核</a:t>
            </a:r>
          </a:p>
        </p:txBody>
      </p:sp>
      <p:sp>
        <p:nvSpPr>
          <p:cNvPr id="107573" name="Text Box 20">
            <a:extLst>
              <a:ext uri="{FF2B5EF4-FFF2-40B4-BE49-F238E27FC236}">
                <a16:creationId xmlns:a16="http://schemas.microsoft.com/office/drawing/2014/main" id="{DF147927-98F7-4A6F-8B5F-3C0C79C4BD5E}"/>
              </a:ext>
            </a:extLst>
          </p:cNvPr>
          <p:cNvSpPr txBox="1">
            <a:spLocks noChangeArrowheads="1"/>
          </p:cNvSpPr>
          <p:nvPr/>
        </p:nvSpPr>
        <p:spPr bwMode="auto">
          <a:xfrm>
            <a:off x="7069138" y="6042025"/>
            <a:ext cx="735012" cy="463550"/>
          </a:xfrm>
          <a:prstGeom prst="rect">
            <a:avLst/>
          </a:prstGeom>
          <a:solidFill>
            <a:srgbClr val="00B050"/>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spcBef>
                <a:spcPct val="0"/>
              </a:spcBef>
              <a:buFontTx/>
              <a:buNone/>
            </a:pPr>
            <a:r>
              <a:rPr lang="zh-CN" altLang="en-US" sz="1800">
                <a:solidFill>
                  <a:srgbClr val="FFFF00"/>
                </a:solidFill>
                <a:latin typeface="幼圆" panose="02010509060101010101" pitchFamily="49" charset="-122"/>
                <a:ea typeface="幼圆" panose="02010509060101010101" pitchFamily="49" charset="-122"/>
              </a:rPr>
              <a:t>硬核</a:t>
            </a:r>
          </a:p>
        </p:txBody>
      </p:sp>
      <p:sp>
        <p:nvSpPr>
          <p:cNvPr id="107574" name="Line 49">
            <a:extLst>
              <a:ext uri="{FF2B5EF4-FFF2-40B4-BE49-F238E27FC236}">
                <a16:creationId xmlns:a16="http://schemas.microsoft.com/office/drawing/2014/main" id="{C14CB963-18D8-4D11-80E1-3B01D379A0FD}"/>
              </a:ext>
            </a:extLst>
          </p:cNvPr>
          <p:cNvSpPr>
            <a:spLocks noChangeShapeType="1"/>
          </p:cNvSpPr>
          <p:nvPr/>
        </p:nvSpPr>
        <p:spPr bwMode="auto">
          <a:xfrm flipH="1">
            <a:off x="3284538" y="6284913"/>
            <a:ext cx="612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5" name="Line 49">
            <a:extLst>
              <a:ext uri="{FF2B5EF4-FFF2-40B4-BE49-F238E27FC236}">
                <a16:creationId xmlns:a16="http://schemas.microsoft.com/office/drawing/2014/main" id="{4B82E4C1-2760-4C40-8128-EB2DBFC82329}"/>
              </a:ext>
            </a:extLst>
          </p:cNvPr>
          <p:cNvSpPr>
            <a:spLocks noChangeShapeType="1"/>
          </p:cNvSpPr>
          <p:nvPr/>
        </p:nvSpPr>
        <p:spPr bwMode="auto">
          <a:xfrm>
            <a:off x="6438900" y="6273800"/>
            <a:ext cx="576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6" name="灯片编号占位符 3">
            <a:extLst>
              <a:ext uri="{FF2B5EF4-FFF2-40B4-BE49-F238E27FC236}">
                <a16:creationId xmlns:a16="http://schemas.microsoft.com/office/drawing/2014/main" id="{097C9E85-5BBC-42F0-BA3C-88C4136957AC}"/>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B1738EF8-7B5F-4902-AFA9-FC3016BB6AAE}"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62</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矩形 2">
            <a:extLst>
              <a:ext uri="{FF2B5EF4-FFF2-40B4-BE49-F238E27FC236}">
                <a16:creationId xmlns:a16="http://schemas.microsoft.com/office/drawing/2014/main" id="{2547AB01-FDA2-456D-876D-1DA83E44894C}"/>
              </a:ext>
            </a:extLst>
          </p:cNvPr>
          <p:cNvSpPr>
            <a:spLocks noChangeArrowheads="1"/>
          </p:cNvSpPr>
          <p:nvPr/>
        </p:nvSpPr>
        <p:spPr bwMode="auto">
          <a:xfrm>
            <a:off x="2667000" y="1857375"/>
            <a:ext cx="714375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1200"/>
              </a:spcBef>
              <a:buFont typeface="Wingdings" panose="05000000000000000000" pitchFamily="2" charset="2"/>
              <a:buChar char="l"/>
            </a:pPr>
            <a:r>
              <a:rPr lang="zh-CN" altLang="en-US" sz="2400">
                <a:latin typeface="宋体" panose="02010600030101010101" pitchFamily="2" charset="-122"/>
              </a:rPr>
              <a:t>从</a:t>
            </a:r>
            <a:r>
              <a:rPr lang="en-US" altLang="zh-CN" sz="2400">
                <a:latin typeface="Times New Roman" panose="02020603050405020304" pitchFamily="18" charset="0"/>
              </a:rPr>
              <a:t>FPGA</a:t>
            </a:r>
            <a:r>
              <a:rPr lang="zh-CN" altLang="en-US" sz="2400">
                <a:latin typeface="宋体" panose="02010600030101010101" pitchFamily="2" charset="-122"/>
              </a:rPr>
              <a:t>的角度，固核最有价值。</a:t>
            </a:r>
          </a:p>
          <a:p>
            <a:pPr eaLnBrk="1" hangingPunct="1">
              <a:lnSpc>
                <a:spcPct val="150000"/>
              </a:lnSpc>
              <a:spcBef>
                <a:spcPts val="1200"/>
              </a:spcBef>
              <a:buFont typeface="Wingdings" panose="05000000000000000000" pitchFamily="2" charset="2"/>
              <a:buChar char="l"/>
            </a:pPr>
            <a:r>
              <a:rPr lang="zh-CN" altLang="en-US" sz="2400">
                <a:latin typeface="宋体" panose="02010600030101010101" pitchFamily="2" charset="-122"/>
              </a:rPr>
              <a:t>从</a:t>
            </a:r>
            <a:r>
              <a:rPr lang="en-US" altLang="zh-CN" sz="2400">
                <a:latin typeface="Times New Roman" panose="02020603050405020304" pitchFamily="18" charset="0"/>
              </a:rPr>
              <a:t>ASIC</a:t>
            </a:r>
            <a:r>
              <a:rPr lang="zh-CN" altLang="en-US" sz="2400">
                <a:latin typeface="宋体" panose="02010600030101010101" pitchFamily="2" charset="-122"/>
              </a:rPr>
              <a:t>角度，硬核最有价值。</a:t>
            </a:r>
          </a:p>
          <a:p>
            <a:pPr eaLnBrk="1" hangingPunct="1">
              <a:lnSpc>
                <a:spcPct val="150000"/>
              </a:lnSpc>
              <a:spcBef>
                <a:spcPts val="1200"/>
              </a:spcBef>
              <a:buFont typeface="Wingdings" panose="05000000000000000000" pitchFamily="2" charset="2"/>
              <a:buChar char="l"/>
            </a:pPr>
            <a:r>
              <a:rPr lang="zh-CN" altLang="en-US" sz="2400">
                <a:latin typeface="宋体" panose="02010600030101010101" pitchFamily="2" charset="-122"/>
              </a:rPr>
              <a:t>软核，由于它与工艺和器件均无关，具有高度的灵活性，从而具有其独特的价值。</a:t>
            </a:r>
            <a:r>
              <a:rPr lang="zh-CN" altLang="en-US" sz="2400">
                <a:latin typeface="Times New Roman" panose="02020603050405020304" pitchFamily="18" charset="0"/>
              </a:rPr>
              <a:t> </a:t>
            </a:r>
          </a:p>
        </p:txBody>
      </p:sp>
      <p:sp>
        <p:nvSpPr>
          <p:cNvPr id="108547" name="灯片编号占位符 3">
            <a:extLst>
              <a:ext uri="{FF2B5EF4-FFF2-40B4-BE49-F238E27FC236}">
                <a16:creationId xmlns:a16="http://schemas.microsoft.com/office/drawing/2014/main" id="{9DBF0261-6B72-4170-8B6F-BDA66E9446E1}"/>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91677A8-44A6-4D77-ACF2-B59416475E56}"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63</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灯片编号占位符 3">
            <a:extLst>
              <a:ext uri="{FF2B5EF4-FFF2-40B4-BE49-F238E27FC236}">
                <a16:creationId xmlns:a16="http://schemas.microsoft.com/office/drawing/2014/main" id="{4CEE838B-3C81-4D28-8282-90893A0C5672}"/>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6BBE26F-49DB-4522-84EF-43662C2D52D9}"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64</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13667" name="Rectangle 2">
            <a:extLst>
              <a:ext uri="{FF2B5EF4-FFF2-40B4-BE49-F238E27FC236}">
                <a16:creationId xmlns:a16="http://schemas.microsoft.com/office/drawing/2014/main" id="{81E21F04-FCD5-4B3D-8FD2-34DE5059C565}"/>
              </a:ext>
            </a:extLst>
          </p:cNvPr>
          <p:cNvSpPr>
            <a:spLocks noGrp="1" noRot="1" noChangeArrowheads="1"/>
          </p:cNvSpPr>
          <p:nvPr>
            <p:ph type="body" idx="4294967295"/>
          </p:nvPr>
        </p:nvSpPr>
        <p:spPr>
          <a:xfrm>
            <a:off x="2855913" y="2600325"/>
            <a:ext cx="7024687" cy="2844800"/>
          </a:xfrm>
          <a:solidFill>
            <a:srgbClr val="FFFFFF"/>
          </a:solidFill>
        </p:spPr>
        <p:txBody>
          <a:bodyPr/>
          <a:lstStyle/>
          <a:p>
            <a:pPr marL="609600" indent="-609600" eaLnBrk="1" hangingPunct="1">
              <a:buFont typeface="Arial" panose="020B0604020202020204" pitchFamily="34" charset="0"/>
              <a:buNone/>
            </a:pPr>
            <a:r>
              <a:rPr lang="en-US" altLang="zh-CN" sz="2400">
                <a:latin typeface="楷体_GB2312" pitchFamily="49" charset="-122"/>
                <a:ea typeface="楷体_GB2312" pitchFamily="49" charset="-122"/>
              </a:rPr>
              <a:t> </a:t>
            </a:r>
            <a:r>
              <a:rPr lang="en-US" altLang="zh-CN" sz="2400">
                <a:latin typeface="Arial Black" panose="020B0A04020102020204" pitchFamily="34" charset="0"/>
                <a:ea typeface="楷体_GB2312" pitchFamily="49" charset="-122"/>
              </a:rPr>
              <a:t>VHDL</a:t>
            </a:r>
            <a:r>
              <a:rPr lang="zh-CN" altLang="en-US" sz="2400">
                <a:latin typeface="Arial Black" panose="020B0A04020102020204" pitchFamily="34" charset="0"/>
                <a:ea typeface="楷体_GB2312" pitchFamily="49" charset="-122"/>
              </a:rPr>
              <a:t>：  </a:t>
            </a:r>
            <a:r>
              <a:rPr lang="en-US" altLang="zh-CN" sz="2400">
                <a:latin typeface="Arial Black" panose="020B0A04020102020204" pitchFamily="34" charset="0"/>
                <a:ea typeface="楷体_GB2312" pitchFamily="49" charset="-122"/>
              </a:rPr>
              <a:t>IEEE</a:t>
            </a:r>
            <a:r>
              <a:rPr lang="zh-CN" altLang="en-US" sz="2400">
                <a:latin typeface="Arial Black" panose="020B0A04020102020204" pitchFamily="34" charset="0"/>
                <a:ea typeface="楷体_GB2312" pitchFamily="49" charset="-122"/>
              </a:rPr>
              <a:t>标准</a:t>
            </a:r>
          </a:p>
          <a:p>
            <a:pPr marL="609600" indent="-609600" eaLnBrk="1" hangingPunct="1">
              <a:buFont typeface="Arial" panose="020B0604020202020204" pitchFamily="34" charset="0"/>
              <a:buNone/>
            </a:pPr>
            <a:r>
              <a:rPr lang="zh-CN" altLang="en-US" sz="2400">
                <a:latin typeface="Arial Black" panose="020B0A04020102020204" pitchFamily="34" charset="0"/>
                <a:ea typeface="楷体_GB2312" pitchFamily="49" charset="-122"/>
              </a:rPr>
              <a:t>               系统级抽象描述能力较强。</a:t>
            </a:r>
          </a:p>
          <a:p>
            <a:pPr marL="609600" indent="-609600" eaLnBrk="1" hangingPunct="1">
              <a:spcBef>
                <a:spcPct val="50000"/>
              </a:spcBef>
              <a:buFont typeface="Arial" panose="020B0604020202020204" pitchFamily="34" charset="0"/>
              <a:buNone/>
            </a:pPr>
            <a:r>
              <a:rPr lang="zh-CN" altLang="en-US" sz="2400">
                <a:latin typeface="Arial Black" panose="020B0A04020102020204" pitchFamily="34" charset="0"/>
                <a:ea typeface="楷体_GB2312" pitchFamily="49" charset="-122"/>
              </a:rPr>
              <a:t> </a:t>
            </a:r>
            <a:r>
              <a:rPr lang="en-US" altLang="zh-CN" sz="2400">
                <a:latin typeface="Arial Black" panose="020B0A04020102020204" pitchFamily="34" charset="0"/>
                <a:ea typeface="楷体_GB2312" pitchFamily="49" charset="-122"/>
              </a:rPr>
              <a:t>Verilog:  IEEE</a:t>
            </a:r>
            <a:r>
              <a:rPr lang="zh-CN" altLang="en-US" sz="2400">
                <a:latin typeface="Arial Black" panose="020B0A04020102020204" pitchFamily="34" charset="0"/>
                <a:ea typeface="楷体_GB2312" pitchFamily="49" charset="-122"/>
              </a:rPr>
              <a:t>标准</a:t>
            </a:r>
          </a:p>
          <a:p>
            <a:pPr marL="609600" indent="-609600" eaLnBrk="1" fontAlgn="t" hangingPunct="1">
              <a:spcBef>
                <a:spcPct val="50000"/>
              </a:spcBef>
              <a:buFont typeface="Arial" panose="020B0604020202020204" pitchFamily="34" charset="0"/>
              <a:buNone/>
            </a:pPr>
            <a:r>
              <a:rPr lang="zh-CN" altLang="en-US" sz="2400">
                <a:latin typeface="Arial Black" panose="020B0A04020102020204" pitchFamily="34" charset="0"/>
                <a:ea typeface="楷体_GB2312" pitchFamily="49" charset="-122"/>
              </a:rPr>
              <a:t>               门级开关电路描述能较强。</a:t>
            </a:r>
          </a:p>
          <a:p>
            <a:pPr marL="609600" indent="-609600" eaLnBrk="1" hangingPunct="1">
              <a:spcBef>
                <a:spcPct val="50000"/>
              </a:spcBef>
              <a:buFont typeface="Arial" panose="020B0604020202020204" pitchFamily="34" charset="0"/>
              <a:buNone/>
            </a:pPr>
            <a:r>
              <a:rPr lang="zh-CN" altLang="en-US" sz="2400">
                <a:latin typeface="Arial Black" panose="020B0A04020102020204" pitchFamily="34" charset="0"/>
                <a:ea typeface="楷体_GB2312" pitchFamily="49" charset="-122"/>
              </a:rPr>
              <a:t> </a:t>
            </a:r>
            <a:r>
              <a:rPr lang="en-US" altLang="zh-CN" sz="2400">
                <a:latin typeface="Arial Black" panose="020B0A04020102020204" pitchFamily="34" charset="0"/>
                <a:ea typeface="楷体_GB2312" pitchFamily="49" charset="-122"/>
              </a:rPr>
              <a:t>ABEL:    </a:t>
            </a:r>
            <a:r>
              <a:rPr lang="zh-CN" altLang="en-US" sz="2400">
                <a:latin typeface="Arial Black" panose="020B0A04020102020204" pitchFamily="34" charset="0"/>
                <a:ea typeface="楷体_GB2312" pitchFamily="49" charset="-122"/>
              </a:rPr>
              <a:t>系统级抽象描述能力差，</a:t>
            </a:r>
          </a:p>
          <a:p>
            <a:pPr marL="609600" indent="-609600" eaLnBrk="1" hangingPunct="1">
              <a:lnSpc>
                <a:spcPct val="80000"/>
              </a:lnSpc>
              <a:buFont typeface="Arial" panose="020B0604020202020204" pitchFamily="34" charset="0"/>
              <a:buNone/>
            </a:pPr>
            <a:r>
              <a:rPr lang="zh-CN" altLang="en-US" sz="2400">
                <a:latin typeface="Arial Black" panose="020B0A04020102020204" pitchFamily="34" charset="0"/>
                <a:ea typeface="楷体_GB2312" pitchFamily="49" charset="-122"/>
              </a:rPr>
              <a:t>               适合于门级电路描述。</a:t>
            </a:r>
          </a:p>
        </p:txBody>
      </p:sp>
      <p:sp>
        <p:nvSpPr>
          <p:cNvPr id="109572" name="Text Box 3">
            <a:extLst>
              <a:ext uri="{FF2B5EF4-FFF2-40B4-BE49-F238E27FC236}">
                <a16:creationId xmlns:a16="http://schemas.microsoft.com/office/drawing/2014/main" id="{3AFE507B-5DBB-4D26-8B70-8AF06E9165B7}"/>
              </a:ext>
            </a:extLst>
          </p:cNvPr>
          <p:cNvSpPr txBox="1">
            <a:spLocks noChangeArrowheads="1"/>
          </p:cNvSpPr>
          <p:nvPr/>
        </p:nvSpPr>
        <p:spPr bwMode="auto">
          <a:xfrm flipV="1">
            <a:off x="2433638" y="677863"/>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sz="3000">
              <a:latin typeface="Times New Roman" panose="02020603050405020304" pitchFamily="18" charset="0"/>
            </a:endParaRPr>
          </a:p>
        </p:txBody>
      </p:sp>
      <p:sp>
        <p:nvSpPr>
          <p:cNvPr id="109573" name="Text Box 4">
            <a:extLst>
              <a:ext uri="{FF2B5EF4-FFF2-40B4-BE49-F238E27FC236}">
                <a16:creationId xmlns:a16="http://schemas.microsoft.com/office/drawing/2014/main" id="{3BF17D08-2C00-481E-B0AC-41600BADCDC7}"/>
              </a:ext>
            </a:extLst>
          </p:cNvPr>
          <p:cNvSpPr txBox="1">
            <a:spLocks noChangeArrowheads="1"/>
          </p:cNvSpPr>
          <p:nvPr/>
        </p:nvSpPr>
        <p:spPr bwMode="auto">
          <a:xfrm>
            <a:off x="2286000" y="9144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b="0">
              <a:latin typeface="Times New Roman" panose="02020603050405020304" pitchFamily="18" charset="0"/>
            </a:endParaRPr>
          </a:p>
        </p:txBody>
      </p:sp>
      <p:sp>
        <p:nvSpPr>
          <p:cNvPr id="109574" name="Text Box 5">
            <a:extLst>
              <a:ext uri="{FF2B5EF4-FFF2-40B4-BE49-F238E27FC236}">
                <a16:creationId xmlns:a16="http://schemas.microsoft.com/office/drawing/2014/main" id="{3B8D46CE-7744-4DAA-B908-4EF47ADAE90E}"/>
              </a:ext>
            </a:extLst>
          </p:cNvPr>
          <p:cNvSpPr txBox="1">
            <a:spLocks noChangeArrowheads="1"/>
          </p:cNvSpPr>
          <p:nvPr/>
        </p:nvSpPr>
        <p:spPr bwMode="auto">
          <a:xfrm>
            <a:off x="1955800" y="1700213"/>
            <a:ext cx="83534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600">
                <a:solidFill>
                  <a:schemeClr val="tx2"/>
                </a:solidFill>
                <a:latin typeface="Times New Roman" panose="02020603050405020304" pitchFamily="18" charset="0"/>
              </a:rPr>
              <a:t>硬件描述语言</a:t>
            </a:r>
            <a:r>
              <a:rPr lang="en-US" altLang="zh-CN" sz="2600">
                <a:solidFill>
                  <a:schemeClr val="tx2"/>
                </a:solidFill>
                <a:latin typeface="Times New Roman" panose="02020603050405020304" pitchFamily="18" charset="0"/>
              </a:rPr>
              <a:t>—HDL</a:t>
            </a:r>
            <a:r>
              <a:rPr lang="zh-CN" altLang="en-US" sz="2600">
                <a:solidFill>
                  <a:schemeClr val="tx2"/>
                </a:solidFill>
                <a:latin typeface="Times New Roman" panose="02020603050405020304" pitchFamily="18" charset="0"/>
              </a:rPr>
              <a:t>（</a:t>
            </a:r>
            <a:r>
              <a:rPr lang="en-US" altLang="zh-CN" sz="2600">
                <a:solidFill>
                  <a:schemeClr val="tx2"/>
                </a:solidFill>
                <a:latin typeface="Times New Roman" panose="02020603050405020304" pitchFamily="18" charset="0"/>
              </a:rPr>
              <a:t>Hardware Description Language</a:t>
            </a:r>
            <a:r>
              <a:rPr lang="zh-CN" altLang="en-US" sz="2600">
                <a:solidFill>
                  <a:schemeClr val="tx2"/>
                </a:solidFill>
                <a:latin typeface="Times New Roman" panose="02020603050405020304" pitchFamily="18" charset="0"/>
              </a:rPr>
              <a:t>）</a:t>
            </a:r>
          </a:p>
        </p:txBody>
      </p:sp>
      <p:sp>
        <p:nvSpPr>
          <p:cNvPr id="109575" name="文本框 29">
            <a:extLst>
              <a:ext uri="{FF2B5EF4-FFF2-40B4-BE49-F238E27FC236}">
                <a16:creationId xmlns:a16="http://schemas.microsoft.com/office/drawing/2014/main" id="{0556D54A-9B3B-44CA-A7F5-C22E31F7F4E5}"/>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§1.5 EDA</a:t>
            </a:r>
            <a:r>
              <a:rPr lang="zh-CN" altLang="en-US" sz="3600">
                <a:solidFill>
                  <a:srgbClr val="D60093"/>
                </a:solidFill>
                <a:latin typeface="Arial" panose="020B0604020202020204" pitchFamily="34" charset="0"/>
                <a:ea typeface="黑体" panose="02010609060101010101" pitchFamily="49" charset="-122"/>
              </a:rPr>
              <a:t>设计语言</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3">
            <a:extLst>
              <a:ext uri="{FF2B5EF4-FFF2-40B4-BE49-F238E27FC236}">
                <a16:creationId xmlns:a16="http://schemas.microsoft.com/office/drawing/2014/main" id="{9D2F8D86-1979-472A-9B4E-C7C9029A8E69}"/>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718B0B6F-F9FF-4373-BFA8-92C5BD3B7E69}"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65</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15715" name="Text Box 2">
            <a:extLst>
              <a:ext uri="{FF2B5EF4-FFF2-40B4-BE49-F238E27FC236}">
                <a16:creationId xmlns:a16="http://schemas.microsoft.com/office/drawing/2014/main" id="{9FDF1B91-DEC1-461B-AAB5-D53F60692718}"/>
              </a:ext>
            </a:extLst>
          </p:cNvPr>
          <p:cNvSpPr txBox="1">
            <a:spLocks noChangeArrowheads="1"/>
          </p:cNvSpPr>
          <p:nvPr/>
        </p:nvSpPr>
        <p:spPr bwMode="auto">
          <a:xfrm>
            <a:off x="2135188" y="908050"/>
            <a:ext cx="7632700" cy="2149475"/>
          </a:xfrm>
          <a:prstGeom prst="rect">
            <a:avLst/>
          </a:prstGeom>
          <a:noFill/>
          <a:ln w="9525">
            <a:noFill/>
            <a:miter lim="800000"/>
          </a:ln>
        </p:spPr>
        <p:txBody>
          <a:bodyPr>
            <a:spAutoFit/>
          </a:bodyPr>
          <a:lstStyle/>
          <a:p>
            <a:pPr algn="just" eaLnBrk="1" hangingPunct="1">
              <a:lnSpc>
                <a:spcPct val="125000"/>
              </a:lnSpc>
              <a:spcBef>
                <a:spcPct val="50000"/>
              </a:spcBef>
              <a:defRPr/>
            </a:pPr>
            <a:r>
              <a:rPr kumimoji="1" lang="en-US" altLang="zh-CN" sz="2400" b="0">
                <a:latin typeface="Times New Roman" panose="02020603050405020304" pitchFamily="18" charset="0"/>
              </a:rPr>
              <a:t>  </a:t>
            </a:r>
            <a:r>
              <a:rPr lang="en-US" altLang="zh-CN" sz="3200" b="0">
                <a:solidFill>
                  <a:srgbClr val="0000DA"/>
                </a:solidFill>
                <a:effectLst>
                  <a:outerShdw blurRad="38100" dist="38100" dir="2700000" algn="tl">
                    <a:srgbClr val="C0C0C0"/>
                  </a:outerShdw>
                </a:effectLst>
              </a:rPr>
              <a:t>VHDL</a:t>
            </a:r>
            <a:r>
              <a:rPr kumimoji="1" lang="en-US" altLang="zh-CN" sz="3200" b="0">
                <a:solidFill>
                  <a:srgbClr val="0000DA"/>
                </a:solidFill>
              </a:rPr>
              <a:t> </a:t>
            </a:r>
            <a:r>
              <a:rPr kumimoji="1" lang="zh-CN" altLang="en-US" sz="3200" b="0">
                <a:solidFill>
                  <a:srgbClr val="0000DA"/>
                </a:solidFill>
              </a:rPr>
              <a:t>：</a:t>
            </a:r>
            <a:r>
              <a:rPr kumimoji="1" lang="en-US" altLang="zh-CN" sz="3200" b="0"/>
              <a:t>(</a:t>
            </a:r>
            <a:r>
              <a:rPr kumimoji="1" lang="en-US" altLang="zh-CN" sz="2800" b="0">
                <a:latin typeface="Times New Roman" panose="02020603050405020304" pitchFamily="18" charset="0"/>
              </a:rPr>
              <a:t>Very High Speed Integrated Circuit</a:t>
            </a:r>
            <a:r>
              <a:rPr kumimoji="1" lang="en-US" altLang="zh-CN" sz="3200" b="0"/>
              <a:t>)</a:t>
            </a:r>
          </a:p>
          <a:p>
            <a:pPr algn="just" eaLnBrk="1" hangingPunct="1">
              <a:lnSpc>
                <a:spcPct val="125000"/>
              </a:lnSpc>
              <a:defRPr/>
            </a:pPr>
            <a:r>
              <a:rPr kumimoji="1" lang="en-US" altLang="zh-CN" sz="2800" b="0">
                <a:latin typeface="Times New Roman" panose="02020603050405020304" pitchFamily="18" charset="0"/>
              </a:rPr>
              <a:t>      </a:t>
            </a:r>
            <a:r>
              <a:rPr kumimoji="1" lang="zh-CN" altLang="en-US" sz="2400" b="0">
                <a:latin typeface="Times New Roman" panose="02020603050405020304" pitchFamily="18" charset="0"/>
              </a:rPr>
              <a:t>美国国防部提出的超高速集成电路硬件描述语言，是</a:t>
            </a:r>
            <a:r>
              <a:rPr kumimoji="1" lang="en-US" altLang="zh-CN" sz="2400" b="0">
                <a:latin typeface="Times New Roman" panose="02020603050405020304" pitchFamily="18" charset="0"/>
              </a:rPr>
              <a:t>ASIC</a:t>
            </a:r>
            <a:r>
              <a:rPr kumimoji="1" lang="zh-CN" altLang="en-US" sz="2400" b="0">
                <a:latin typeface="Times New Roman" panose="02020603050405020304" pitchFamily="18" charset="0"/>
              </a:rPr>
              <a:t>设计和</a:t>
            </a:r>
            <a:r>
              <a:rPr kumimoji="1" lang="en-US" altLang="zh-CN" sz="2400" b="0">
                <a:latin typeface="Times New Roman" panose="02020603050405020304" pitchFamily="18" charset="0"/>
              </a:rPr>
              <a:t>PLD</a:t>
            </a:r>
            <a:r>
              <a:rPr kumimoji="1" lang="zh-CN" altLang="en-US" sz="2400" b="0">
                <a:latin typeface="Times New Roman" panose="02020603050405020304" pitchFamily="18" charset="0"/>
              </a:rPr>
              <a:t>设计的一种主要输入工具，其行为描述能力强些。（侧重高层设计）</a:t>
            </a:r>
          </a:p>
        </p:txBody>
      </p:sp>
      <p:sp>
        <p:nvSpPr>
          <p:cNvPr id="115716" name="Rectangle 8">
            <a:extLst>
              <a:ext uri="{FF2B5EF4-FFF2-40B4-BE49-F238E27FC236}">
                <a16:creationId xmlns:a16="http://schemas.microsoft.com/office/drawing/2014/main" id="{E5F98EAA-9328-4260-A04A-7F38A6E450F5}"/>
              </a:ext>
            </a:extLst>
          </p:cNvPr>
          <p:cNvSpPr>
            <a:spLocks noChangeArrowheads="1"/>
          </p:cNvSpPr>
          <p:nvPr/>
        </p:nvSpPr>
        <p:spPr bwMode="blackWhite">
          <a:xfrm>
            <a:off x="2100263" y="3321050"/>
            <a:ext cx="7632700" cy="1554163"/>
          </a:xfrm>
          <a:prstGeom prst="rect">
            <a:avLst/>
          </a:prstGeom>
          <a:noFill/>
          <a:ln w="12700" cap="sq">
            <a:noFill/>
            <a:miter lim="800000"/>
            <a:headEnd type="none" w="sm" len="sm"/>
            <a:tailEnd type="none" w="sm" len="sm"/>
          </a:ln>
        </p:spPr>
        <p:txBody>
          <a:bodyPr lIns="92075" tIns="46038" rIns="92075" bIns="46038">
            <a:spAutoFit/>
          </a:bodyPr>
          <a:lstStyle/>
          <a:p>
            <a:pPr eaLnBrk="1" hangingPunct="1">
              <a:lnSpc>
                <a:spcPct val="125000"/>
              </a:lnSpc>
              <a:defRPr/>
            </a:pPr>
            <a:r>
              <a:rPr kumimoji="1" lang="en-US" altLang="zh-CN" sz="2800" b="0">
                <a:latin typeface="Times New Roman" panose="02020603050405020304" pitchFamily="18" charset="0"/>
              </a:rPr>
              <a:t> </a:t>
            </a:r>
            <a:r>
              <a:rPr lang="en-US" altLang="zh-CN" sz="2800" b="0">
                <a:solidFill>
                  <a:srgbClr val="0000DA"/>
                </a:solidFill>
                <a:effectLst>
                  <a:outerShdw blurRad="38100" dist="38100" dir="2700000" algn="tl">
                    <a:srgbClr val="C0C0C0"/>
                  </a:outerShdw>
                </a:effectLst>
              </a:rPr>
              <a:t>Verilog HDL </a:t>
            </a:r>
            <a:r>
              <a:rPr lang="zh-CN" altLang="en-US" sz="2800" b="0">
                <a:solidFill>
                  <a:srgbClr val="0000DA"/>
                </a:solidFill>
                <a:effectLst>
                  <a:outerShdw blurRad="38100" dist="38100" dir="2700000" algn="tl">
                    <a:srgbClr val="C0C0C0"/>
                  </a:outerShdw>
                </a:effectLst>
              </a:rPr>
              <a:t>：</a:t>
            </a:r>
            <a:r>
              <a:rPr kumimoji="1" lang="zh-CN" altLang="en-US" sz="2800" b="0">
                <a:latin typeface="Times New Roman" panose="02020603050405020304" pitchFamily="18" charset="0"/>
              </a:rPr>
              <a:t> </a:t>
            </a:r>
            <a:r>
              <a:rPr kumimoji="1" lang="zh-CN" altLang="en-US" sz="2400" b="0">
                <a:latin typeface="Times New Roman" panose="02020603050405020304" pitchFamily="18" charset="0"/>
              </a:rPr>
              <a:t>是</a:t>
            </a:r>
            <a:r>
              <a:rPr kumimoji="1" lang="en-US" altLang="zh-CN" sz="2400" b="0">
                <a:latin typeface="Times New Roman" panose="02020603050405020304" pitchFamily="18" charset="0"/>
              </a:rPr>
              <a:t>Verilog</a:t>
            </a:r>
            <a:r>
              <a:rPr kumimoji="1" lang="zh-CN" altLang="en-US" sz="2400" b="0">
                <a:latin typeface="Times New Roman" panose="02020603050405020304" pitchFamily="18" charset="0"/>
              </a:rPr>
              <a:t>公司推出的硬件描述语言，在</a:t>
            </a:r>
            <a:r>
              <a:rPr kumimoji="1" lang="en-US" altLang="zh-CN" sz="2400" b="0">
                <a:latin typeface="Times New Roman" panose="02020603050405020304" pitchFamily="18" charset="0"/>
              </a:rPr>
              <a:t>ASIC</a:t>
            </a:r>
            <a:r>
              <a:rPr kumimoji="1" lang="zh-CN" altLang="en-US" sz="2400" b="0">
                <a:latin typeface="Times New Roman" panose="02020603050405020304" pitchFamily="18" charset="0"/>
              </a:rPr>
              <a:t>设计方面与</a:t>
            </a:r>
            <a:r>
              <a:rPr kumimoji="1" lang="en-US" altLang="zh-CN" sz="2400" b="0">
                <a:latin typeface="Times New Roman" panose="02020603050405020304" pitchFamily="18" charset="0"/>
              </a:rPr>
              <a:t>VHDL</a:t>
            </a:r>
            <a:r>
              <a:rPr kumimoji="1" lang="zh-CN" altLang="en-US" sz="2400" b="0">
                <a:latin typeface="Times New Roman" panose="02020603050405020304" pitchFamily="18" charset="0"/>
              </a:rPr>
              <a:t>语言平分秋色，其结构描述能力强些。 （侧重结构设计）</a:t>
            </a: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a:extLst>
              <a:ext uri="{FF2B5EF4-FFF2-40B4-BE49-F238E27FC236}">
                <a16:creationId xmlns:a16="http://schemas.microsoft.com/office/drawing/2014/main" id="{2468CCFF-1C6F-4982-841D-097D2247D1B6}"/>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0A845004-3AB9-4EFC-B513-4273B897069E}"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66</a:t>
            </a:fld>
            <a:endParaRPr lang="en-US" altLang="zh-CN" sz="1200" b="0">
              <a:solidFill>
                <a:srgbClr val="898989"/>
              </a:solidFill>
              <a:latin typeface="Arial Black" panose="020B0A04020102020204" pitchFamily="34" charset="0"/>
              <a:ea typeface="幼圆" panose="02010509060101010101" pitchFamily="49" charset="-122"/>
            </a:endParaRPr>
          </a:p>
        </p:txBody>
      </p:sp>
      <p:graphicFrame>
        <p:nvGraphicFramePr>
          <p:cNvPr id="491554" name="Group 34">
            <a:extLst>
              <a:ext uri="{FF2B5EF4-FFF2-40B4-BE49-F238E27FC236}">
                <a16:creationId xmlns:a16="http://schemas.microsoft.com/office/drawing/2014/main" id="{D5868314-3274-4FE8-9A78-BCB4B2D19277}"/>
              </a:ext>
            </a:extLst>
          </p:cNvPr>
          <p:cNvGraphicFramePr>
            <a:graphicFrameLocks noGrp="1"/>
          </p:cNvGraphicFramePr>
          <p:nvPr/>
        </p:nvGraphicFramePr>
        <p:xfrm>
          <a:off x="4151313" y="692150"/>
          <a:ext cx="3768725" cy="5578475"/>
        </p:xfrm>
        <a:graphic>
          <a:graphicData uri="http://schemas.openxmlformats.org/drawingml/2006/table">
            <a:tbl>
              <a:tblPr/>
              <a:tblGrid>
                <a:gridCol w="3768725">
                  <a:extLst>
                    <a:ext uri="{9D8B030D-6E8A-4147-A177-3AD203B41FA5}">
                      <a16:colId xmlns:a16="http://schemas.microsoft.com/office/drawing/2014/main" val="20000"/>
                    </a:ext>
                  </a:extLst>
                </a:gridCol>
              </a:tblGrid>
              <a:tr h="103034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系统级</a:t>
                      </a: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System Level</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034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算法级</a:t>
                      </a: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Algorithmic Level</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57115">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寄存器传输级</a:t>
                      </a: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Register Transfer Level</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034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门级</a:t>
                      </a: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Gate Level</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034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电路级</a:t>
                      </a:r>
                    </a:p>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Circuit Level</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2657" name="Rectangle 16">
            <a:extLst>
              <a:ext uri="{FF2B5EF4-FFF2-40B4-BE49-F238E27FC236}">
                <a16:creationId xmlns:a16="http://schemas.microsoft.com/office/drawing/2014/main" id="{A729F846-EEA0-4D07-A7C1-99EE345C3B8E}"/>
              </a:ext>
            </a:extLst>
          </p:cNvPr>
          <p:cNvSpPr>
            <a:spLocks noChangeArrowheads="1"/>
          </p:cNvSpPr>
          <p:nvPr/>
        </p:nvSpPr>
        <p:spPr bwMode="auto">
          <a:xfrm>
            <a:off x="8148638" y="2097088"/>
            <a:ext cx="576262" cy="3816350"/>
          </a:xfrm>
          <a:prstGeom prst="rect">
            <a:avLst/>
          </a:prstGeom>
          <a:solidFill>
            <a:srgbClr val="666633"/>
          </a:solidFill>
          <a:ln w="19050">
            <a:solidFill>
              <a:srgbClr val="808080"/>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600" b="0">
              <a:latin typeface="Arial Black" panose="020B0A04020102020204" pitchFamily="34" charset="0"/>
            </a:endParaRPr>
          </a:p>
        </p:txBody>
      </p:sp>
      <p:sp>
        <p:nvSpPr>
          <p:cNvPr id="112658" name="Rectangle 17">
            <a:extLst>
              <a:ext uri="{FF2B5EF4-FFF2-40B4-BE49-F238E27FC236}">
                <a16:creationId xmlns:a16="http://schemas.microsoft.com/office/drawing/2014/main" id="{C419AA3D-3ED9-4B0E-AE7A-7F34749A2E12}"/>
              </a:ext>
            </a:extLst>
          </p:cNvPr>
          <p:cNvSpPr>
            <a:spLocks noChangeArrowheads="1"/>
          </p:cNvSpPr>
          <p:nvPr/>
        </p:nvSpPr>
        <p:spPr bwMode="auto">
          <a:xfrm>
            <a:off x="3359150" y="1125538"/>
            <a:ext cx="576263" cy="3709987"/>
          </a:xfrm>
          <a:prstGeom prst="rect">
            <a:avLst/>
          </a:prstGeom>
          <a:solidFill>
            <a:srgbClr val="666633"/>
          </a:solidFill>
          <a:ln w="19050">
            <a:solidFill>
              <a:srgbClr val="808080"/>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600" b="0">
              <a:latin typeface="Arial Black" panose="020B0A04020102020204" pitchFamily="34" charset="0"/>
            </a:endParaRPr>
          </a:p>
        </p:txBody>
      </p:sp>
      <p:sp>
        <p:nvSpPr>
          <p:cNvPr id="112659" name="Text Box 18">
            <a:extLst>
              <a:ext uri="{FF2B5EF4-FFF2-40B4-BE49-F238E27FC236}">
                <a16:creationId xmlns:a16="http://schemas.microsoft.com/office/drawing/2014/main" id="{37CB86A4-0357-409B-9C0D-8E14F87A3463}"/>
              </a:ext>
            </a:extLst>
          </p:cNvPr>
          <p:cNvSpPr txBox="1">
            <a:spLocks noChangeArrowheads="1"/>
          </p:cNvSpPr>
          <p:nvPr/>
        </p:nvSpPr>
        <p:spPr bwMode="auto">
          <a:xfrm>
            <a:off x="3000375" y="333375"/>
            <a:ext cx="1333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Tx/>
              <a:buNone/>
            </a:pPr>
            <a:r>
              <a:rPr lang="en-US" altLang="zh-CN" sz="2400" b="0">
                <a:solidFill>
                  <a:srgbClr val="D60093"/>
                </a:solidFill>
                <a:latin typeface="Arial Black" panose="020B0A04020102020204" pitchFamily="34" charset="0"/>
              </a:rPr>
              <a:t>VHDL</a:t>
            </a:r>
          </a:p>
        </p:txBody>
      </p:sp>
      <p:sp>
        <p:nvSpPr>
          <p:cNvPr id="112660" name="Text Box 19">
            <a:extLst>
              <a:ext uri="{FF2B5EF4-FFF2-40B4-BE49-F238E27FC236}">
                <a16:creationId xmlns:a16="http://schemas.microsoft.com/office/drawing/2014/main" id="{C6185FE5-B057-4730-AC22-CCC56C5DEC47}"/>
              </a:ext>
            </a:extLst>
          </p:cNvPr>
          <p:cNvSpPr txBox="1">
            <a:spLocks noChangeArrowheads="1"/>
          </p:cNvSpPr>
          <p:nvPr/>
        </p:nvSpPr>
        <p:spPr bwMode="auto">
          <a:xfrm>
            <a:off x="7967663" y="981075"/>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FontTx/>
              <a:buNone/>
            </a:pPr>
            <a:r>
              <a:rPr lang="en-US" altLang="zh-CN" sz="2400" b="0">
                <a:solidFill>
                  <a:srgbClr val="D60093"/>
                </a:solidFill>
                <a:latin typeface="Arial Black" panose="020B0A04020102020204" pitchFamily="34" charset="0"/>
              </a:rPr>
              <a:t>Verilog </a:t>
            </a:r>
          </a:p>
        </p:txBody>
      </p:sp>
    </p:spTree>
  </p:cSld>
  <p:clrMapOvr>
    <a:masterClrMapping/>
  </p:clrMapOvr>
  <p:transition spd="med">
    <p:random/>
    <p:sndAc>
      <p:stSnd>
        <p:snd r:embed="rId2" name="type.wav"/>
      </p:stSnd>
    </p:sndAc>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3">
            <a:extLst>
              <a:ext uri="{FF2B5EF4-FFF2-40B4-BE49-F238E27FC236}">
                <a16:creationId xmlns:a16="http://schemas.microsoft.com/office/drawing/2014/main" id="{8186C577-AEB4-4D51-A2FE-1F9701577DF7}"/>
              </a:ext>
            </a:extLst>
          </p:cNvPr>
          <p:cNvSpPr>
            <a:spLocks noGrp="1" noChangeArrowheads="1"/>
          </p:cNvSpPr>
          <p:nvPr>
            <p:ph type="body" idx="4294967295"/>
          </p:nvPr>
        </p:nvSpPr>
        <p:spPr>
          <a:xfrm>
            <a:off x="2351088" y="1557338"/>
            <a:ext cx="8229600" cy="3997325"/>
          </a:xfrm>
        </p:spPr>
        <p:txBody>
          <a:bodyPr rtlCol="0">
            <a:normAutofit lnSpcReduction="10000"/>
          </a:bodyPr>
          <a:lstStyle/>
          <a:p>
            <a:pPr eaLnBrk="1" fontAlgn="auto" hangingPunct="1">
              <a:lnSpc>
                <a:spcPct val="110000"/>
              </a:lnSpc>
              <a:spcAft>
                <a:spcPts val="0"/>
              </a:spcAft>
              <a:defRPr/>
            </a:pPr>
            <a:r>
              <a:rPr lang="en-US" altLang="zh-CN" b="1" dirty="0"/>
              <a:t>HDL</a:t>
            </a:r>
            <a:r>
              <a:rPr lang="zh-CN" altLang="en-US" b="1" dirty="0"/>
              <a:t>：</a:t>
            </a:r>
            <a:r>
              <a:rPr lang="en-US" altLang="zh-CN" b="1" dirty="0"/>
              <a:t>Hardware Description Language</a:t>
            </a:r>
          </a:p>
          <a:p>
            <a:pPr eaLnBrk="1" fontAlgn="auto" hangingPunct="1">
              <a:lnSpc>
                <a:spcPct val="110000"/>
              </a:lnSpc>
              <a:spcAft>
                <a:spcPts val="0"/>
              </a:spcAft>
              <a:defRPr/>
            </a:pPr>
            <a:r>
              <a:rPr lang="zh-CN" altLang="en-US" b="1" dirty="0"/>
              <a:t>工艺无关（</a:t>
            </a:r>
            <a:r>
              <a:rPr lang="en-US" altLang="zh-CN" b="1" dirty="0"/>
              <a:t>Technology Independent</a:t>
            </a:r>
            <a:r>
              <a:rPr lang="zh-CN" altLang="en-US" b="1" dirty="0"/>
              <a:t>）</a:t>
            </a:r>
          </a:p>
          <a:p>
            <a:pPr eaLnBrk="1" fontAlgn="auto" hangingPunct="1">
              <a:lnSpc>
                <a:spcPct val="110000"/>
              </a:lnSpc>
              <a:spcAft>
                <a:spcPts val="0"/>
              </a:spcAft>
              <a:defRPr/>
            </a:pPr>
            <a:r>
              <a:rPr lang="zh-CN" altLang="en-US" b="1" dirty="0"/>
              <a:t>抽象层次多（</a:t>
            </a:r>
            <a:r>
              <a:rPr lang="en-US" altLang="zh-CN" b="1" dirty="0"/>
              <a:t>Behavioral/RTL/Structural</a:t>
            </a:r>
            <a:r>
              <a:rPr lang="zh-CN" altLang="en-US" b="1" dirty="0"/>
              <a:t>）</a:t>
            </a:r>
          </a:p>
          <a:p>
            <a:pPr eaLnBrk="1" fontAlgn="auto" hangingPunct="1">
              <a:lnSpc>
                <a:spcPct val="110000"/>
              </a:lnSpc>
              <a:spcAft>
                <a:spcPts val="0"/>
              </a:spcAft>
              <a:defRPr/>
            </a:pPr>
            <a:r>
              <a:rPr lang="zh-CN" altLang="en-US" b="1" dirty="0"/>
              <a:t>行为描述见长，可进行系统早期仿真</a:t>
            </a:r>
          </a:p>
          <a:p>
            <a:pPr eaLnBrk="1" fontAlgn="auto" hangingPunct="1">
              <a:lnSpc>
                <a:spcPct val="110000"/>
              </a:lnSpc>
              <a:spcAft>
                <a:spcPts val="0"/>
              </a:spcAft>
              <a:defRPr/>
            </a:pPr>
            <a:r>
              <a:rPr lang="zh-CN" altLang="en-US" b="1" dirty="0"/>
              <a:t>结构化语言，易于交流，便于管理</a:t>
            </a:r>
          </a:p>
          <a:p>
            <a:pPr eaLnBrk="1" fontAlgn="auto" hangingPunct="1">
              <a:lnSpc>
                <a:spcPct val="110000"/>
              </a:lnSpc>
              <a:spcAft>
                <a:spcPts val="0"/>
              </a:spcAft>
              <a:defRPr/>
            </a:pPr>
            <a:r>
              <a:rPr lang="zh-CN" altLang="en-US" b="1" dirty="0"/>
              <a:t>既能仿真（</a:t>
            </a:r>
            <a:r>
              <a:rPr lang="en-US" altLang="zh-CN" b="1" dirty="0"/>
              <a:t>simulation</a:t>
            </a:r>
            <a:r>
              <a:rPr lang="zh-CN" altLang="en-US" b="1" dirty="0"/>
              <a:t>）又能综合（</a:t>
            </a:r>
            <a:r>
              <a:rPr lang="en-US" altLang="zh-CN" b="1" dirty="0"/>
              <a:t>synthesis</a:t>
            </a:r>
            <a:r>
              <a:rPr lang="zh-CN" altLang="en-US" b="1" dirty="0"/>
              <a:t>）</a:t>
            </a:r>
          </a:p>
          <a:p>
            <a:pPr eaLnBrk="1" fontAlgn="auto" hangingPunct="1">
              <a:lnSpc>
                <a:spcPct val="110000"/>
              </a:lnSpc>
              <a:spcAft>
                <a:spcPts val="0"/>
              </a:spcAft>
              <a:defRPr/>
            </a:pPr>
            <a:r>
              <a:rPr lang="zh-CN" altLang="en-US" b="1" dirty="0"/>
              <a:t>通用性好、重用性好、可靠性好</a:t>
            </a:r>
            <a:endParaRPr lang="en-US" altLang="zh-CN" b="1" dirty="0"/>
          </a:p>
        </p:txBody>
      </p:sp>
      <p:sp>
        <p:nvSpPr>
          <p:cNvPr id="117763" name="Rectangle 2">
            <a:extLst>
              <a:ext uri="{FF2B5EF4-FFF2-40B4-BE49-F238E27FC236}">
                <a16:creationId xmlns:a16="http://schemas.microsoft.com/office/drawing/2014/main" id="{81CFC544-A3EB-4507-AE6B-7535E8C8FE13}"/>
              </a:ext>
            </a:extLst>
          </p:cNvPr>
          <p:cNvSpPr>
            <a:spLocks noChangeArrowheads="1"/>
          </p:cNvSpPr>
          <p:nvPr/>
        </p:nvSpPr>
        <p:spPr bwMode="auto">
          <a:xfrm>
            <a:off x="1855788" y="512763"/>
            <a:ext cx="80772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lnSpc>
                <a:spcPct val="90000"/>
              </a:lnSpc>
              <a:defRPr/>
            </a:pPr>
            <a:r>
              <a:rPr lang="en-US" altLang="zh-CN" sz="3600" dirty="0">
                <a:solidFill>
                  <a:srgbClr val="0000DA"/>
                </a:solidFill>
                <a:latin typeface="Arial Black" panose="020B0A04020102020204" pitchFamily="34" charset="0"/>
                <a:ea typeface="幼圆" panose="02010509060101010101" pitchFamily="49" charset="-122"/>
                <a:cs typeface="+mj-cs"/>
              </a:rPr>
              <a:t>VHDL </a:t>
            </a:r>
            <a:r>
              <a:rPr lang="zh-CN" altLang="en-US" sz="3600" dirty="0">
                <a:solidFill>
                  <a:srgbClr val="0000DA"/>
                </a:solidFill>
                <a:latin typeface="Arial Black" panose="020B0A04020102020204" pitchFamily="34" charset="0"/>
                <a:ea typeface="幼圆" panose="02010509060101010101" pitchFamily="49" charset="-122"/>
                <a:cs typeface="+mj-cs"/>
              </a:rPr>
              <a:t>特点</a:t>
            </a:r>
          </a:p>
        </p:txBody>
      </p:sp>
      <p:sp>
        <p:nvSpPr>
          <p:cNvPr id="113668" name="灯片编号占位符 3">
            <a:extLst>
              <a:ext uri="{FF2B5EF4-FFF2-40B4-BE49-F238E27FC236}">
                <a16:creationId xmlns:a16="http://schemas.microsoft.com/office/drawing/2014/main" id="{96E9912F-BDE6-4926-BC45-86BECB078ECF}"/>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F4063A4F-5E6E-45B1-93EB-6E3F6D407861}"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67</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3">
            <a:extLst>
              <a:ext uri="{FF2B5EF4-FFF2-40B4-BE49-F238E27FC236}">
                <a16:creationId xmlns:a16="http://schemas.microsoft.com/office/drawing/2014/main" id="{53E01FF2-B5B1-4779-B4E7-0E0EAA9A411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960053E-5882-4339-A40A-3ACD7DB85353}"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68</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19812" name="Text Box 3">
            <a:extLst>
              <a:ext uri="{FF2B5EF4-FFF2-40B4-BE49-F238E27FC236}">
                <a16:creationId xmlns:a16="http://schemas.microsoft.com/office/drawing/2014/main" id="{5524F83D-1B5C-417C-B311-1432FA9A30EA}"/>
              </a:ext>
            </a:extLst>
          </p:cNvPr>
          <p:cNvSpPr txBox="1">
            <a:spLocks noChangeArrowheads="1"/>
          </p:cNvSpPr>
          <p:nvPr/>
        </p:nvSpPr>
        <p:spPr bwMode="auto">
          <a:xfrm>
            <a:off x="2208213" y="1592263"/>
            <a:ext cx="50403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50000"/>
              </a:spcBef>
              <a:buFontTx/>
              <a:buNone/>
            </a:pPr>
            <a:r>
              <a:rPr lang="en-US" altLang="zh-CN">
                <a:solidFill>
                  <a:srgbClr val="0000DA"/>
                </a:solidFill>
                <a:latin typeface="Arial" panose="020B0604020202020204" pitchFamily="34" charset="0"/>
              </a:rPr>
              <a:t>FPGA</a:t>
            </a:r>
            <a:r>
              <a:rPr lang="zh-CN" altLang="en-US">
                <a:solidFill>
                  <a:srgbClr val="0000DA"/>
                </a:solidFill>
                <a:latin typeface="Arial Black" panose="020B0A04020102020204" pitchFamily="34" charset="0"/>
              </a:rPr>
              <a:t>常用的</a:t>
            </a:r>
            <a:r>
              <a:rPr lang="en-US" altLang="zh-CN">
                <a:solidFill>
                  <a:srgbClr val="0000DA"/>
                </a:solidFill>
                <a:latin typeface="Arial" panose="020B0604020202020204" pitchFamily="34" charset="0"/>
              </a:rPr>
              <a:t>5</a:t>
            </a:r>
            <a:r>
              <a:rPr lang="zh-CN" altLang="en-US">
                <a:solidFill>
                  <a:srgbClr val="0000DA"/>
                </a:solidFill>
                <a:latin typeface="Arial Black" panose="020B0A04020102020204" pitchFamily="34" charset="0"/>
              </a:rPr>
              <a:t>个模块：</a:t>
            </a:r>
          </a:p>
        </p:txBody>
      </p:sp>
      <p:grpSp>
        <p:nvGrpSpPr>
          <p:cNvPr id="2" name="Group 12">
            <a:extLst>
              <a:ext uri="{FF2B5EF4-FFF2-40B4-BE49-F238E27FC236}">
                <a16:creationId xmlns:a16="http://schemas.microsoft.com/office/drawing/2014/main" id="{C3237EA0-B57E-4E31-9113-550B08C62DD5}"/>
              </a:ext>
            </a:extLst>
          </p:cNvPr>
          <p:cNvGrpSpPr>
            <a:grpSpLocks/>
          </p:cNvGrpSpPr>
          <p:nvPr/>
        </p:nvGrpSpPr>
        <p:grpSpPr bwMode="auto">
          <a:xfrm>
            <a:off x="3792538" y="2636838"/>
            <a:ext cx="4968875" cy="3095625"/>
            <a:chOff x="930" y="1389"/>
            <a:chExt cx="3130" cy="1950"/>
          </a:xfrm>
        </p:grpSpPr>
        <p:sp>
          <p:nvSpPr>
            <p:cNvPr id="115718" name="Rectangle 4">
              <a:extLst>
                <a:ext uri="{FF2B5EF4-FFF2-40B4-BE49-F238E27FC236}">
                  <a16:creationId xmlns:a16="http://schemas.microsoft.com/office/drawing/2014/main" id="{340449D1-C6E2-449A-BFD5-0D3EEF2CCC18}"/>
                </a:ext>
              </a:extLst>
            </p:cNvPr>
            <p:cNvSpPr>
              <a:spLocks noChangeArrowheads="1"/>
            </p:cNvSpPr>
            <p:nvPr/>
          </p:nvSpPr>
          <p:spPr bwMode="auto">
            <a:xfrm>
              <a:off x="930" y="1434"/>
              <a:ext cx="1316" cy="454"/>
            </a:xfrm>
            <a:prstGeom prst="rect">
              <a:avLst/>
            </a:prstGeom>
            <a:gradFill rotWithShape="1">
              <a:gsLst>
                <a:gs pos="0">
                  <a:srgbClr val="CCECFF"/>
                </a:gs>
                <a:gs pos="100000">
                  <a:srgbClr val="C9FFC9"/>
                </a:gs>
              </a:gsLst>
              <a:lin ang="54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CCECFF"/>
              </a:extrusionClr>
              <a:contourClr>
                <a:srgbClr val="CCEC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a:solidFill>
                    <a:srgbClr val="000000"/>
                  </a:solidFill>
                  <a:latin typeface="Times New Roman" panose="02020603050405020304" pitchFamily="18" charset="0"/>
                </a:rPr>
                <a:t>输入编辑器</a:t>
              </a:r>
              <a:endParaRPr lang="zh-CN" altLang="en-US" b="0">
                <a:solidFill>
                  <a:srgbClr val="000000"/>
                </a:solidFill>
                <a:latin typeface="Times New Roman" panose="02020603050405020304" pitchFamily="18" charset="0"/>
              </a:endParaRPr>
            </a:p>
          </p:txBody>
        </p:sp>
        <p:sp>
          <p:nvSpPr>
            <p:cNvPr id="115719" name="Rectangle 5">
              <a:extLst>
                <a:ext uri="{FF2B5EF4-FFF2-40B4-BE49-F238E27FC236}">
                  <a16:creationId xmlns:a16="http://schemas.microsoft.com/office/drawing/2014/main" id="{9CD9FB69-D4E8-40B5-9C94-73C5429416CD}"/>
                </a:ext>
              </a:extLst>
            </p:cNvPr>
            <p:cNvSpPr>
              <a:spLocks noChangeArrowheads="1"/>
            </p:cNvSpPr>
            <p:nvPr/>
          </p:nvSpPr>
          <p:spPr bwMode="auto">
            <a:xfrm>
              <a:off x="1882" y="2115"/>
              <a:ext cx="1224" cy="454"/>
            </a:xfrm>
            <a:prstGeom prst="rect">
              <a:avLst/>
            </a:prstGeom>
            <a:gradFill rotWithShape="1">
              <a:gsLst>
                <a:gs pos="0">
                  <a:srgbClr val="CCECFF"/>
                </a:gs>
                <a:gs pos="100000">
                  <a:srgbClr val="C9FFC9"/>
                </a:gs>
              </a:gsLst>
              <a:lin ang="54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CCECFF"/>
              </a:extrusionClr>
              <a:contourClr>
                <a:srgbClr val="CCEC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a:solidFill>
                    <a:srgbClr val="000000"/>
                  </a:solidFill>
                  <a:latin typeface="Times New Roman" panose="02020603050405020304" pitchFamily="18" charset="0"/>
                </a:rPr>
                <a:t>仿真器</a:t>
              </a:r>
            </a:p>
          </p:txBody>
        </p:sp>
        <p:sp>
          <p:nvSpPr>
            <p:cNvPr id="115720" name="Rectangle 6">
              <a:extLst>
                <a:ext uri="{FF2B5EF4-FFF2-40B4-BE49-F238E27FC236}">
                  <a16:creationId xmlns:a16="http://schemas.microsoft.com/office/drawing/2014/main" id="{5B850124-5AE1-4FA5-B640-75DD38B2DA2D}"/>
                </a:ext>
              </a:extLst>
            </p:cNvPr>
            <p:cNvSpPr>
              <a:spLocks noChangeArrowheads="1"/>
            </p:cNvSpPr>
            <p:nvPr/>
          </p:nvSpPr>
          <p:spPr bwMode="auto">
            <a:xfrm>
              <a:off x="2699" y="1389"/>
              <a:ext cx="1270" cy="454"/>
            </a:xfrm>
            <a:prstGeom prst="rect">
              <a:avLst/>
            </a:prstGeom>
            <a:gradFill rotWithShape="1">
              <a:gsLst>
                <a:gs pos="0">
                  <a:srgbClr val="CCECFF"/>
                </a:gs>
                <a:gs pos="100000">
                  <a:srgbClr val="C9FFC9"/>
                </a:gs>
              </a:gsLst>
              <a:lin ang="54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CCECFF"/>
              </a:extrusionClr>
              <a:contourClr>
                <a:srgbClr val="CCEC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a:solidFill>
                    <a:srgbClr val="000000"/>
                  </a:solidFill>
                  <a:latin typeface="Times New Roman" panose="02020603050405020304" pitchFamily="18" charset="0"/>
                </a:rPr>
                <a:t>HDL</a:t>
              </a:r>
              <a:r>
                <a:rPr lang="zh-CN" altLang="en-US">
                  <a:solidFill>
                    <a:srgbClr val="000000"/>
                  </a:solidFill>
                  <a:latin typeface="Times New Roman" panose="02020603050405020304" pitchFamily="18" charset="0"/>
                </a:rPr>
                <a:t>综合器</a:t>
              </a:r>
              <a:endParaRPr lang="zh-CN" altLang="en-US" b="0">
                <a:solidFill>
                  <a:srgbClr val="000000"/>
                </a:solidFill>
                <a:latin typeface="Times New Roman" panose="02020603050405020304" pitchFamily="18" charset="0"/>
              </a:endParaRPr>
            </a:p>
          </p:txBody>
        </p:sp>
        <p:sp>
          <p:nvSpPr>
            <p:cNvPr id="115721" name="Rectangle 7">
              <a:extLst>
                <a:ext uri="{FF2B5EF4-FFF2-40B4-BE49-F238E27FC236}">
                  <a16:creationId xmlns:a16="http://schemas.microsoft.com/office/drawing/2014/main" id="{6907831B-21D9-4C35-BB8D-6285670B32D3}"/>
                </a:ext>
              </a:extLst>
            </p:cNvPr>
            <p:cNvSpPr>
              <a:spLocks noChangeArrowheads="1"/>
            </p:cNvSpPr>
            <p:nvPr/>
          </p:nvSpPr>
          <p:spPr bwMode="auto">
            <a:xfrm>
              <a:off x="1066" y="2840"/>
              <a:ext cx="1316" cy="498"/>
            </a:xfrm>
            <a:prstGeom prst="rect">
              <a:avLst/>
            </a:prstGeom>
            <a:gradFill rotWithShape="1">
              <a:gsLst>
                <a:gs pos="0">
                  <a:srgbClr val="CCECFF"/>
                </a:gs>
                <a:gs pos="100000">
                  <a:srgbClr val="C9FFC9"/>
                </a:gs>
              </a:gsLst>
              <a:lin ang="54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CCECFF"/>
              </a:extrusionClr>
              <a:contourClr>
                <a:srgbClr val="CCEC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a:solidFill>
                    <a:srgbClr val="000000"/>
                  </a:solidFill>
                  <a:latin typeface="Times New Roman" panose="02020603050405020304" pitchFamily="18" charset="0"/>
                </a:rPr>
                <a:t>适配器</a:t>
              </a:r>
              <a:endParaRPr lang="zh-CN" altLang="en-US" b="0">
                <a:solidFill>
                  <a:srgbClr val="000000"/>
                </a:solidFill>
                <a:latin typeface="Times New Roman" panose="02020603050405020304" pitchFamily="18" charset="0"/>
              </a:endParaRPr>
            </a:p>
          </p:txBody>
        </p:sp>
        <p:sp>
          <p:nvSpPr>
            <p:cNvPr id="115722" name="Rectangle 8">
              <a:extLst>
                <a:ext uri="{FF2B5EF4-FFF2-40B4-BE49-F238E27FC236}">
                  <a16:creationId xmlns:a16="http://schemas.microsoft.com/office/drawing/2014/main" id="{F79F3E74-7FD3-4042-A170-C00B9A2FF0E7}"/>
                </a:ext>
              </a:extLst>
            </p:cNvPr>
            <p:cNvSpPr>
              <a:spLocks noChangeArrowheads="1"/>
            </p:cNvSpPr>
            <p:nvPr/>
          </p:nvSpPr>
          <p:spPr bwMode="auto">
            <a:xfrm>
              <a:off x="2835" y="2840"/>
              <a:ext cx="1225" cy="499"/>
            </a:xfrm>
            <a:prstGeom prst="rect">
              <a:avLst/>
            </a:prstGeom>
            <a:gradFill rotWithShape="1">
              <a:gsLst>
                <a:gs pos="0">
                  <a:srgbClr val="CCECFF"/>
                </a:gs>
                <a:gs pos="100000">
                  <a:srgbClr val="C9FFC9"/>
                </a:gs>
              </a:gsLst>
              <a:lin ang="540000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CCECFF"/>
              </a:extrusionClr>
              <a:contourClr>
                <a:srgbClr val="CCEC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a:solidFill>
                    <a:srgbClr val="000000"/>
                  </a:solidFill>
                  <a:latin typeface="Times New Roman" panose="02020603050405020304" pitchFamily="18" charset="0"/>
                </a:rPr>
                <a:t>下载器</a:t>
              </a:r>
              <a:endParaRPr lang="zh-CN" altLang="en-US" b="0">
                <a:solidFill>
                  <a:srgbClr val="000000"/>
                </a:solidFill>
                <a:latin typeface="Times New Roman" panose="02020603050405020304" pitchFamily="18" charset="0"/>
              </a:endParaRPr>
            </a:p>
          </p:txBody>
        </p:sp>
      </p:grpSp>
      <p:sp>
        <p:nvSpPr>
          <p:cNvPr id="115717" name="文本框 29">
            <a:extLst>
              <a:ext uri="{FF2B5EF4-FFF2-40B4-BE49-F238E27FC236}">
                <a16:creationId xmlns:a16="http://schemas.microsoft.com/office/drawing/2014/main" id="{6992A4CF-96EF-48A5-9DDC-6AA1392E7B3D}"/>
              </a:ext>
            </a:extLst>
          </p:cNvPr>
          <p:cNvSpPr txBox="1">
            <a:spLocks noChangeArrowheads="1"/>
          </p:cNvSpPr>
          <p:nvPr>
            <p:custDataLst>
              <p:tags r:id="rId1"/>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§1.6 EDA</a:t>
            </a:r>
            <a:r>
              <a:rPr lang="zh-CN" altLang="en-US" sz="3600">
                <a:solidFill>
                  <a:srgbClr val="D60093"/>
                </a:solidFill>
                <a:latin typeface="Arial" panose="020B0604020202020204" pitchFamily="34" charset="0"/>
                <a:ea typeface="黑体" panose="02010609060101010101" pitchFamily="49" charset="-122"/>
              </a:rPr>
              <a:t>设计工具</a:t>
            </a:r>
            <a:endParaRPr lang="en-US" altLang="zh-CN" sz="3600">
              <a:solidFill>
                <a:srgbClr val="D60093"/>
              </a:solidFill>
              <a:latin typeface="Arial" panose="020B060402020202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 calcmode="lin" valueType="num">
                                      <p:cBhvr additive="base">
                                        <p:cTn id="7" dur="500" fill="hold"/>
                                        <p:tgtEl>
                                          <p:spTgt spid="119812"/>
                                        </p:tgtEl>
                                        <p:attrNameLst>
                                          <p:attrName>ppt_x</p:attrName>
                                        </p:attrNameLst>
                                      </p:cBhvr>
                                      <p:tavLst>
                                        <p:tav tm="0">
                                          <p:val>
                                            <p:strVal val="1+#ppt_w/2"/>
                                          </p:val>
                                        </p:tav>
                                        <p:tav tm="100000">
                                          <p:val>
                                            <p:strVal val="#ppt_x"/>
                                          </p:val>
                                        </p:tav>
                                      </p:tavLst>
                                    </p:anim>
                                    <p:anim calcmode="lin" valueType="num">
                                      <p:cBhvr additive="base">
                                        <p:cTn id="8"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灯片编号占位符 3">
            <a:extLst>
              <a:ext uri="{FF2B5EF4-FFF2-40B4-BE49-F238E27FC236}">
                <a16:creationId xmlns:a16="http://schemas.microsoft.com/office/drawing/2014/main" id="{40FC0F8F-F0DC-4E08-92E6-A14A68155D3C}"/>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10DA547-8207-48D2-8614-0EF104D0C097}"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69</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20835" name="Rectangle 2">
            <a:extLst>
              <a:ext uri="{FF2B5EF4-FFF2-40B4-BE49-F238E27FC236}">
                <a16:creationId xmlns:a16="http://schemas.microsoft.com/office/drawing/2014/main" id="{5B32A847-9A1C-4857-84B7-3FA53D42F2D7}"/>
              </a:ext>
            </a:extLst>
          </p:cNvPr>
          <p:cNvSpPr>
            <a:spLocks noGrp="1" noRot="1" noChangeArrowheads="1"/>
          </p:cNvSpPr>
          <p:nvPr>
            <p:ph type="body" idx="4294967295"/>
          </p:nvPr>
        </p:nvSpPr>
        <p:spPr>
          <a:xfrm>
            <a:off x="2819400" y="800100"/>
            <a:ext cx="5616575" cy="4213225"/>
          </a:xfrm>
          <a:solidFill>
            <a:srgbClr val="FFFFFF"/>
          </a:solidFill>
        </p:spPr>
        <p:txBody>
          <a:bodyPr/>
          <a:lstStyle/>
          <a:p>
            <a:pPr marL="609600" indent="-609600" eaLnBrk="1" hangingPunct="1">
              <a:buFont typeface="Arial" panose="020B0604020202020204" pitchFamily="34" charset="0"/>
              <a:buNone/>
            </a:pPr>
            <a:r>
              <a:rPr lang="en-US" altLang="zh-CN" b="1">
                <a:latin typeface="Arial Black" panose="020B0A04020102020204" pitchFamily="34" charset="0"/>
                <a:ea typeface="楷体_GB2312" pitchFamily="49" charset="-122"/>
              </a:rPr>
              <a:t>EDA</a:t>
            </a:r>
            <a:r>
              <a:rPr lang="zh-CN" altLang="en-US" b="1">
                <a:latin typeface="Arial Black" panose="020B0A04020102020204" pitchFamily="34" charset="0"/>
                <a:ea typeface="楷体_GB2312" pitchFamily="49" charset="-122"/>
              </a:rPr>
              <a:t>开发工具分为：</a:t>
            </a:r>
            <a:endParaRPr lang="zh-CN" altLang="en-US">
              <a:latin typeface="楷体_GB2312" pitchFamily="49" charset="-122"/>
              <a:ea typeface="楷体_GB2312" pitchFamily="49" charset="-122"/>
            </a:endParaRPr>
          </a:p>
          <a:p>
            <a:pPr marL="609600" indent="-609600" eaLnBrk="1" hangingPunct="1">
              <a:buFont typeface="Arial" panose="020B0604020202020204" pitchFamily="34" charset="0"/>
              <a:buNone/>
            </a:pPr>
            <a:r>
              <a:rPr lang="zh-CN" altLang="en-US">
                <a:latin typeface="楷体_GB2312" pitchFamily="49" charset="-122"/>
                <a:ea typeface="楷体_GB2312" pitchFamily="49" charset="-122"/>
              </a:rPr>
              <a:t>  </a:t>
            </a:r>
          </a:p>
          <a:p>
            <a:pPr marL="609600" indent="-609600" eaLnBrk="1" hangingPunct="1">
              <a:buFont typeface="Arial" panose="020B0604020202020204" pitchFamily="34" charset="0"/>
              <a:buNone/>
            </a:pPr>
            <a:r>
              <a:rPr lang="zh-CN" altLang="en-US">
                <a:latin typeface="楷体_GB2312" pitchFamily="49" charset="-122"/>
                <a:ea typeface="楷体_GB2312" pitchFamily="49" charset="-122"/>
              </a:rPr>
              <a:t>  </a:t>
            </a:r>
            <a:r>
              <a:rPr lang="zh-CN" altLang="en-US" b="1">
                <a:solidFill>
                  <a:srgbClr val="0000DA"/>
                </a:solidFill>
                <a:latin typeface="楷体_GB2312" pitchFamily="49" charset="-122"/>
                <a:ea typeface="楷体_GB2312" pitchFamily="49" charset="-122"/>
              </a:rPr>
              <a:t>集成开发软件：</a:t>
            </a:r>
            <a:r>
              <a:rPr lang="zh-CN" altLang="en-US" b="1">
                <a:latin typeface="楷体_GB2312" pitchFamily="49" charset="-122"/>
                <a:ea typeface="楷体_GB2312" pitchFamily="49" charset="-122"/>
              </a:rPr>
              <a:t>编辑软件</a:t>
            </a:r>
          </a:p>
          <a:p>
            <a:pPr marL="609600" indent="-609600" eaLnBrk="1" hangingPunct="1">
              <a:buFont typeface="Arial" panose="020B0604020202020204" pitchFamily="34" charset="0"/>
              <a:buNone/>
            </a:pPr>
            <a:r>
              <a:rPr lang="zh-CN" altLang="en-US" b="1">
                <a:latin typeface="楷体_GB2312" pitchFamily="49" charset="-122"/>
                <a:ea typeface="楷体_GB2312" pitchFamily="49" charset="-122"/>
              </a:rPr>
              <a:t>                适配软件</a:t>
            </a:r>
          </a:p>
          <a:p>
            <a:pPr marL="609600" indent="-609600" eaLnBrk="1" hangingPunct="1">
              <a:buFont typeface="Arial" panose="020B0604020202020204" pitchFamily="34" charset="0"/>
              <a:buNone/>
            </a:pPr>
            <a:r>
              <a:rPr lang="zh-CN" altLang="en-US" b="1">
                <a:latin typeface="楷体_GB2312" pitchFamily="49" charset="-122"/>
                <a:ea typeface="楷体_GB2312" pitchFamily="49" charset="-122"/>
              </a:rPr>
              <a:t>                下载软件</a:t>
            </a:r>
          </a:p>
          <a:p>
            <a:pPr marL="609600" indent="-609600" eaLnBrk="1" hangingPunct="1">
              <a:spcBef>
                <a:spcPct val="50000"/>
              </a:spcBef>
              <a:buFont typeface="Arial" panose="020B0604020202020204" pitchFamily="34" charset="0"/>
              <a:buNone/>
            </a:pPr>
            <a:r>
              <a:rPr lang="zh-CN" altLang="en-US" b="1">
                <a:latin typeface="楷体_GB2312" pitchFamily="49" charset="-122"/>
                <a:ea typeface="楷体_GB2312" pitchFamily="49" charset="-122"/>
              </a:rPr>
              <a:t>  </a:t>
            </a:r>
            <a:r>
              <a:rPr lang="zh-CN" altLang="en-US" b="1">
                <a:solidFill>
                  <a:srgbClr val="0000DA"/>
                </a:solidFill>
                <a:latin typeface="楷体_GB2312" pitchFamily="49" charset="-122"/>
                <a:ea typeface="楷体_GB2312" pitchFamily="49" charset="-122"/>
              </a:rPr>
              <a:t>特定功能软件：</a:t>
            </a:r>
            <a:r>
              <a:rPr lang="zh-CN" altLang="en-US" b="1">
                <a:latin typeface="楷体_GB2312" pitchFamily="49" charset="-122"/>
                <a:ea typeface="楷体_GB2312" pitchFamily="49" charset="-122"/>
              </a:rPr>
              <a:t>综合软件</a:t>
            </a:r>
          </a:p>
          <a:p>
            <a:pPr marL="609600" indent="-609600" eaLnBrk="1" hangingPunct="1">
              <a:buFont typeface="Arial" panose="020B0604020202020204" pitchFamily="34" charset="0"/>
              <a:buNone/>
            </a:pPr>
            <a:r>
              <a:rPr lang="zh-CN" altLang="en-US" b="1">
                <a:latin typeface="楷体_GB2312" pitchFamily="49" charset="-122"/>
                <a:ea typeface="楷体_GB2312" pitchFamily="49" charset="-122"/>
              </a:rPr>
              <a:t>                仿真软件</a:t>
            </a:r>
          </a:p>
        </p:txBody>
      </p:sp>
      <p:sp>
        <p:nvSpPr>
          <p:cNvPr id="116740" name="Text Box 3">
            <a:extLst>
              <a:ext uri="{FF2B5EF4-FFF2-40B4-BE49-F238E27FC236}">
                <a16:creationId xmlns:a16="http://schemas.microsoft.com/office/drawing/2014/main" id="{9F7129FB-6D95-4127-BCF4-DDC41C5011F0}"/>
              </a:ext>
            </a:extLst>
          </p:cNvPr>
          <p:cNvSpPr txBox="1">
            <a:spLocks noChangeArrowheads="1"/>
          </p:cNvSpPr>
          <p:nvPr/>
        </p:nvSpPr>
        <p:spPr bwMode="auto">
          <a:xfrm flipV="1">
            <a:off x="2433638" y="677863"/>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sz="3000">
              <a:latin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29">
            <a:extLst>
              <a:ext uri="{FF2B5EF4-FFF2-40B4-BE49-F238E27FC236}">
                <a16:creationId xmlns:a16="http://schemas.microsoft.com/office/drawing/2014/main" id="{8EF682AB-E0A7-4515-98DF-BDDBB64228EF}"/>
              </a:ext>
            </a:extLst>
          </p:cNvPr>
          <p:cNvSpPr txBox="1">
            <a:spLocks noChangeArrowheads="1"/>
          </p:cNvSpPr>
          <p:nvPr>
            <p:custDataLst>
              <p:tags r:id="rId1"/>
            </p:custDataLst>
          </p:nvPr>
        </p:nvSpPr>
        <p:spPr bwMode="auto">
          <a:xfrm>
            <a:off x="0" y="635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设计开发平台</a:t>
            </a:r>
            <a:endParaRPr lang="en-US" altLang="zh-CN" sz="3600">
              <a:solidFill>
                <a:srgbClr val="D60093"/>
              </a:solidFill>
              <a:latin typeface="Arial" panose="020B0604020202020204" pitchFamily="34" charset="0"/>
              <a:ea typeface="黑体" panose="02010609060101010101" pitchFamily="49" charset="-122"/>
            </a:endParaRPr>
          </a:p>
        </p:txBody>
      </p:sp>
      <p:pic>
        <p:nvPicPr>
          <p:cNvPr id="46083" name="图片 2">
            <a:extLst>
              <a:ext uri="{FF2B5EF4-FFF2-40B4-BE49-F238E27FC236}">
                <a16:creationId xmlns:a16="http://schemas.microsoft.com/office/drawing/2014/main" id="{EE9911C2-82DF-4A74-9131-F8A47DF39E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2763" y="2744788"/>
            <a:ext cx="51593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文本框 3">
            <a:extLst>
              <a:ext uri="{FF2B5EF4-FFF2-40B4-BE49-F238E27FC236}">
                <a16:creationId xmlns:a16="http://schemas.microsoft.com/office/drawing/2014/main" id="{90B9DA25-B801-4537-AD11-4AF08DFAE62C}"/>
              </a:ext>
            </a:extLst>
          </p:cNvPr>
          <p:cNvSpPr txBox="1">
            <a:spLocks noChangeArrowheads="1"/>
          </p:cNvSpPr>
          <p:nvPr/>
        </p:nvSpPr>
        <p:spPr bwMode="auto">
          <a:xfrm>
            <a:off x="6635750" y="1989138"/>
            <a:ext cx="3546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a:latin typeface="Arial Black" panose="020B0A04020102020204" pitchFamily="34" charset="0"/>
                <a:ea typeface="幼圆" panose="02010509060101010101" pitchFamily="49" charset="-122"/>
              </a:rPr>
              <a:t>硬件平台：</a:t>
            </a:r>
            <a:r>
              <a:rPr lang="en-US" altLang="zh-CN">
                <a:latin typeface="Arial Black" panose="020B0A04020102020204" pitchFamily="34" charset="0"/>
                <a:ea typeface="幼圆" panose="02010509060101010101" pitchFamily="49" charset="-122"/>
              </a:rPr>
              <a:t>BASYS2</a:t>
            </a:r>
            <a:endParaRPr lang="zh-CN" altLang="en-US">
              <a:latin typeface="Arial Black" panose="020B0A04020102020204" pitchFamily="34" charset="0"/>
              <a:ea typeface="幼圆" panose="02010509060101010101" pitchFamily="49" charset="-122"/>
            </a:endParaRPr>
          </a:p>
        </p:txBody>
      </p:sp>
      <p:sp>
        <p:nvSpPr>
          <p:cNvPr id="46085" name="文本框 4">
            <a:extLst>
              <a:ext uri="{FF2B5EF4-FFF2-40B4-BE49-F238E27FC236}">
                <a16:creationId xmlns:a16="http://schemas.microsoft.com/office/drawing/2014/main" id="{0F7EAF38-615A-4A2F-816B-A91C15CE845E}"/>
              </a:ext>
            </a:extLst>
          </p:cNvPr>
          <p:cNvSpPr txBox="1">
            <a:spLocks noChangeArrowheads="1"/>
          </p:cNvSpPr>
          <p:nvPr/>
        </p:nvSpPr>
        <p:spPr bwMode="auto">
          <a:xfrm>
            <a:off x="1595438" y="2060575"/>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a:latin typeface="Arial Black" panose="020B0A04020102020204" pitchFamily="34" charset="0"/>
                <a:ea typeface="幼圆" panose="02010509060101010101" pitchFamily="49" charset="-122"/>
              </a:rPr>
              <a:t>软件平台： </a:t>
            </a:r>
            <a:r>
              <a:rPr lang="en-US" altLang="zh-CN">
                <a:latin typeface="Arial Black" panose="020B0A04020102020204" pitchFamily="34" charset="0"/>
                <a:ea typeface="幼圆" panose="02010509060101010101" pitchFamily="49" charset="-122"/>
              </a:rPr>
              <a:t>ISE14.7</a:t>
            </a:r>
            <a:endParaRPr lang="zh-CN" altLang="en-US">
              <a:latin typeface="Arial Black" panose="020B0A04020102020204" pitchFamily="34" charset="0"/>
              <a:ea typeface="幼圆" panose="02010509060101010101" pitchFamily="49" charset="-122"/>
            </a:endParaRPr>
          </a:p>
        </p:txBody>
      </p:sp>
      <p:pic>
        <p:nvPicPr>
          <p:cNvPr id="46086" name="图片 5">
            <a:extLst>
              <a:ext uri="{FF2B5EF4-FFF2-40B4-BE49-F238E27FC236}">
                <a16:creationId xmlns:a16="http://schemas.microsoft.com/office/drawing/2014/main" id="{A00931A6-7E64-45B4-98AD-0A7702B7A5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6525" y="3105150"/>
            <a:ext cx="15240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3">
            <a:extLst>
              <a:ext uri="{FF2B5EF4-FFF2-40B4-BE49-F238E27FC236}">
                <a16:creationId xmlns:a16="http://schemas.microsoft.com/office/drawing/2014/main" id="{2F1DCF2D-301F-4144-8CE6-9F6E045B722A}"/>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CBF6FBFD-EBD9-4223-9B67-86E01AF856AC}"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70</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18787" name="Text Box 2">
            <a:extLst>
              <a:ext uri="{FF2B5EF4-FFF2-40B4-BE49-F238E27FC236}">
                <a16:creationId xmlns:a16="http://schemas.microsoft.com/office/drawing/2014/main" id="{2682DADC-0718-4719-A8B2-CEE10C2A030A}"/>
              </a:ext>
            </a:extLst>
          </p:cNvPr>
          <p:cNvSpPr txBox="1">
            <a:spLocks noChangeArrowheads="1"/>
          </p:cNvSpPr>
          <p:nvPr/>
        </p:nvSpPr>
        <p:spPr bwMode="auto">
          <a:xfrm flipV="1">
            <a:off x="2433638" y="677863"/>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sz="3000">
              <a:latin typeface="Times New Roman" panose="02020603050405020304" pitchFamily="18" charset="0"/>
            </a:endParaRPr>
          </a:p>
        </p:txBody>
      </p:sp>
      <p:sp>
        <p:nvSpPr>
          <p:cNvPr id="467971" name="Rectangle 3">
            <a:extLst>
              <a:ext uri="{FF2B5EF4-FFF2-40B4-BE49-F238E27FC236}">
                <a16:creationId xmlns:a16="http://schemas.microsoft.com/office/drawing/2014/main" id="{5C67A5B4-3503-4349-8134-F0914B3F1497}"/>
              </a:ext>
            </a:extLst>
          </p:cNvPr>
          <p:cNvSpPr>
            <a:spLocks noChangeArrowheads="1"/>
          </p:cNvSpPr>
          <p:nvPr/>
        </p:nvSpPr>
        <p:spPr bwMode="auto">
          <a:xfrm>
            <a:off x="2351088" y="1916113"/>
            <a:ext cx="77041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Clr>
                <a:schemeClr val="bg2"/>
              </a:buClr>
              <a:buFont typeface="Monotype Sorts" pitchFamily="2" charset="2"/>
              <a:buNone/>
            </a:pPr>
            <a:r>
              <a:rPr lang="en-US" altLang="zh-CN" b="0">
                <a:latin typeface="Arial Black" panose="020B0A04020102020204" pitchFamily="34" charset="0"/>
                <a:ea typeface="楷体_GB2312" pitchFamily="49" charset="-122"/>
              </a:rPr>
              <a:t>Altera</a:t>
            </a:r>
            <a:r>
              <a:rPr lang="en-US" altLang="zh-CN" b="0">
                <a:latin typeface="楷体_GB2312" pitchFamily="49" charset="-122"/>
                <a:ea typeface="楷体_GB2312" pitchFamily="49" charset="-122"/>
              </a:rPr>
              <a:t> </a:t>
            </a:r>
            <a:r>
              <a:rPr lang="zh-CN" altLang="zh-CN">
                <a:latin typeface="楷体_GB2312" pitchFamily="49" charset="-122"/>
                <a:ea typeface="楷体_GB2312" pitchFamily="49" charset="-122"/>
              </a:rPr>
              <a:t>公司：</a:t>
            </a:r>
            <a:r>
              <a:rPr lang="zh-CN" altLang="en-US">
                <a:latin typeface="楷体_GB2312" pitchFamily="49" charset="-122"/>
                <a:ea typeface="楷体_GB2312" pitchFamily="49" charset="-122"/>
              </a:rPr>
              <a:t> </a:t>
            </a:r>
            <a:r>
              <a:rPr lang="en-US" altLang="zh-CN">
                <a:latin typeface="楷体_GB2312" pitchFamily="49" charset="-122"/>
                <a:ea typeface="楷体_GB2312" pitchFamily="49" charset="-122"/>
              </a:rPr>
              <a:t>QuartusⅡ</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MaxplusⅡ</a:t>
            </a:r>
            <a:r>
              <a:rPr lang="zh-CN" altLang="zh-CN">
                <a:latin typeface="楷体_GB2312" pitchFamily="49" charset="-122"/>
                <a:ea typeface="楷体_GB2312" pitchFamily="49" charset="-122"/>
              </a:rPr>
              <a:t>系列</a:t>
            </a:r>
          </a:p>
          <a:p>
            <a:pPr eaLnBrk="1" hangingPunct="1">
              <a:lnSpc>
                <a:spcPct val="120000"/>
              </a:lnSpc>
              <a:spcBef>
                <a:spcPct val="50000"/>
              </a:spcBef>
              <a:buClr>
                <a:schemeClr val="bg2"/>
              </a:buClr>
              <a:buFont typeface="Monotype Sorts" pitchFamily="2" charset="2"/>
              <a:buNone/>
            </a:pPr>
            <a:r>
              <a:rPr lang="en-US" altLang="zh-CN" b="0">
                <a:latin typeface="Arial Black" panose="020B0A04020102020204" pitchFamily="34" charset="0"/>
                <a:ea typeface="楷体_GB2312" pitchFamily="49" charset="-122"/>
              </a:rPr>
              <a:t>Xilinx</a:t>
            </a:r>
            <a:r>
              <a:rPr lang="en-US" altLang="zh-CN">
                <a:latin typeface="楷体_GB2312" pitchFamily="49" charset="-122"/>
                <a:ea typeface="楷体_GB2312" pitchFamily="49" charset="-122"/>
              </a:rPr>
              <a:t> </a:t>
            </a:r>
            <a:r>
              <a:rPr lang="zh-CN" altLang="zh-CN">
                <a:latin typeface="楷体_GB2312" pitchFamily="49" charset="-122"/>
                <a:ea typeface="楷体_GB2312" pitchFamily="49" charset="-122"/>
              </a:rPr>
              <a:t>公司：</a:t>
            </a:r>
            <a:r>
              <a:rPr lang="zh-CN" altLang="en-US">
                <a:latin typeface="楷体_GB2312" pitchFamily="49" charset="-122"/>
                <a:ea typeface="楷体_GB2312" pitchFamily="49" charset="-122"/>
              </a:rPr>
              <a:t> </a:t>
            </a:r>
            <a:r>
              <a:rPr lang="en-US" altLang="zh-CN">
                <a:latin typeface="楷体_GB2312" pitchFamily="49" charset="-122"/>
                <a:ea typeface="楷体_GB2312" pitchFamily="49" charset="-122"/>
              </a:rPr>
              <a:t>Vivado</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ISE</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Foundation</a:t>
            </a:r>
            <a:r>
              <a:rPr lang="zh-CN" altLang="zh-CN">
                <a:latin typeface="楷体_GB2312" pitchFamily="49" charset="-122"/>
                <a:ea typeface="楷体_GB2312" pitchFamily="49" charset="-122"/>
              </a:rPr>
              <a:t>系列</a:t>
            </a:r>
          </a:p>
          <a:p>
            <a:pPr eaLnBrk="1" hangingPunct="1">
              <a:lnSpc>
                <a:spcPct val="120000"/>
              </a:lnSpc>
              <a:spcBef>
                <a:spcPct val="50000"/>
              </a:spcBef>
              <a:buClr>
                <a:schemeClr val="bg2"/>
              </a:buClr>
              <a:buFont typeface="Monotype Sorts" pitchFamily="2" charset="2"/>
              <a:buNone/>
            </a:pPr>
            <a:r>
              <a:rPr lang="en-US" altLang="zh-CN" b="0">
                <a:latin typeface="Arial Black" panose="020B0A04020102020204" pitchFamily="34" charset="0"/>
                <a:ea typeface="楷体_GB2312" pitchFamily="49" charset="-122"/>
              </a:rPr>
              <a:t>Lattice </a:t>
            </a:r>
            <a:r>
              <a:rPr lang="zh-CN" altLang="zh-CN">
                <a:latin typeface="楷体_GB2312" pitchFamily="49" charset="-122"/>
                <a:ea typeface="楷体_GB2312" pitchFamily="49" charset="-122"/>
              </a:rPr>
              <a:t>公司：</a:t>
            </a:r>
            <a:r>
              <a:rPr lang="en-US" altLang="zh-CN">
                <a:latin typeface="楷体_GB2312" pitchFamily="49" charset="-122"/>
                <a:ea typeface="楷体_GB2312" pitchFamily="49" charset="-122"/>
              </a:rPr>
              <a:t>ispDesignEXPERT </a:t>
            </a:r>
            <a:r>
              <a:rPr lang="zh-CN" altLang="en-US">
                <a:latin typeface="楷体_GB2312" pitchFamily="49" charset="-122"/>
                <a:ea typeface="楷体_GB2312" pitchFamily="49" charset="-122"/>
              </a:rPr>
              <a:t>系列</a:t>
            </a:r>
          </a:p>
          <a:p>
            <a:pPr eaLnBrk="1" hangingPunct="1">
              <a:lnSpc>
                <a:spcPct val="120000"/>
              </a:lnSpc>
              <a:spcBef>
                <a:spcPct val="50000"/>
              </a:spcBef>
              <a:buClr>
                <a:schemeClr val="bg2"/>
              </a:buClr>
              <a:buFont typeface="Monotype Sorts" pitchFamily="2" charset="2"/>
              <a:buNone/>
            </a:pPr>
            <a:r>
              <a:rPr lang="en-US" altLang="zh-CN" b="0">
                <a:latin typeface="Arial Black" panose="020B0A04020102020204" pitchFamily="34" charset="0"/>
                <a:ea typeface="楷体_GB2312" pitchFamily="49" charset="-122"/>
              </a:rPr>
              <a:t>Actel </a:t>
            </a:r>
            <a:r>
              <a:rPr lang="zh-CN" altLang="zh-CN">
                <a:latin typeface="楷体_GB2312" pitchFamily="49" charset="-122"/>
                <a:ea typeface="楷体_GB2312" pitchFamily="49" charset="-122"/>
              </a:rPr>
              <a:t>公司</a:t>
            </a:r>
            <a:r>
              <a:rPr lang="zh-CN" altLang="en-US">
                <a:latin typeface="楷体_GB2312" pitchFamily="49" charset="-122"/>
                <a:ea typeface="楷体_GB2312" pitchFamily="49" charset="-122"/>
              </a:rPr>
              <a:t>  </a:t>
            </a:r>
            <a:r>
              <a:rPr lang="en-US" altLang="zh-CN">
                <a:latin typeface="楷体_GB2312" pitchFamily="49" charset="-122"/>
                <a:ea typeface="楷体_GB2312" pitchFamily="49" charset="-122"/>
              </a:rPr>
              <a:t>:  Libero IDE </a:t>
            </a:r>
          </a:p>
        </p:txBody>
      </p:sp>
      <p:sp>
        <p:nvSpPr>
          <p:cNvPr id="118789" name="Text Box 4">
            <a:extLst>
              <a:ext uri="{FF2B5EF4-FFF2-40B4-BE49-F238E27FC236}">
                <a16:creationId xmlns:a16="http://schemas.microsoft.com/office/drawing/2014/main" id="{DFD0009F-2AE2-43F8-851E-7B31BF6D8FDC}"/>
              </a:ext>
            </a:extLst>
          </p:cNvPr>
          <p:cNvSpPr txBox="1">
            <a:spLocks noChangeArrowheads="1"/>
          </p:cNvSpPr>
          <p:nvPr/>
        </p:nvSpPr>
        <p:spPr bwMode="auto">
          <a:xfrm>
            <a:off x="2208213" y="836613"/>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DA"/>
                </a:solidFill>
                <a:latin typeface="Times New Roman" panose="02020603050405020304" pitchFamily="18" charset="0"/>
                <a:ea typeface="楷体_GB2312" pitchFamily="49" charset="-122"/>
              </a:rPr>
              <a:t>集成开发软件（由器件厂商提供）</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7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a:extLst>
              <a:ext uri="{FF2B5EF4-FFF2-40B4-BE49-F238E27FC236}">
                <a16:creationId xmlns:a16="http://schemas.microsoft.com/office/drawing/2014/main" id="{C8DB46D3-E80E-434D-B02A-7228AF27BAE5}"/>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E4A4F486-29DA-4477-B17D-3DEF8F75F273}"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71</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20835" name="Text Box 2">
            <a:extLst>
              <a:ext uri="{FF2B5EF4-FFF2-40B4-BE49-F238E27FC236}">
                <a16:creationId xmlns:a16="http://schemas.microsoft.com/office/drawing/2014/main" id="{75D05456-BAC5-49B8-982C-447427F09164}"/>
              </a:ext>
            </a:extLst>
          </p:cNvPr>
          <p:cNvSpPr txBox="1">
            <a:spLocks noChangeArrowheads="1"/>
          </p:cNvSpPr>
          <p:nvPr/>
        </p:nvSpPr>
        <p:spPr bwMode="auto">
          <a:xfrm flipV="1">
            <a:off x="2433638" y="677863"/>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Clr>
                <a:schemeClr val="bg2"/>
              </a:buClr>
              <a:buFont typeface="Monotype Sorts" pitchFamily="2" charset="2"/>
              <a:buNone/>
            </a:pPr>
            <a:endParaRPr lang="zh-CN" altLang="zh-CN" sz="3000">
              <a:latin typeface="Times New Roman" panose="02020603050405020304" pitchFamily="18" charset="0"/>
            </a:endParaRPr>
          </a:p>
        </p:txBody>
      </p:sp>
      <p:sp>
        <p:nvSpPr>
          <p:cNvPr id="470019" name="Rectangle 3">
            <a:extLst>
              <a:ext uri="{FF2B5EF4-FFF2-40B4-BE49-F238E27FC236}">
                <a16:creationId xmlns:a16="http://schemas.microsoft.com/office/drawing/2014/main" id="{C746CCBB-0E5D-4BB7-843B-1A13F423A86F}"/>
              </a:ext>
            </a:extLst>
          </p:cNvPr>
          <p:cNvSpPr>
            <a:spLocks noChangeArrowheads="1"/>
          </p:cNvSpPr>
          <p:nvPr/>
        </p:nvSpPr>
        <p:spPr bwMode="auto">
          <a:xfrm>
            <a:off x="1992313" y="1125538"/>
            <a:ext cx="84582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Clr>
                <a:schemeClr val="bg2"/>
              </a:buClr>
              <a:buFont typeface="Monotype Sorts" pitchFamily="2" charset="2"/>
              <a:buNone/>
            </a:pPr>
            <a:r>
              <a:rPr lang="en-US" altLang="zh-CN">
                <a:latin typeface="楷体_GB2312" pitchFamily="49" charset="-122"/>
                <a:ea typeface="楷体_GB2312" pitchFamily="49" charset="-122"/>
              </a:rPr>
              <a:t>  </a:t>
            </a:r>
            <a:r>
              <a:rPr lang="zh-CN" altLang="en-US">
                <a:solidFill>
                  <a:srgbClr val="9900CC"/>
                </a:solidFill>
                <a:latin typeface="楷体_GB2312" pitchFamily="49" charset="-122"/>
                <a:ea typeface="楷体_GB2312" pitchFamily="49" charset="-122"/>
              </a:rPr>
              <a:t>综合类：</a:t>
            </a:r>
          </a:p>
          <a:p>
            <a:pPr eaLnBrk="1" hangingPunct="1">
              <a:lnSpc>
                <a:spcPct val="100000"/>
              </a:lnSpc>
              <a:spcBef>
                <a:spcPct val="30000"/>
              </a:spcBef>
              <a:buClr>
                <a:schemeClr val="bg2"/>
              </a:buClr>
              <a:buFont typeface="Monotype Sorts" pitchFamily="2" charset="2"/>
              <a:buNone/>
            </a:pPr>
            <a:r>
              <a:rPr lang="zh-CN" altLang="en-US">
                <a:latin typeface="楷体_GB2312" pitchFamily="49" charset="-122"/>
                <a:ea typeface="楷体_GB2312" pitchFamily="49" charset="-122"/>
              </a:rPr>
              <a:t>  </a:t>
            </a:r>
            <a:r>
              <a:rPr lang="en-US" altLang="zh-CN">
                <a:latin typeface="楷体_GB2312" pitchFamily="49" charset="-122"/>
                <a:ea typeface="楷体_GB2312" pitchFamily="49" charset="-122"/>
              </a:rPr>
              <a:t>Synplicity</a:t>
            </a:r>
            <a:r>
              <a:rPr lang="zh-CN" altLang="zh-CN">
                <a:latin typeface="楷体_GB2312" pitchFamily="49" charset="-122"/>
                <a:ea typeface="楷体_GB2312" pitchFamily="49" charset="-122"/>
              </a:rPr>
              <a:t>公司的 </a:t>
            </a:r>
            <a:r>
              <a:rPr lang="en-US" altLang="zh-CN">
                <a:latin typeface="楷体_GB2312" pitchFamily="49" charset="-122"/>
                <a:ea typeface="楷体_GB2312" pitchFamily="49" charset="-122"/>
              </a:rPr>
              <a:t>Synplify/Synplify Pro</a:t>
            </a:r>
          </a:p>
          <a:p>
            <a:pPr eaLnBrk="1" hangingPunct="1">
              <a:lnSpc>
                <a:spcPct val="100000"/>
              </a:lnSpc>
              <a:spcBef>
                <a:spcPct val="30000"/>
              </a:spcBef>
              <a:buClr>
                <a:schemeClr val="bg2"/>
              </a:buClr>
              <a:buFont typeface="Monotype Sorts" pitchFamily="2" charset="2"/>
              <a:buNone/>
            </a:pPr>
            <a:r>
              <a:rPr lang="en-US" altLang="zh-CN">
                <a:latin typeface="楷体_GB2312" pitchFamily="49" charset="-122"/>
                <a:ea typeface="楷体_GB2312" pitchFamily="49" charset="-122"/>
              </a:rPr>
              <a:t>  Synopsys</a:t>
            </a:r>
            <a:r>
              <a:rPr lang="zh-CN" altLang="zh-CN">
                <a:latin typeface="楷体_GB2312" pitchFamily="49" charset="-122"/>
                <a:ea typeface="楷体_GB2312" pitchFamily="49" charset="-122"/>
              </a:rPr>
              <a:t>公司的 </a:t>
            </a:r>
            <a:r>
              <a:rPr lang="en-US" altLang="zh-CN">
                <a:latin typeface="宋体" panose="02010600030101010101" pitchFamily="2" charset="-122"/>
              </a:rPr>
              <a:t>Design Compiler</a:t>
            </a:r>
          </a:p>
          <a:p>
            <a:pPr eaLnBrk="1" hangingPunct="1">
              <a:lnSpc>
                <a:spcPct val="100000"/>
              </a:lnSpc>
              <a:spcBef>
                <a:spcPct val="30000"/>
              </a:spcBef>
              <a:buClr>
                <a:schemeClr val="bg2"/>
              </a:buClr>
              <a:buFont typeface="Monotype Sorts" pitchFamily="2" charset="2"/>
              <a:buNone/>
            </a:pPr>
            <a:r>
              <a:rPr lang="en-US" altLang="zh-CN">
                <a:latin typeface="楷体_GB2312" pitchFamily="49" charset="-122"/>
                <a:ea typeface="楷体_GB2312" pitchFamily="49" charset="-122"/>
              </a:rPr>
              <a:t>  Mentor</a:t>
            </a:r>
            <a:r>
              <a:rPr lang="zh-CN" altLang="zh-CN">
                <a:latin typeface="楷体_GB2312" pitchFamily="49" charset="-122"/>
                <a:ea typeface="楷体_GB2312" pitchFamily="49" charset="-122"/>
              </a:rPr>
              <a:t>公司的</a:t>
            </a:r>
            <a:r>
              <a:rPr lang="zh-CN" altLang="en-US">
                <a:latin typeface="楷体_GB2312" pitchFamily="49" charset="-122"/>
                <a:ea typeface="楷体_GB2312" pitchFamily="49" charset="-122"/>
              </a:rPr>
              <a:t> </a:t>
            </a:r>
            <a:r>
              <a:rPr lang="en-US" altLang="zh-CN">
                <a:latin typeface="楷体_GB2312" pitchFamily="49" charset="-122"/>
                <a:ea typeface="楷体_GB2312" pitchFamily="49" charset="-122"/>
              </a:rPr>
              <a:t>LeonardoSpectrum</a:t>
            </a:r>
          </a:p>
          <a:p>
            <a:pPr eaLnBrk="1" hangingPunct="1">
              <a:lnSpc>
                <a:spcPct val="120000"/>
              </a:lnSpc>
              <a:spcBef>
                <a:spcPct val="50000"/>
              </a:spcBef>
              <a:buClr>
                <a:schemeClr val="bg2"/>
              </a:buClr>
              <a:buFont typeface="Monotype Sorts" pitchFamily="2" charset="2"/>
              <a:buNone/>
            </a:pPr>
            <a:r>
              <a:rPr lang="en-US" altLang="zh-CN">
                <a:latin typeface="楷体_GB2312" pitchFamily="49" charset="-122"/>
                <a:ea typeface="楷体_GB2312" pitchFamily="49" charset="-122"/>
              </a:rPr>
              <a:t>  </a:t>
            </a:r>
            <a:r>
              <a:rPr lang="zh-CN" altLang="en-US">
                <a:solidFill>
                  <a:srgbClr val="9900CC"/>
                </a:solidFill>
                <a:latin typeface="楷体_GB2312" pitchFamily="49" charset="-122"/>
                <a:ea typeface="楷体_GB2312" pitchFamily="49" charset="-122"/>
              </a:rPr>
              <a:t>仿真类：</a:t>
            </a:r>
          </a:p>
          <a:p>
            <a:pPr eaLnBrk="1" hangingPunct="1">
              <a:lnSpc>
                <a:spcPct val="100000"/>
              </a:lnSpc>
              <a:spcBef>
                <a:spcPct val="30000"/>
              </a:spcBef>
              <a:buClr>
                <a:schemeClr val="bg2"/>
              </a:buClr>
              <a:buFont typeface="Monotype Sorts" pitchFamily="2" charset="2"/>
              <a:buNone/>
            </a:pPr>
            <a:r>
              <a:rPr lang="zh-CN" altLang="en-US">
                <a:solidFill>
                  <a:srgbClr val="9900CC"/>
                </a:solidFill>
                <a:latin typeface="楷体_GB2312" pitchFamily="49" charset="-122"/>
                <a:ea typeface="楷体_GB2312" pitchFamily="49" charset="-122"/>
              </a:rPr>
              <a:t>  </a:t>
            </a:r>
            <a:r>
              <a:rPr lang="en-US" altLang="zh-CN">
                <a:latin typeface="楷体_GB2312" pitchFamily="49" charset="-122"/>
                <a:ea typeface="楷体_GB2312" pitchFamily="49" charset="-122"/>
              </a:rPr>
              <a:t>Model Tech</a:t>
            </a:r>
            <a:r>
              <a:rPr lang="zh-CN" altLang="zh-CN">
                <a:latin typeface="楷体_GB2312" pitchFamily="49" charset="-122"/>
                <a:ea typeface="楷体_GB2312" pitchFamily="49" charset="-122"/>
              </a:rPr>
              <a:t>公司的</a:t>
            </a:r>
            <a:r>
              <a:rPr lang="en-US" altLang="zh-CN">
                <a:latin typeface="楷体_GB2312" pitchFamily="49" charset="-122"/>
                <a:ea typeface="楷体_GB2312" pitchFamily="49" charset="-122"/>
              </a:rPr>
              <a:t>Modelsim</a:t>
            </a:r>
          </a:p>
          <a:p>
            <a:pPr eaLnBrk="1" hangingPunct="1">
              <a:lnSpc>
                <a:spcPct val="100000"/>
              </a:lnSpc>
              <a:spcBef>
                <a:spcPct val="30000"/>
              </a:spcBef>
              <a:buClr>
                <a:schemeClr val="bg2"/>
              </a:buClr>
              <a:buFont typeface="Monotype Sorts" pitchFamily="2" charset="2"/>
              <a:buNone/>
            </a:pPr>
            <a:r>
              <a:rPr lang="en-US" altLang="zh-CN">
                <a:latin typeface="楷体_GB2312" pitchFamily="49" charset="-122"/>
                <a:ea typeface="楷体_GB2312" pitchFamily="49" charset="-122"/>
              </a:rPr>
              <a:t>  Aldec </a:t>
            </a:r>
            <a:r>
              <a:rPr lang="zh-CN" altLang="zh-CN">
                <a:latin typeface="楷体_GB2312" pitchFamily="49" charset="-122"/>
                <a:ea typeface="楷体_GB2312" pitchFamily="49" charset="-122"/>
              </a:rPr>
              <a:t>公司的</a:t>
            </a:r>
            <a:r>
              <a:rPr lang="zh-CN" altLang="en-US">
                <a:latin typeface="楷体_GB2312" pitchFamily="49" charset="-122"/>
                <a:ea typeface="楷体_GB2312" pitchFamily="49" charset="-122"/>
              </a:rPr>
              <a:t> </a:t>
            </a:r>
            <a:r>
              <a:rPr lang="en-US" altLang="zh-CN">
                <a:latin typeface="楷体_GB2312" pitchFamily="49" charset="-122"/>
                <a:ea typeface="楷体_GB2312" pitchFamily="49" charset="-122"/>
              </a:rPr>
              <a:t>Active HDL</a:t>
            </a:r>
          </a:p>
          <a:p>
            <a:pPr eaLnBrk="1" hangingPunct="1">
              <a:lnSpc>
                <a:spcPct val="100000"/>
              </a:lnSpc>
              <a:spcBef>
                <a:spcPct val="30000"/>
              </a:spcBef>
              <a:buClr>
                <a:schemeClr val="bg2"/>
              </a:buClr>
              <a:buFont typeface="Monotype Sorts" pitchFamily="2" charset="2"/>
              <a:buNone/>
            </a:pPr>
            <a:r>
              <a:rPr lang="en-US" altLang="zh-CN">
                <a:latin typeface="楷体_GB2312" pitchFamily="49" charset="-122"/>
                <a:ea typeface="楷体_GB2312" pitchFamily="49" charset="-122"/>
              </a:rPr>
              <a:t>  Cadence</a:t>
            </a:r>
            <a:r>
              <a:rPr lang="zh-CN" altLang="zh-CN">
                <a:latin typeface="楷体_GB2312" pitchFamily="49" charset="-122"/>
                <a:ea typeface="楷体_GB2312" pitchFamily="49" charset="-122"/>
              </a:rPr>
              <a:t>公司的</a:t>
            </a:r>
            <a:r>
              <a:rPr lang="en-US" altLang="zh-CN">
                <a:latin typeface="楷体_GB2312" pitchFamily="49" charset="-122"/>
                <a:ea typeface="楷体_GB2312" pitchFamily="49" charset="-122"/>
              </a:rPr>
              <a:t>NC-Verilog</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NC-VHDL</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NC-SIM  </a:t>
            </a:r>
          </a:p>
        </p:txBody>
      </p:sp>
      <p:sp>
        <p:nvSpPr>
          <p:cNvPr id="120837" name="Text Box 4">
            <a:extLst>
              <a:ext uri="{FF2B5EF4-FFF2-40B4-BE49-F238E27FC236}">
                <a16:creationId xmlns:a16="http://schemas.microsoft.com/office/drawing/2014/main" id="{4ED3BEDA-EC1B-4CBA-A53C-4BA8D281CF89}"/>
              </a:ext>
            </a:extLst>
          </p:cNvPr>
          <p:cNvSpPr txBox="1">
            <a:spLocks noChangeArrowheads="1"/>
          </p:cNvSpPr>
          <p:nvPr/>
        </p:nvSpPr>
        <p:spPr bwMode="auto">
          <a:xfrm>
            <a:off x="1919288" y="404813"/>
            <a:ext cx="69230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0000DA"/>
                </a:solidFill>
                <a:latin typeface="Times New Roman" panose="02020603050405020304" pitchFamily="18" charset="0"/>
                <a:ea typeface="楷体_GB2312" pitchFamily="49" charset="-122"/>
              </a:rPr>
              <a:t>特定功能软件（专业软件商）</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0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0B58BCFF-A6B8-43F7-B55A-E363CB81215E}"/>
              </a:ext>
            </a:extLst>
          </p:cNvPr>
          <p:cNvSpPr>
            <a:spLocks noGrp="1" noChangeArrowheads="1"/>
          </p:cNvSpPr>
          <p:nvPr>
            <p:ph type="title" idx="4294967295"/>
          </p:nvPr>
        </p:nvSpPr>
        <p:spPr>
          <a:xfrm>
            <a:off x="2316163" y="604838"/>
            <a:ext cx="5572125" cy="1143000"/>
          </a:xfrm>
        </p:spPr>
        <p:txBody>
          <a:bodyPr/>
          <a:lstStyle/>
          <a:p>
            <a:pPr eaLnBrk="1" hangingPunct="1"/>
            <a:r>
              <a:rPr lang="zh-CN" altLang="en-US" sz="5400" b="1">
                <a:solidFill>
                  <a:srgbClr val="0000CC"/>
                </a:solidFill>
                <a:ea typeface="黑体" panose="02010609060101010101" pitchFamily="49" charset="-122"/>
              </a:rPr>
              <a:t>讨论</a:t>
            </a:r>
          </a:p>
        </p:txBody>
      </p:sp>
      <p:sp>
        <p:nvSpPr>
          <p:cNvPr id="122883" name="Rectangle 2">
            <a:extLst>
              <a:ext uri="{FF2B5EF4-FFF2-40B4-BE49-F238E27FC236}">
                <a16:creationId xmlns:a16="http://schemas.microsoft.com/office/drawing/2014/main" id="{6494C87A-E522-4A54-B3C6-5B06C6935475}"/>
              </a:ext>
            </a:extLst>
          </p:cNvPr>
          <p:cNvSpPr txBox="1">
            <a:spLocks noChangeArrowheads="1"/>
          </p:cNvSpPr>
          <p:nvPr/>
        </p:nvSpPr>
        <p:spPr bwMode="auto">
          <a:xfrm>
            <a:off x="2208213" y="2205038"/>
            <a:ext cx="64293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AutoNum type="arabicPeriod"/>
            </a:pPr>
            <a:r>
              <a:rPr lang="zh-CN" altLang="en-US" sz="2400">
                <a:solidFill>
                  <a:srgbClr val="005DE6"/>
                </a:solidFill>
                <a:latin typeface="Arial" panose="020B0604020202020204" pitchFamily="34" charset="0"/>
                <a:ea typeface="黑体" panose="02010609060101010101" pitchFamily="49" charset="-122"/>
              </a:rPr>
              <a:t>如何实现一个非门集成电路？</a:t>
            </a:r>
            <a:endParaRPr lang="en-US" altLang="zh-CN" sz="2400">
              <a:solidFill>
                <a:srgbClr val="005DE6"/>
              </a:solidFill>
              <a:latin typeface="Arial" panose="020B0604020202020204" pitchFamily="34" charset="0"/>
              <a:ea typeface="黑体" panose="02010609060101010101" pitchFamily="49" charset="-122"/>
            </a:endParaRPr>
          </a:p>
          <a:p>
            <a:pPr eaLnBrk="1" hangingPunct="1">
              <a:lnSpc>
                <a:spcPct val="150000"/>
              </a:lnSpc>
              <a:spcBef>
                <a:spcPct val="0"/>
              </a:spcBef>
              <a:buFont typeface="Arial" panose="020B0604020202020204" pitchFamily="34" charset="0"/>
              <a:buAutoNum type="arabicPeriod"/>
            </a:pPr>
            <a:r>
              <a:rPr lang="zh-CN" altLang="en-US" sz="2400">
                <a:solidFill>
                  <a:srgbClr val="005DE6"/>
                </a:solidFill>
                <a:latin typeface="Arial" panose="020B0604020202020204" pitchFamily="34" charset="0"/>
                <a:ea typeface="黑体" panose="02010609060101010101" pitchFamily="49" charset="-122"/>
              </a:rPr>
              <a:t>如果你是一名项目经理，你如何选择</a:t>
            </a:r>
            <a:r>
              <a:rPr lang="en-US" altLang="zh-CN" sz="2400">
                <a:solidFill>
                  <a:srgbClr val="005DE6"/>
                </a:solidFill>
                <a:latin typeface="Arial" panose="020B0604020202020204" pitchFamily="34" charset="0"/>
                <a:ea typeface="黑体" panose="02010609060101010101" pitchFamily="49" charset="-122"/>
              </a:rPr>
              <a:t>IP</a:t>
            </a:r>
            <a:r>
              <a:rPr lang="zh-CN" altLang="en-US" sz="2400">
                <a:solidFill>
                  <a:srgbClr val="005DE6"/>
                </a:solidFill>
                <a:latin typeface="Arial" panose="020B0604020202020204" pitchFamily="34" charset="0"/>
                <a:ea typeface="黑体" panose="02010609060101010101" pitchFamily="49" charset="-122"/>
              </a:rPr>
              <a:t>？</a:t>
            </a:r>
            <a:endParaRPr lang="en-US" altLang="zh-CN" sz="2400">
              <a:solidFill>
                <a:srgbClr val="005DE6"/>
              </a:solidFill>
              <a:latin typeface="Arial" panose="020B0604020202020204" pitchFamily="34" charset="0"/>
              <a:ea typeface="黑体" panose="02010609060101010101" pitchFamily="49" charset="-122"/>
            </a:endParaRPr>
          </a:p>
          <a:p>
            <a:pPr eaLnBrk="1" hangingPunct="1">
              <a:lnSpc>
                <a:spcPct val="150000"/>
              </a:lnSpc>
              <a:spcBef>
                <a:spcPct val="0"/>
              </a:spcBef>
              <a:buFont typeface="Arial" panose="020B0604020202020204" pitchFamily="34" charset="0"/>
              <a:buAutoNum type="arabicPeriod"/>
            </a:pPr>
            <a:r>
              <a:rPr lang="zh-CN" altLang="en-US" sz="2400">
                <a:solidFill>
                  <a:srgbClr val="005DE6"/>
                </a:solidFill>
                <a:latin typeface="Arial" panose="020B0604020202020204" pitchFamily="34" charset="0"/>
                <a:ea typeface="黑体" panose="02010609060101010101" pitchFamily="49" charset="-122"/>
              </a:rPr>
              <a:t>接到任务，你要设计一种能实现所有数字  逻辑的特殊集成电路，你准备如何设计这种电路？</a:t>
            </a:r>
          </a:p>
        </p:txBody>
      </p:sp>
      <p:sp>
        <p:nvSpPr>
          <p:cNvPr id="122884" name="AutoShape 5" descr="加群二维码">
            <a:extLst>
              <a:ext uri="{FF2B5EF4-FFF2-40B4-BE49-F238E27FC236}">
                <a16:creationId xmlns:a16="http://schemas.microsoft.com/office/drawing/2014/main" id="{5E236628-5A7D-4071-BF9E-5D3A6D0B6D24}"/>
              </a:ext>
            </a:extLst>
          </p:cNvPr>
          <p:cNvSpPr>
            <a:spLocks noChangeAspect="1" noChangeArrowheads="1"/>
          </p:cNvSpPr>
          <p:nvPr/>
        </p:nvSpPr>
        <p:spPr bwMode="auto">
          <a:xfrm>
            <a:off x="1679575" y="-2730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122885" name="AutoShape 7" descr="加群二维码">
            <a:extLst>
              <a:ext uri="{FF2B5EF4-FFF2-40B4-BE49-F238E27FC236}">
                <a16:creationId xmlns:a16="http://schemas.microsoft.com/office/drawing/2014/main" id="{F38EC1CD-192D-4262-A56B-0E38FC9DA367}"/>
              </a:ext>
            </a:extLst>
          </p:cNvPr>
          <p:cNvSpPr>
            <a:spLocks noChangeAspect="1" noChangeArrowheads="1"/>
          </p:cNvSpPr>
          <p:nvPr/>
        </p:nvSpPr>
        <p:spPr bwMode="auto">
          <a:xfrm>
            <a:off x="1679575" y="-2730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latin typeface="Arial" panose="020B0604020202020204" pitchFamily="34" charset="0"/>
            </a:endParaRPr>
          </a:p>
        </p:txBody>
      </p:sp>
      <p:sp>
        <p:nvSpPr>
          <p:cNvPr id="122886" name="灯片编号占位符 3">
            <a:extLst>
              <a:ext uri="{FF2B5EF4-FFF2-40B4-BE49-F238E27FC236}">
                <a16:creationId xmlns:a16="http://schemas.microsoft.com/office/drawing/2014/main" id="{B57FBC1A-5F65-48D9-A11A-824400C45ECD}"/>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66E095E0-4360-4B6F-812C-2BF3657F533A}"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72</a:t>
            </a:fld>
            <a:endParaRPr lang="en-US" altLang="zh-CN" sz="1200" b="0">
              <a:solidFill>
                <a:srgbClr val="898989"/>
              </a:solidFill>
              <a:latin typeface="Arial Black" panose="020B0A04020102020204" pitchFamily="34" charset="0"/>
              <a:ea typeface="幼圆" panose="02010509060101010101" pitchFamily="49" charset="-122"/>
            </a:endParaRPr>
          </a:p>
        </p:txBody>
      </p:sp>
    </p:spTree>
  </p:cSld>
  <p:clrMapOvr>
    <a:masterClrMapping/>
  </p:clrMapOvr>
  <p:transition>
    <p:cover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3">
            <a:extLst>
              <a:ext uri="{FF2B5EF4-FFF2-40B4-BE49-F238E27FC236}">
                <a16:creationId xmlns:a16="http://schemas.microsoft.com/office/drawing/2014/main" id="{BA866A20-7CE9-445E-8ADD-EDE2A1CAA763}"/>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2B54201E-340D-4868-8705-6484897C25C3}"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73</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123907" name="Text Box 2">
            <a:extLst>
              <a:ext uri="{FF2B5EF4-FFF2-40B4-BE49-F238E27FC236}">
                <a16:creationId xmlns:a16="http://schemas.microsoft.com/office/drawing/2014/main" id="{41BA926F-18BF-49DF-9EEA-02DEEF05C584}"/>
              </a:ext>
            </a:extLst>
          </p:cNvPr>
          <p:cNvSpPr txBox="1">
            <a:spLocks noChangeArrowheads="1"/>
          </p:cNvSpPr>
          <p:nvPr/>
        </p:nvSpPr>
        <p:spPr bwMode="auto">
          <a:xfrm>
            <a:off x="5016500" y="368300"/>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FontTx/>
              <a:buNone/>
            </a:pPr>
            <a:r>
              <a:rPr lang="zh-CN" altLang="en-US" sz="3200">
                <a:latin typeface="Times New Roman" panose="02020603050405020304" pitchFamily="18" charset="0"/>
              </a:rPr>
              <a:t>习 题 一</a:t>
            </a:r>
          </a:p>
        </p:txBody>
      </p:sp>
      <p:sp>
        <p:nvSpPr>
          <p:cNvPr id="457731" name="Text Box 3">
            <a:extLst>
              <a:ext uri="{FF2B5EF4-FFF2-40B4-BE49-F238E27FC236}">
                <a16:creationId xmlns:a16="http://schemas.microsoft.com/office/drawing/2014/main" id="{AB2FC575-AC82-4400-B751-137DDED1453D}"/>
              </a:ext>
            </a:extLst>
          </p:cNvPr>
          <p:cNvSpPr txBox="1">
            <a:spLocks noChangeArrowheads="1"/>
          </p:cNvSpPr>
          <p:nvPr/>
        </p:nvSpPr>
        <p:spPr bwMode="auto">
          <a:xfrm>
            <a:off x="1774825" y="1341438"/>
            <a:ext cx="8532813"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AutoNum type="arabicPeriod"/>
            </a:pPr>
            <a:r>
              <a:rPr lang="en-US" altLang="zh-CN" sz="2400" b="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rPr>
              <a:t>简述</a:t>
            </a:r>
            <a:r>
              <a:rPr lang="en-US" altLang="zh-CN" sz="2400">
                <a:latin typeface="Times New Roman" panose="02020603050405020304" pitchFamily="18" charset="0"/>
              </a:rPr>
              <a:t>EDA</a:t>
            </a:r>
            <a:r>
              <a:rPr lang="zh-CN" altLang="en-US" sz="2400">
                <a:latin typeface="Times New Roman" panose="02020603050405020304" pitchFamily="18" charset="0"/>
              </a:rPr>
              <a:t>技术的发展历程？</a:t>
            </a:r>
            <a:r>
              <a:rPr lang="en-US" altLang="zh-CN" sz="2400">
                <a:latin typeface="Times New Roman" panose="02020603050405020304" pitchFamily="18" charset="0"/>
              </a:rPr>
              <a:t>EDA</a:t>
            </a:r>
            <a:r>
              <a:rPr lang="zh-CN" altLang="en-US" sz="2400">
                <a:latin typeface="Times New Roman" panose="02020603050405020304" pitchFamily="18" charset="0"/>
              </a:rPr>
              <a:t>技术的核心内容是什么？</a:t>
            </a:r>
          </a:p>
          <a:p>
            <a:pPr algn="just" eaLnBrk="1" hangingPunct="1">
              <a:lnSpc>
                <a:spcPct val="150000"/>
              </a:lnSpc>
              <a:spcBef>
                <a:spcPct val="0"/>
              </a:spcBef>
              <a:buFontTx/>
              <a:buAutoNum type="arabicPeriod"/>
            </a:pPr>
            <a:r>
              <a:rPr lang="zh-CN" altLang="en-US" sz="2400">
                <a:latin typeface="Times New Roman" panose="02020603050405020304" pitchFamily="18" charset="0"/>
                <a:ea typeface="黑体" panose="02010609060101010101" pitchFamily="49" charset="-122"/>
              </a:rPr>
              <a:t>  </a:t>
            </a:r>
            <a:r>
              <a:rPr lang="en-US" altLang="zh-CN" sz="2400">
                <a:latin typeface="Times New Roman" panose="02020603050405020304" pitchFamily="18" charset="0"/>
              </a:rPr>
              <a:t>EDA</a:t>
            </a:r>
            <a:r>
              <a:rPr lang="zh-CN" altLang="en-US" sz="2400">
                <a:latin typeface="Times New Roman" panose="02020603050405020304" pitchFamily="18" charset="0"/>
              </a:rPr>
              <a:t>技术与</a:t>
            </a:r>
            <a:r>
              <a:rPr lang="en-US" altLang="zh-CN" sz="2400">
                <a:latin typeface="Times New Roman" panose="02020603050405020304" pitchFamily="18" charset="0"/>
              </a:rPr>
              <a:t>ASIC</a:t>
            </a:r>
            <a:r>
              <a:rPr lang="zh-CN" altLang="en-US" sz="2400">
                <a:latin typeface="Times New Roman" panose="02020603050405020304" pitchFamily="18" charset="0"/>
              </a:rPr>
              <a:t>设计和</a:t>
            </a:r>
            <a:r>
              <a:rPr lang="en-US" altLang="zh-CN" sz="2400">
                <a:latin typeface="Times New Roman" panose="02020603050405020304" pitchFamily="18" charset="0"/>
              </a:rPr>
              <a:t>FPGA</a:t>
            </a:r>
            <a:r>
              <a:rPr lang="zh-CN" altLang="en-US" sz="2400">
                <a:latin typeface="Times New Roman" panose="02020603050405020304" pitchFamily="18" charset="0"/>
              </a:rPr>
              <a:t>开发有什么关系？</a:t>
            </a:r>
          </a:p>
          <a:p>
            <a:pPr algn="just" eaLnBrk="1" hangingPunct="1">
              <a:lnSpc>
                <a:spcPct val="150000"/>
              </a:lnSpc>
              <a:spcBef>
                <a:spcPct val="0"/>
              </a:spcBef>
              <a:buFontTx/>
              <a:buAutoNum type="arabicPeriod"/>
            </a:pPr>
            <a:r>
              <a:rPr lang="en-US" altLang="zh-CN" sz="2400">
                <a:latin typeface="Times New Roman" panose="02020603050405020304" pitchFamily="18" charset="0"/>
              </a:rPr>
              <a:t>  FPGA</a:t>
            </a:r>
            <a:r>
              <a:rPr lang="zh-CN" altLang="en-US" sz="2400">
                <a:latin typeface="Times New Roman" panose="02020603050405020304" pitchFamily="18" charset="0"/>
              </a:rPr>
              <a:t>与</a:t>
            </a:r>
            <a:r>
              <a:rPr lang="en-US" altLang="zh-CN" sz="2400">
                <a:latin typeface="Times New Roman" panose="02020603050405020304" pitchFamily="18" charset="0"/>
              </a:rPr>
              <a:t>ASIC</a:t>
            </a:r>
            <a:r>
              <a:rPr lang="zh-CN" altLang="en-US" sz="2400">
                <a:latin typeface="Times New Roman" panose="02020603050405020304" pitchFamily="18" charset="0"/>
              </a:rPr>
              <a:t>设计各有什么优缺点？</a:t>
            </a:r>
          </a:p>
          <a:p>
            <a:pPr algn="just" eaLnBrk="1" hangingPunct="1">
              <a:lnSpc>
                <a:spcPct val="150000"/>
              </a:lnSpc>
              <a:spcBef>
                <a:spcPct val="0"/>
              </a:spcBef>
              <a:buFontTx/>
              <a:buAutoNum type="arabicPeriod"/>
            </a:pPr>
            <a:r>
              <a:rPr lang="zh-CN" altLang="en-US"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rPr>
              <a:t>与软件描述语言相比，</a:t>
            </a:r>
            <a:r>
              <a:rPr lang="en-US" altLang="zh-CN" sz="2400">
                <a:latin typeface="Times New Roman" panose="02020603050405020304" pitchFamily="18" charset="0"/>
              </a:rPr>
              <a:t>VHDL</a:t>
            </a:r>
            <a:r>
              <a:rPr lang="zh-CN" altLang="en-US" sz="2400">
                <a:latin typeface="Times New Roman" panose="02020603050405020304" pitchFamily="18" charset="0"/>
              </a:rPr>
              <a:t>有什么特点？</a:t>
            </a:r>
          </a:p>
          <a:p>
            <a:pPr algn="just" eaLnBrk="1" hangingPunct="1">
              <a:lnSpc>
                <a:spcPct val="150000"/>
              </a:lnSpc>
              <a:spcBef>
                <a:spcPct val="0"/>
              </a:spcBef>
              <a:buFontTx/>
              <a:buAutoNum type="arabicPeriod"/>
            </a:pPr>
            <a:r>
              <a:rPr lang="zh-CN" altLang="en-US"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rPr>
              <a:t>什么是综合？有那些类型？</a:t>
            </a:r>
          </a:p>
          <a:p>
            <a:pPr algn="just" eaLnBrk="1" hangingPunct="1">
              <a:lnSpc>
                <a:spcPct val="150000"/>
              </a:lnSpc>
              <a:spcBef>
                <a:spcPct val="0"/>
              </a:spcBef>
              <a:buFontTx/>
              <a:buAutoNum type="arabicPeriod"/>
            </a:pPr>
            <a:r>
              <a:rPr lang="zh-CN" altLang="en-US"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rPr>
              <a:t>在</a:t>
            </a:r>
            <a:r>
              <a:rPr lang="en-US" altLang="zh-CN" sz="2400">
                <a:latin typeface="Times New Roman" panose="02020603050405020304" pitchFamily="18" charset="0"/>
              </a:rPr>
              <a:t>EDA</a:t>
            </a:r>
            <a:r>
              <a:rPr lang="zh-CN" altLang="en-US" sz="2400">
                <a:latin typeface="Times New Roman" panose="02020603050405020304" pitchFamily="18" charset="0"/>
              </a:rPr>
              <a:t>技术中，自顶向下的设计方法的重要意义是什么？</a:t>
            </a:r>
          </a:p>
          <a:p>
            <a:pPr algn="just" eaLnBrk="1" hangingPunct="1">
              <a:lnSpc>
                <a:spcPct val="150000"/>
              </a:lnSpc>
              <a:spcBef>
                <a:spcPct val="0"/>
              </a:spcBef>
              <a:buFontTx/>
              <a:buAutoNum type="arabicPeriod"/>
            </a:pPr>
            <a:r>
              <a:rPr lang="zh-CN" altLang="en-US" sz="2400">
                <a:latin typeface="Times New Roman" panose="02020603050405020304" pitchFamily="18" charset="0"/>
              </a:rPr>
              <a:t>   简述</a:t>
            </a:r>
            <a:r>
              <a:rPr lang="en-US" altLang="zh-CN" sz="2400">
                <a:latin typeface="Times New Roman" panose="02020603050405020304" pitchFamily="18" charset="0"/>
              </a:rPr>
              <a:t>EDA</a:t>
            </a:r>
            <a:r>
              <a:rPr lang="zh-CN" altLang="en-US" sz="2400">
                <a:latin typeface="Times New Roman" panose="02020603050405020304" pitchFamily="18" charset="0"/>
              </a:rPr>
              <a:t>技术的设计流程</a:t>
            </a:r>
          </a:p>
        </p:txBody>
      </p:sp>
      <p:graphicFrame>
        <p:nvGraphicFramePr>
          <p:cNvPr id="457732" name="Object 4">
            <a:extLst>
              <a:ext uri="{FF2B5EF4-FFF2-40B4-BE49-F238E27FC236}">
                <a16:creationId xmlns:a16="http://schemas.microsoft.com/office/drawing/2014/main" id="{23B93E90-EC41-49FB-A62E-7B5425C51D8E}"/>
              </a:ext>
            </a:extLst>
          </p:cNvPr>
          <p:cNvGraphicFramePr>
            <a:graphicFrameLocks/>
          </p:cNvGraphicFramePr>
          <p:nvPr/>
        </p:nvGraphicFramePr>
        <p:xfrm>
          <a:off x="10558463" y="4278313"/>
          <a:ext cx="762000" cy="1905000"/>
        </p:xfrm>
        <a:graphic>
          <a:graphicData uri="http://schemas.openxmlformats.org/presentationml/2006/ole">
            <mc:AlternateContent xmlns:mc="http://schemas.openxmlformats.org/markup-compatibility/2006">
              <mc:Choice xmlns:v="urn:schemas-microsoft-com:vml" Requires="v">
                <p:oleObj r:id="rId3" imgW="1296063" imgH="3934305" progId="MS_ClipArt_Gallery.2">
                  <p:embed/>
                </p:oleObj>
              </mc:Choice>
              <mc:Fallback>
                <p:oleObj r:id="rId3" imgW="1296063" imgH="3934305" progId="MS_ClipArt_Gallery.2">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463" y="4278313"/>
                        <a:ext cx="762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spd="med">
    <p:random/>
    <p:sndAc>
      <p:stSnd>
        <p:snd r:embed="rId2"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57732"/>
                                        </p:tgtEl>
                                        <p:attrNameLst>
                                          <p:attrName>style.visibility</p:attrName>
                                        </p:attrNameLst>
                                      </p:cBhvr>
                                      <p:to>
                                        <p:strVal val="visible"/>
                                      </p:to>
                                    </p:set>
                                    <p:anim calcmode="lin" valueType="num">
                                      <p:cBhvr>
                                        <p:cTn id="7" dur="1000" fill="hold"/>
                                        <p:tgtEl>
                                          <p:spTgt spid="457732"/>
                                        </p:tgtEl>
                                        <p:attrNameLst>
                                          <p:attrName>ppt_w</p:attrName>
                                        </p:attrNameLst>
                                      </p:cBhvr>
                                      <p:tavLst>
                                        <p:tav tm="0">
                                          <p:val>
                                            <p:fltVal val="0"/>
                                          </p:val>
                                        </p:tav>
                                        <p:tav tm="100000">
                                          <p:val>
                                            <p:strVal val="#ppt_w"/>
                                          </p:val>
                                        </p:tav>
                                      </p:tavLst>
                                    </p:anim>
                                    <p:anim calcmode="lin" valueType="num">
                                      <p:cBhvr>
                                        <p:cTn id="8" dur="1000" fill="hold"/>
                                        <p:tgtEl>
                                          <p:spTgt spid="457732"/>
                                        </p:tgtEl>
                                        <p:attrNameLst>
                                          <p:attrName>ppt_h</p:attrName>
                                        </p:attrNameLst>
                                      </p:cBhvr>
                                      <p:tavLst>
                                        <p:tav tm="0">
                                          <p:val>
                                            <p:fltVal val="0"/>
                                          </p:val>
                                        </p:tav>
                                        <p:tav tm="100000">
                                          <p:val>
                                            <p:strVal val="#ppt_h"/>
                                          </p:val>
                                        </p:tav>
                                      </p:tavLst>
                                    </p:anim>
                                    <p:anim calcmode="lin" valueType="num">
                                      <p:cBhvr>
                                        <p:cTn id="9" dur="1000" fill="hold"/>
                                        <p:tgtEl>
                                          <p:spTgt spid="45773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773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57731"/>
                                        </p:tgtEl>
                                        <p:attrNameLst>
                                          <p:attrName>style.visibility</p:attrName>
                                        </p:attrNameLst>
                                      </p:cBhvr>
                                      <p:to>
                                        <p:strVal val="visible"/>
                                      </p:to>
                                    </p:set>
                                    <p:animEffect transition="in" filter="blinds(horizontal)">
                                      <p:cBhvr>
                                        <p:cTn id="15" dur="500"/>
                                        <p:tgtEl>
                                          <p:spTgt spid="457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440DB458-6733-4FB2-AC75-78DA3AA6BBAD}"/>
              </a:ext>
            </a:extLst>
          </p:cNvPr>
          <p:cNvSpPr>
            <a:spLocks noGrp="1" noChangeArrowheads="1"/>
          </p:cNvSpPr>
          <p:nvPr>
            <p:ph idx="4294967295"/>
          </p:nvPr>
        </p:nvSpPr>
        <p:spPr>
          <a:xfrm>
            <a:off x="2057400" y="909638"/>
            <a:ext cx="8077200" cy="4248150"/>
          </a:xfrm>
        </p:spPr>
        <p:txBody>
          <a:bodyPr anchor="ctr"/>
          <a:lstStyle/>
          <a:p>
            <a:pPr marL="0" indent="0" algn="ctr" eaLnBrk="1" hangingPunct="1">
              <a:spcBef>
                <a:spcPct val="0"/>
              </a:spcBef>
              <a:buFont typeface="Arial" panose="020B0604020202020204" pitchFamily="34" charset="0"/>
              <a:buNone/>
            </a:pPr>
            <a:endParaRPr lang="zh-CN" altLang="en-US" sz="4000" b="1">
              <a:solidFill>
                <a:srgbClr val="7D00D2"/>
              </a:solidFill>
              <a:latin typeface="Arial Narrow" panose="020B0606020202030204" pitchFamily="34" charset="0"/>
              <a:ea typeface="黑体" panose="02010609060101010101" pitchFamily="49" charset="-122"/>
            </a:endParaRPr>
          </a:p>
          <a:p>
            <a:pPr marL="0" indent="0" eaLnBrk="1" hangingPunct="1">
              <a:lnSpc>
                <a:spcPct val="110000"/>
              </a:lnSpc>
              <a:spcBef>
                <a:spcPct val="0"/>
              </a:spcBef>
              <a:buFont typeface="Arial" panose="020B0604020202020204" pitchFamily="34" charset="0"/>
              <a:buNone/>
            </a:pPr>
            <a:r>
              <a:rPr lang="zh-CN" altLang="en-US" sz="4000" b="1">
                <a:solidFill>
                  <a:srgbClr val="7D00D2"/>
                </a:solidFill>
                <a:latin typeface="Arial Narrow" panose="020B0606020202030204" pitchFamily="34" charset="0"/>
                <a:ea typeface="黑体" panose="02010609060101010101" pitchFamily="49" charset="-122"/>
              </a:rPr>
              <a:t>                  </a:t>
            </a:r>
            <a:r>
              <a:rPr lang="en-US" altLang="zh-CN" sz="4000" b="1" u="sng">
                <a:latin typeface="楷体_GB2312" pitchFamily="49" charset="-122"/>
                <a:ea typeface="楷体_GB2312" pitchFamily="49" charset="-122"/>
              </a:rPr>
              <a:t>www.fpga.com.cn</a:t>
            </a:r>
            <a:endParaRPr lang="en-US" altLang="zh-CN" sz="3600" b="1" u="sng">
              <a:latin typeface="楷体_GB2312" pitchFamily="49" charset="-122"/>
              <a:ea typeface="楷体_GB2312" pitchFamily="49" charset="-122"/>
            </a:endParaRPr>
          </a:p>
          <a:p>
            <a:pPr marL="0" indent="0" eaLnBrk="1" hangingPunct="1">
              <a:lnSpc>
                <a:spcPct val="110000"/>
              </a:lnSpc>
              <a:spcBef>
                <a:spcPct val="0"/>
              </a:spcBef>
              <a:buFont typeface="Arial" panose="020B0604020202020204" pitchFamily="34" charset="0"/>
              <a:buNone/>
            </a:pPr>
            <a:r>
              <a:rPr lang="en-US" altLang="zh-CN" sz="3600" b="1">
                <a:latin typeface="楷体_GB2312" pitchFamily="49" charset="-122"/>
                <a:ea typeface="楷体_GB2312" pitchFamily="49" charset="-122"/>
              </a:rPr>
              <a:t>         </a:t>
            </a:r>
            <a:r>
              <a:rPr lang="en-US" altLang="zh-CN" sz="4000" b="1" u="sng">
                <a:latin typeface="楷体_GB2312" pitchFamily="49" charset="-122"/>
                <a:ea typeface="楷体_GB2312" pitchFamily="49" charset="-122"/>
              </a:rPr>
              <a:t>www.Xilinx.com</a:t>
            </a:r>
            <a:r>
              <a:rPr lang="en-US" altLang="zh-CN" sz="4000" b="1">
                <a:latin typeface="楷体_GB2312" pitchFamily="49" charset="-122"/>
                <a:ea typeface="楷体_GB2312" pitchFamily="49" charset="-122"/>
              </a:rPr>
              <a:t> </a:t>
            </a:r>
          </a:p>
          <a:p>
            <a:pPr marL="0" indent="0" eaLnBrk="1" hangingPunct="1">
              <a:lnSpc>
                <a:spcPct val="110000"/>
              </a:lnSpc>
              <a:spcBef>
                <a:spcPct val="0"/>
              </a:spcBef>
              <a:buFont typeface="Arial" panose="020B0604020202020204" pitchFamily="34" charset="0"/>
              <a:buNone/>
            </a:pPr>
            <a:r>
              <a:rPr lang="en-US" altLang="zh-CN" sz="4000" b="1">
                <a:latin typeface="楷体_GB2312" pitchFamily="49" charset="-122"/>
                <a:ea typeface="楷体_GB2312" pitchFamily="49" charset="-122"/>
              </a:rPr>
              <a:t>        </a:t>
            </a:r>
            <a:r>
              <a:rPr lang="en-US" altLang="zh-CN" sz="4000" b="1" u="sng">
                <a:latin typeface="楷体_GB2312" pitchFamily="49" charset="-122"/>
                <a:ea typeface="楷体_GB2312" pitchFamily="49" charset="-122"/>
              </a:rPr>
              <a:t>www.Altera.com</a:t>
            </a:r>
          </a:p>
          <a:p>
            <a:pPr marL="0" indent="0" eaLnBrk="1" hangingPunct="1">
              <a:lnSpc>
                <a:spcPct val="110000"/>
              </a:lnSpc>
              <a:spcBef>
                <a:spcPct val="0"/>
              </a:spcBef>
              <a:buFont typeface="Arial" panose="020B0604020202020204" pitchFamily="34" charset="0"/>
              <a:buNone/>
            </a:pPr>
            <a:r>
              <a:rPr lang="en-US" altLang="zh-CN" sz="3600" b="1">
                <a:latin typeface="楷体_GB2312" pitchFamily="49" charset="-122"/>
                <a:ea typeface="楷体_GB2312" pitchFamily="49" charset="-122"/>
              </a:rPr>
              <a:t>         </a:t>
            </a:r>
            <a:r>
              <a:rPr lang="en-US" altLang="zh-CN" sz="4000" b="1" u="sng">
                <a:latin typeface="楷体_GB2312" pitchFamily="49" charset="-122"/>
                <a:ea typeface="楷体_GB2312" pitchFamily="49" charset="-122"/>
              </a:rPr>
              <a:t>www.openhw.org</a:t>
            </a:r>
            <a:endParaRPr lang="zh-CN" altLang="zh-CN" sz="4000" b="1" u="sng">
              <a:latin typeface="楷体_GB2312" pitchFamily="49" charset="-122"/>
              <a:ea typeface="楷体_GB2312" pitchFamily="49" charset="-122"/>
            </a:endParaRPr>
          </a:p>
        </p:txBody>
      </p:sp>
      <p:sp>
        <p:nvSpPr>
          <p:cNvPr id="47107" name="灯片编号占位符 5">
            <a:extLst>
              <a:ext uri="{FF2B5EF4-FFF2-40B4-BE49-F238E27FC236}">
                <a16:creationId xmlns:a16="http://schemas.microsoft.com/office/drawing/2014/main" id="{7F898931-52F4-4CDE-9AA1-E0E387F17873}"/>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71C5285C-5DFE-4F1F-ACD2-1F9421384680}"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8</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4" name="任意多边形 3">
            <a:extLst>
              <a:ext uri="{FF2B5EF4-FFF2-40B4-BE49-F238E27FC236}">
                <a16:creationId xmlns:a16="http://schemas.microsoft.com/office/drawing/2014/main" id="{74AC8004-DCA5-4B1C-AC10-49BBD9633F0B}"/>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7109" name="文本框 29">
            <a:extLst>
              <a:ext uri="{FF2B5EF4-FFF2-40B4-BE49-F238E27FC236}">
                <a16:creationId xmlns:a16="http://schemas.microsoft.com/office/drawing/2014/main" id="{47CD828F-53C8-4659-9221-C324760A6189}"/>
              </a:ext>
            </a:extLst>
          </p:cNvPr>
          <p:cNvSpPr txBox="1">
            <a:spLocks noChangeArrowheads="1"/>
          </p:cNvSpPr>
          <p:nvPr>
            <p:custDataLst>
              <p:tags r:id="rId2"/>
            </p:custDataLst>
          </p:nvPr>
        </p:nvSpPr>
        <p:spPr bwMode="auto">
          <a:xfrm>
            <a:off x="0" y="635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3600">
                <a:solidFill>
                  <a:srgbClr val="D60093"/>
                </a:solidFill>
                <a:latin typeface="Arial" panose="020B0604020202020204" pitchFamily="34" charset="0"/>
                <a:ea typeface="黑体" panose="02010609060101010101" pitchFamily="49" charset="-122"/>
              </a:rPr>
              <a:t>EDA</a:t>
            </a:r>
            <a:r>
              <a:rPr lang="zh-CN" altLang="en-US" sz="3600">
                <a:solidFill>
                  <a:srgbClr val="D60093"/>
                </a:solidFill>
                <a:latin typeface="Arial" panose="020B0604020202020204" pitchFamily="34" charset="0"/>
                <a:ea typeface="黑体" panose="02010609060101010101" pitchFamily="49" charset="-122"/>
              </a:rPr>
              <a:t>技术相关网址</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298">
                                            <p:txEl>
                                              <p:pRg st="1" end="1"/>
                                            </p:txEl>
                                          </p:spTgt>
                                        </p:tgtEl>
                                        <p:attrNameLst>
                                          <p:attrName>style.visibility</p:attrName>
                                        </p:attrNameLst>
                                      </p:cBhvr>
                                      <p:to>
                                        <p:strVal val="visible"/>
                                      </p:to>
                                    </p:set>
                                    <p:anim calcmode="lin" valueType="num">
                                      <p:cBhvr additive="base">
                                        <p:cTn id="7" dur="500" fill="hold"/>
                                        <p:tgtEl>
                                          <p:spTgt spid="5529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298">
                                            <p:txEl>
                                              <p:pRg st="2" end="2"/>
                                            </p:txEl>
                                          </p:spTgt>
                                        </p:tgtEl>
                                        <p:attrNameLst>
                                          <p:attrName>style.visibility</p:attrName>
                                        </p:attrNameLst>
                                      </p:cBhvr>
                                      <p:to>
                                        <p:strVal val="visible"/>
                                      </p:to>
                                    </p:set>
                                    <p:anim calcmode="lin" valueType="num">
                                      <p:cBhvr additive="base">
                                        <p:cTn id="11" dur="500" fill="hold"/>
                                        <p:tgtEl>
                                          <p:spTgt spid="5529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29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298">
                                            <p:txEl>
                                              <p:pRg st="3" end="3"/>
                                            </p:txEl>
                                          </p:spTgt>
                                        </p:tgtEl>
                                        <p:attrNameLst>
                                          <p:attrName>style.visibility</p:attrName>
                                        </p:attrNameLst>
                                      </p:cBhvr>
                                      <p:to>
                                        <p:strVal val="visible"/>
                                      </p:to>
                                    </p:set>
                                    <p:anim calcmode="lin" valueType="num">
                                      <p:cBhvr additive="base">
                                        <p:cTn id="15" dur="500" fill="hold"/>
                                        <p:tgtEl>
                                          <p:spTgt spid="5529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298">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5298">
                                            <p:txEl>
                                              <p:pRg st="4" end="4"/>
                                            </p:txEl>
                                          </p:spTgt>
                                        </p:tgtEl>
                                        <p:attrNameLst>
                                          <p:attrName>style.visibility</p:attrName>
                                        </p:attrNameLst>
                                      </p:cBhvr>
                                      <p:to>
                                        <p:strVal val="visible"/>
                                      </p:to>
                                    </p:set>
                                    <p:anim calcmode="lin" valueType="num">
                                      <p:cBhvr additive="base">
                                        <p:cTn id="19" dur="500" fill="hold"/>
                                        <p:tgtEl>
                                          <p:spTgt spid="5529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2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a:extLst>
              <a:ext uri="{FF2B5EF4-FFF2-40B4-BE49-F238E27FC236}">
                <a16:creationId xmlns:a16="http://schemas.microsoft.com/office/drawing/2014/main" id="{E9AC5A15-A678-434A-ABC0-46732F111D60}"/>
              </a:ext>
            </a:extLst>
          </p:cNvPr>
          <p:cNvSpPr>
            <a:spLocks noGrp="1" noRot="1" noChangeArrowheads="1"/>
          </p:cNvSpPr>
          <p:nvPr>
            <p:ph idx="4294967295"/>
          </p:nvPr>
        </p:nvSpPr>
        <p:spPr>
          <a:xfrm>
            <a:off x="3108325" y="1449388"/>
            <a:ext cx="7850188" cy="4149725"/>
          </a:xfrm>
        </p:spPr>
        <p:txBody>
          <a:bodyPr lIns="92075" tIns="46038" rIns="92075" bIns="46038">
            <a:spAutoFit/>
          </a:bodyPr>
          <a:lstStyle/>
          <a:p>
            <a:pPr marL="0" indent="0" eaLnBrk="1" hangingPunct="1">
              <a:lnSpc>
                <a:spcPct val="120000"/>
              </a:lnSpc>
              <a:spcBef>
                <a:spcPct val="0"/>
              </a:spcBef>
              <a:spcAft>
                <a:spcPct val="30000"/>
              </a:spcAft>
              <a:buFont typeface="Arial" panose="020B0604020202020204" pitchFamily="34" charset="0"/>
              <a:buNone/>
            </a:pPr>
            <a:r>
              <a:rPr lang="zh-CN" altLang="en-US" b="1">
                <a:solidFill>
                  <a:srgbClr val="BB1580"/>
                </a:solidFill>
                <a:latin typeface="Times New Roman" panose="02020603050405020304" pitchFamily="18" charset="0"/>
                <a:ea typeface="黑体" panose="02010609060101010101" pitchFamily="49" charset="-122"/>
              </a:rPr>
              <a:t>成绩：</a:t>
            </a:r>
          </a:p>
          <a:p>
            <a:pPr marL="0" indent="0" eaLnBrk="1" hangingPunct="1">
              <a:lnSpc>
                <a:spcPct val="120000"/>
              </a:lnSpc>
              <a:spcBef>
                <a:spcPct val="0"/>
              </a:spcBef>
              <a:buSzPct val="70000"/>
              <a:buFont typeface="Wingdings" panose="05000000000000000000" pitchFamily="2" charset="2"/>
              <a:buChar char="l"/>
            </a:pPr>
            <a:r>
              <a:rPr lang="zh-CN" altLang="en-US" b="1">
                <a:latin typeface="楷体_GB2312" pitchFamily="49" charset="-122"/>
                <a:ea typeface="楷体_GB2312" pitchFamily="49" charset="-122"/>
              </a:rPr>
              <a:t> 平时</a:t>
            </a:r>
            <a:r>
              <a:rPr lang="en-US" altLang="zh-CN" b="1">
                <a:latin typeface="楷体_GB2312" pitchFamily="49" charset="-122"/>
                <a:ea typeface="楷体_GB2312" pitchFamily="49" charset="-122"/>
              </a:rPr>
              <a:t>25%</a:t>
            </a:r>
            <a:r>
              <a:rPr lang="zh-CN" altLang="en-US" b="1">
                <a:latin typeface="楷体_GB2312" pitchFamily="49" charset="-122"/>
                <a:ea typeface="楷体_GB2312" pitchFamily="49" charset="-122"/>
              </a:rPr>
              <a:t>（作业</a:t>
            </a: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课堂练习）</a:t>
            </a:r>
          </a:p>
          <a:p>
            <a:pPr marL="0" indent="0" eaLnBrk="1" hangingPunct="1">
              <a:lnSpc>
                <a:spcPct val="120000"/>
              </a:lnSpc>
              <a:spcBef>
                <a:spcPct val="0"/>
              </a:spcBef>
              <a:buSzPct val="70000"/>
              <a:buFont typeface="Arial" panose="020B0604020202020204" pitchFamily="34" charset="0"/>
              <a:buNone/>
            </a:pPr>
            <a:r>
              <a:rPr lang="zh-CN" altLang="en-US" b="1">
                <a:latin typeface="楷体_GB2312" pitchFamily="49" charset="-122"/>
                <a:ea typeface="楷体_GB2312" pitchFamily="49" charset="-122"/>
              </a:rPr>
              <a:t>  期中考试 </a:t>
            </a:r>
            <a:r>
              <a:rPr lang="en-US" altLang="zh-CN" b="1">
                <a:latin typeface="楷体_GB2312" pitchFamily="49" charset="-122"/>
                <a:ea typeface="楷体_GB2312" pitchFamily="49" charset="-122"/>
              </a:rPr>
              <a:t>25%</a:t>
            </a:r>
          </a:p>
          <a:p>
            <a:pPr marL="0" indent="0" eaLnBrk="1" hangingPunct="1">
              <a:lnSpc>
                <a:spcPct val="120000"/>
              </a:lnSpc>
              <a:spcBef>
                <a:spcPct val="0"/>
              </a:spcBef>
              <a:buSzPct val="70000"/>
              <a:buFont typeface="Arial" panose="020B0604020202020204" pitchFamily="34" charset="0"/>
              <a:buNone/>
            </a:pP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期末考试 </a:t>
            </a:r>
            <a:r>
              <a:rPr lang="en-US" altLang="zh-CN" b="1">
                <a:latin typeface="楷体_GB2312" pitchFamily="49" charset="-122"/>
                <a:ea typeface="楷体_GB2312" pitchFamily="49" charset="-122"/>
              </a:rPr>
              <a:t>50%</a:t>
            </a:r>
            <a:endParaRPr lang="zh-CN" altLang="en-US" b="1">
              <a:latin typeface="楷体_GB2312" pitchFamily="49" charset="-122"/>
              <a:ea typeface="楷体_GB2312" pitchFamily="49" charset="-122"/>
            </a:endParaRPr>
          </a:p>
          <a:p>
            <a:pPr marL="0" indent="0" eaLnBrk="1" hangingPunct="1">
              <a:lnSpc>
                <a:spcPct val="120000"/>
              </a:lnSpc>
              <a:spcBef>
                <a:spcPts val="1200"/>
              </a:spcBef>
              <a:buClr>
                <a:srgbClr val="D60093"/>
              </a:buClr>
              <a:buSzPct val="70000"/>
              <a:buFont typeface="Wingdings" panose="05000000000000000000" pitchFamily="2" charset="2"/>
              <a:buChar char="l"/>
            </a:pPr>
            <a:r>
              <a:rPr lang="en-US" altLang="zh-CN" b="1">
                <a:latin typeface="楷体_GB2312" pitchFamily="49" charset="-122"/>
                <a:ea typeface="楷体_GB2312" pitchFamily="49" charset="-122"/>
              </a:rPr>
              <a:t> </a:t>
            </a:r>
            <a:r>
              <a:rPr lang="zh-CN" altLang="en-US" b="1">
                <a:solidFill>
                  <a:srgbClr val="BB1580"/>
                </a:solidFill>
                <a:latin typeface="Times New Roman" panose="02020603050405020304" pitchFamily="18" charset="0"/>
                <a:ea typeface="黑体" panose="02010609060101010101" pitchFamily="49" charset="-122"/>
              </a:rPr>
              <a:t>答疑（暂定）：</a:t>
            </a:r>
          </a:p>
          <a:p>
            <a:pPr marL="0" indent="0" eaLnBrk="1" hangingPunct="1">
              <a:lnSpc>
                <a:spcPct val="120000"/>
              </a:lnSpc>
              <a:spcBef>
                <a:spcPts val="1200"/>
              </a:spcBef>
              <a:buFont typeface="Arial" panose="020B0604020202020204" pitchFamily="34" charset="0"/>
              <a:buNone/>
            </a:pPr>
            <a:r>
              <a:rPr lang="zh-CN" altLang="en-US" b="1">
                <a:solidFill>
                  <a:srgbClr val="BB1580"/>
                </a:solidFill>
                <a:latin typeface="Times New Roman" panose="02020603050405020304" pitchFamily="18" charset="0"/>
                <a:ea typeface="黑体" panose="02010609060101010101" pitchFamily="49" charset="-122"/>
              </a:rPr>
              <a:t>    </a:t>
            </a:r>
            <a:r>
              <a:rPr lang="zh-CN" altLang="en-US" b="1">
                <a:latin typeface="楷体_GB2312" pitchFamily="49" charset="-122"/>
                <a:ea typeface="楷体_GB2312" pitchFamily="49" charset="-122"/>
              </a:rPr>
              <a:t>时间：每堂课前课后</a:t>
            </a:r>
            <a:r>
              <a:rPr lang="en-US" altLang="zh-CN" b="1">
                <a:latin typeface="楷体_GB2312" pitchFamily="49" charset="-122"/>
                <a:ea typeface="楷体_GB2312" pitchFamily="49" charset="-122"/>
              </a:rPr>
              <a:t>5</a:t>
            </a:r>
            <a:r>
              <a:rPr lang="zh-CN" altLang="en-US" b="1">
                <a:latin typeface="楷体_GB2312" pitchFamily="49" charset="-122"/>
                <a:ea typeface="楷体_GB2312" pitchFamily="49" charset="-122"/>
              </a:rPr>
              <a:t>分钟 </a:t>
            </a:r>
            <a:r>
              <a:rPr lang="en-US" altLang="zh-CN" b="1">
                <a:latin typeface="楷体_GB2312" pitchFamily="49" charset="-122"/>
                <a:ea typeface="楷体_GB2312" pitchFamily="49" charset="-122"/>
              </a:rPr>
              <a:t>+ Q</a:t>
            </a:r>
            <a:r>
              <a:rPr lang="zh-CN" altLang="en-US" b="1">
                <a:latin typeface="楷体_GB2312" pitchFamily="49" charset="-122"/>
                <a:ea typeface="楷体_GB2312" pitchFamily="49" charset="-122"/>
              </a:rPr>
              <a:t>群</a:t>
            </a:r>
          </a:p>
          <a:p>
            <a:pPr marL="0" indent="0" eaLnBrk="1" hangingPunct="1">
              <a:lnSpc>
                <a:spcPct val="120000"/>
              </a:lnSpc>
              <a:spcBef>
                <a:spcPct val="0"/>
              </a:spcBef>
              <a:buFont typeface="Arial" panose="020B0604020202020204" pitchFamily="34" charset="0"/>
              <a:buNone/>
            </a:pPr>
            <a:r>
              <a:rPr lang="zh-CN" altLang="en-US" b="1">
                <a:latin typeface="楷体_GB2312" pitchFamily="49" charset="-122"/>
                <a:ea typeface="楷体_GB2312" pitchFamily="49" charset="-122"/>
              </a:rPr>
              <a:t>  地点：上课地点 </a:t>
            </a:r>
          </a:p>
        </p:txBody>
      </p:sp>
      <p:sp>
        <p:nvSpPr>
          <p:cNvPr id="48131" name="灯片编号占位符 5">
            <a:extLst>
              <a:ext uri="{FF2B5EF4-FFF2-40B4-BE49-F238E27FC236}">
                <a16:creationId xmlns:a16="http://schemas.microsoft.com/office/drawing/2014/main" id="{B4C223C5-7186-437E-8DBF-77A34F2DE83F}"/>
              </a:ext>
            </a:extLst>
          </p:cNvPr>
          <p:cNvSpPr txBox="1">
            <a:spLocks noGrp="1" noChangeArrowheads="1"/>
          </p:cNvSpPr>
          <p:nvPr/>
        </p:nvSpPr>
        <p:spPr bwMode="auto">
          <a:xfrm>
            <a:off x="807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fld id="{88D4BB4A-3959-41FA-ABBB-E7D2BFF155A7}" type="slidenum">
              <a:rPr lang="en-US" altLang="zh-CN" sz="1200" b="0">
                <a:solidFill>
                  <a:srgbClr val="898989"/>
                </a:solidFill>
                <a:latin typeface="Arial Black" panose="020B0A04020102020204" pitchFamily="34" charset="0"/>
                <a:ea typeface="幼圆" panose="02010509060101010101" pitchFamily="49" charset="-122"/>
              </a:rPr>
              <a:pPr algn="r" eaLnBrk="1" hangingPunct="1">
                <a:lnSpc>
                  <a:spcPct val="100000"/>
                </a:lnSpc>
                <a:spcBef>
                  <a:spcPct val="0"/>
                </a:spcBef>
                <a:buFontTx/>
                <a:buNone/>
              </a:pPr>
              <a:t>9</a:t>
            </a:fld>
            <a:endParaRPr lang="en-US" altLang="zh-CN" sz="1200" b="0">
              <a:solidFill>
                <a:srgbClr val="898989"/>
              </a:solidFill>
              <a:latin typeface="Arial Black" panose="020B0A04020102020204" pitchFamily="34" charset="0"/>
              <a:ea typeface="幼圆" panose="02010509060101010101" pitchFamily="49" charset="-122"/>
            </a:endParaRPr>
          </a:p>
        </p:txBody>
      </p:sp>
      <p:sp>
        <p:nvSpPr>
          <p:cNvPr id="5" name="任意多边形 4">
            <a:extLst>
              <a:ext uri="{FF2B5EF4-FFF2-40B4-BE49-F238E27FC236}">
                <a16:creationId xmlns:a16="http://schemas.microsoft.com/office/drawing/2014/main" id="{EA47A303-9426-477B-BE95-E13A97C21242}"/>
              </a:ext>
            </a:extLst>
          </p:cNvPr>
          <p:cNvSpPr/>
          <p:nvPr>
            <p:custDataLst>
              <p:tags r:id="rId1"/>
            </p:custDataLst>
          </p:nvPr>
        </p:nvSpPr>
        <p:spPr>
          <a:xfrm>
            <a:off x="0" y="4621213"/>
            <a:ext cx="2209800" cy="2236787"/>
          </a:xfrm>
          <a:custGeom>
            <a:avLst/>
            <a:gdLst>
              <a:gd name="connsiteX0" fmla="*/ 0 w 3819760"/>
              <a:gd name="connsiteY0" fmla="*/ 60419 h 3787467"/>
              <a:gd name="connsiteX1" fmla="*/ 3727048 w 3819760"/>
              <a:gd name="connsiteY1" fmla="*/ 3787467 h 3787467"/>
              <a:gd name="connsiteX2" fmla="*/ 0 w 3819760"/>
              <a:gd name="connsiteY2" fmla="*/ 3787467 h 3787467"/>
              <a:gd name="connsiteX3" fmla="*/ 281032 w 3819760"/>
              <a:gd name="connsiteY3" fmla="*/ 0 h 3787467"/>
              <a:gd name="connsiteX4" fmla="*/ 3819760 w 3819760"/>
              <a:gd name="connsiteY4" fmla="*/ 3538728 h 3787467"/>
              <a:gd name="connsiteX5" fmla="*/ 3686653 w 3819760"/>
              <a:gd name="connsiteY5" fmla="*/ 3538728 h 3787467"/>
              <a:gd name="connsiteX6" fmla="*/ 281032 w 3819760"/>
              <a:gd name="connsiteY6" fmla="*/ 133107 h 37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9760" h="3787467">
                <a:moveTo>
                  <a:pt x="0" y="60419"/>
                </a:moveTo>
                <a:lnTo>
                  <a:pt x="3727048" y="3787467"/>
                </a:lnTo>
                <a:lnTo>
                  <a:pt x="0" y="3787467"/>
                </a:lnTo>
                <a:close/>
                <a:moveTo>
                  <a:pt x="281032" y="0"/>
                </a:moveTo>
                <a:lnTo>
                  <a:pt x="3819760" y="3538728"/>
                </a:lnTo>
                <a:lnTo>
                  <a:pt x="3686653" y="3538728"/>
                </a:lnTo>
                <a:lnTo>
                  <a:pt x="281032" y="133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350" b="0" noProof="1"/>
          </a:p>
        </p:txBody>
      </p:sp>
      <p:sp>
        <p:nvSpPr>
          <p:cNvPr id="48133" name="文本框 29">
            <a:extLst>
              <a:ext uri="{FF2B5EF4-FFF2-40B4-BE49-F238E27FC236}">
                <a16:creationId xmlns:a16="http://schemas.microsoft.com/office/drawing/2014/main" id="{5230A998-EDAE-496C-8025-42AA4614AD7F}"/>
              </a:ext>
            </a:extLst>
          </p:cNvPr>
          <p:cNvSpPr txBox="1">
            <a:spLocks noChangeArrowheads="1"/>
          </p:cNvSpPr>
          <p:nvPr>
            <p:custDataLst>
              <p:tags r:id="rId2"/>
            </p:custDataLst>
          </p:nvPr>
        </p:nvSpPr>
        <p:spPr bwMode="auto">
          <a:xfrm>
            <a:off x="0" y="0"/>
            <a:ext cx="12192000" cy="1201738"/>
          </a:xfrm>
          <a:prstGeom prst="rect">
            <a:avLst/>
          </a:prstGeom>
          <a:solidFill>
            <a:srgbClr val="CCE9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3600">
                <a:solidFill>
                  <a:srgbClr val="D60093"/>
                </a:solidFill>
                <a:latin typeface="Arial" panose="020B0604020202020204" pitchFamily="34" charset="0"/>
                <a:ea typeface="黑体" panose="02010609060101010101" pitchFamily="49" charset="-122"/>
              </a:rPr>
              <a:t>考核方式与答疑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2_10*i*0"/>
  <p:tag name="KSO_WM_TEMPLATE_CATEGORY" val="custom"/>
  <p:tag name="KSO_WM_TEMPLATE_INDEX" val="160162"/>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0*a*1"/>
  <p:tag name="KSO_WM_UNIT_CLEAR" val="1"/>
  <p:tag name="KSO_WM_UNIT_LAYERLEVEL" val="1"/>
  <p:tag name="KSO_WM_UNIT_ISCONTENTSTITLE" val="1"/>
  <p:tag name="KSO_WM_UNIT_VALUE" val="4"/>
  <p:tag name="KSO_WM_UNIT_HIGHLIGHT" val="0"/>
  <p:tag name="KSO_WM_UNIT_COMPATIBLE" val="0"/>
  <p:tag name="KSO_WM_UNIT_PRESET_TEXT" val="目录"/>
</p:tagLst>
</file>

<file path=ppt/theme/theme1.xml><?xml version="1.0" encoding="utf-8"?>
<a:theme xmlns:a="http://schemas.openxmlformats.org/drawingml/2006/main" name="淡雅ppt模板">
  <a:themeElements>
    <a:clrScheme name="淡雅ppt模板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淡雅ppt模板">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淡雅ppt模板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淡雅ppt模板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淡雅ppt模板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淡雅ppt模板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淡雅ppt模板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淡雅ppt模板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LSIC演示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VLSIC演示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VLSIC演示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558</TotalTime>
  <Pages>0</Pages>
  <Words>5173</Words>
  <Characters>0</Characters>
  <Application>Microsoft Office PowerPoint</Application>
  <DocSecurity>0</DocSecurity>
  <PresentationFormat>宽屏</PresentationFormat>
  <Lines>0</Lines>
  <Paragraphs>623</Paragraphs>
  <Slides>73</Slides>
  <Notes>10</Notes>
  <HiddenSlides>0</HiddenSlides>
  <MMClips>0</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1</vt:i4>
      </vt:variant>
      <vt:variant>
        <vt:lpstr>幻灯片标题</vt:lpstr>
      </vt:variant>
      <vt:variant>
        <vt:i4>73</vt:i4>
      </vt:variant>
    </vt:vector>
  </HeadingPairs>
  <TitlesOfParts>
    <vt:vector size="98" baseType="lpstr">
      <vt:lpstr>Arial Unicode MS</vt:lpstr>
      <vt:lpstr>Monotype Sorts</vt:lpstr>
      <vt:lpstr>黑体</vt:lpstr>
      <vt:lpstr>华文新魏</vt:lpstr>
      <vt:lpstr>华文行楷</vt:lpstr>
      <vt:lpstr>华文中宋</vt:lpstr>
      <vt:lpstr>楷体</vt:lpstr>
      <vt:lpstr>楷体_GB2312</vt:lpstr>
      <vt:lpstr>隶书</vt:lpstr>
      <vt:lpstr>宋体</vt:lpstr>
      <vt:lpstr>幼圆</vt:lpstr>
      <vt:lpstr>Arial</vt:lpstr>
      <vt:lpstr>Arial Black</vt:lpstr>
      <vt:lpstr>Arial Narrow</vt:lpstr>
      <vt:lpstr>Calibri</vt:lpstr>
      <vt:lpstr>Calibri Light</vt:lpstr>
      <vt:lpstr>Comic Sans MS</vt:lpstr>
      <vt:lpstr>Tahoma</vt:lpstr>
      <vt:lpstr>Times New Roman</vt:lpstr>
      <vt:lpstr>Wingdings</vt:lpstr>
      <vt:lpstr>淡雅ppt模板</vt:lpstr>
      <vt:lpstr>VLSIC演示模板</vt:lpstr>
      <vt:lpstr>1_VLSIC演示模板</vt:lpstr>
      <vt:lpstr>2_VLSIC演示模板</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ENIAC - The first electronic computer (1946)</vt:lpstr>
      <vt:lpstr>The Transistor Revolution</vt:lpstr>
      <vt:lpstr>The First Integrated Circuits</vt:lpstr>
      <vt:lpstr>Intel 4004 Micro-Processor</vt:lpstr>
      <vt:lpstr>PowerPoint 演示文稿</vt:lpstr>
      <vt:lpstr>PowerPoint 演示文稿</vt:lpstr>
      <vt:lpstr>1.  Top_Down第一层次</vt:lpstr>
      <vt:lpstr>PowerPoint 演示文稿</vt:lpstr>
      <vt:lpstr>2.  Top_Down第二层次</vt:lpstr>
      <vt:lpstr>PowerPoint 演示文稿</vt:lpstr>
      <vt:lpstr>3.  Top_Down第三层次</vt:lpstr>
      <vt:lpstr>PowerPoint 演示文稿</vt:lpstr>
      <vt:lpstr>4.  Top_Down第四层次</vt:lpstr>
      <vt:lpstr>PowerPoint 演示文稿</vt:lpstr>
      <vt:lpstr>PowerPoint 演示文稿</vt:lpstr>
      <vt:lpstr>PowerPoint 演示文稿</vt:lpstr>
      <vt:lpstr>PowerPoint 演示文稿</vt:lpstr>
      <vt:lpstr>Top-down 的特点 </vt:lpstr>
      <vt:lpstr>Top-down 的优势</vt:lpstr>
      <vt:lpstr>一、 可编程逻辑器件PLD</vt:lpstr>
      <vt:lpstr>PowerPoint 演示文稿</vt:lpstr>
      <vt:lpstr>PowerPoint 演示文稿</vt:lpstr>
      <vt:lpstr>PowerPoint 演示文稿</vt:lpstr>
      <vt:lpstr>PowerPoint 演示文稿</vt:lpstr>
      <vt:lpstr>PowerPoint 演示文稿</vt:lpstr>
      <vt:lpstr>PowerPoint 演示文稿</vt:lpstr>
      <vt:lpstr>FPGA/CPLD的优点 ：</vt:lpstr>
      <vt:lpstr>PowerPoint 演示文稿</vt:lpstr>
      <vt:lpstr>PowerPoint 演示文稿</vt:lpstr>
      <vt:lpstr>PowerPoint 演示文稿</vt:lpstr>
      <vt:lpstr>PowerPoint 演示文稿</vt:lpstr>
      <vt:lpstr>Top-Down 的ASIC设计流程</vt:lpstr>
      <vt:lpstr>PowerPoint 演示文稿</vt:lpstr>
      <vt:lpstr>ASIC主要EDA工具的供应商</vt:lpstr>
      <vt:lpstr>PowerPoint 演示文稿</vt:lpstr>
      <vt:lpstr>PowerPoint 演示文稿</vt:lpstr>
      <vt:lpstr>ASIC的优点 </vt:lpstr>
      <vt:lpstr>PowerPoint 演示文稿</vt:lpstr>
      <vt:lpstr>PowerPoint 演示文稿</vt:lpstr>
      <vt:lpstr>PowerPoint 演示文稿</vt:lpstr>
      <vt:lpstr>PowerPoint 演示文稿</vt:lpstr>
      <vt:lpstr>PowerPoint 演示文稿</vt:lpstr>
      <vt:lpstr>IP 核分类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讨论</vt:lpstr>
      <vt:lpstr>PowerPoint 演示文稿</vt:lpstr>
    </vt:vector>
  </TitlesOfParts>
  <Manager/>
  <Company>VLSI</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peach</dc:creator>
  <cp:keywords/>
  <dc:description/>
  <cp:lastModifiedBy>刘 正浩</cp:lastModifiedBy>
  <cp:revision>677</cp:revision>
  <dcterms:created xsi:type="dcterms:W3CDTF">2002-10-29T05:04:08Z</dcterms:created>
  <dcterms:modified xsi:type="dcterms:W3CDTF">2021-09-01T15:47:45Z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